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77" r:id="rId5"/>
    <p:sldId id="259" r:id="rId6"/>
    <p:sldId id="260" r:id="rId7"/>
    <p:sldId id="261" r:id="rId8"/>
    <p:sldId id="278" r:id="rId9"/>
    <p:sldId id="262" r:id="rId10"/>
    <p:sldId id="263" r:id="rId11"/>
    <p:sldId id="265" r:id="rId12"/>
    <p:sldId id="264" r:id="rId13"/>
    <p:sldId id="266" r:id="rId14"/>
    <p:sldId id="267" r:id="rId15"/>
    <p:sldId id="268" r:id="rId16"/>
    <p:sldId id="269" r:id="rId17"/>
    <p:sldId id="270" r:id="rId18"/>
    <p:sldId id="271" r:id="rId19"/>
    <p:sldId id="272" r:id="rId20"/>
    <p:sldId id="273" r:id="rId21"/>
    <p:sldId id="274" r:id="rId22"/>
    <p:sldId id="275" r:id="rId23"/>
    <p:sldId id="276" r:id="rId24"/>
    <p:sldId id="279" r:id="rId25"/>
    <p:sldId id="280"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29" autoAdjust="0"/>
    <p:restoredTop sz="94660"/>
  </p:normalViewPr>
  <p:slideViewPr>
    <p:cSldViewPr snapToGrid="0">
      <p:cViewPr varScale="1">
        <p:scale>
          <a:sx n="83" d="100"/>
          <a:sy n="83" d="100"/>
        </p:scale>
        <p:origin x="216"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ASUS\OneDrive\Documents\TRAINITY%20DA%20Course\PROJECT%20-%207\Dataset.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1" i="0" u="none" strike="noStrike" kern="1200" cap="none" baseline="0">
                <a:solidFill>
                  <a:schemeClr val="bg1"/>
                </a:solidFill>
                <a:latin typeface="+mn-lt"/>
                <a:ea typeface="+mn-ea"/>
                <a:cs typeface="+mn-cs"/>
              </a:defRPr>
            </a:pPr>
            <a:r>
              <a:rPr lang="en-US" dirty="0">
                <a:solidFill>
                  <a:schemeClr val="bg1"/>
                </a:solidFill>
                <a:latin typeface="Times New Roman" panose="02020603050405020304" pitchFamily="18" charset="0"/>
                <a:cs typeface="Times New Roman" panose="02020603050405020304" pitchFamily="18" charset="0"/>
              </a:rPr>
              <a:t>Column-wise No. of Blank Values</a:t>
            </a:r>
          </a:p>
        </c:rich>
      </c:tx>
      <c:overlay val="0"/>
      <c:spPr>
        <a:noFill/>
        <a:ln>
          <a:noFill/>
        </a:ln>
        <a:effectLst/>
      </c:spPr>
      <c:txPr>
        <a:bodyPr rot="0" spcFirstLastPara="1" vertOverflow="ellipsis" vert="horz" wrap="square" anchor="ctr" anchorCtr="1"/>
        <a:lstStyle/>
        <a:p>
          <a:pPr>
            <a:defRPr sz="1862" b="1" i="0" u="none" strike="noStrike" kern="1200" cap="none" baseline="0">
              <a:solidFill>
                <a:schemeClr val="bg1"/>
              </a:solidFill>
              <a:latin typeface="+mn-lt"/>
              <a:ea typeface="+mn-ea"/>
              <a:cs typeface="+mn-cs"/>
            </a:defRPr>
          </a:pPr>
          <a:endParaRPr lang="en-US"/>
        </a:p>
      </c:txPr>
    </c:title>
    <c:autoTitleDeleted val="0"/>
    <c:plotArea>
      <c:layout/>
      <c:barChart>
        <c:barDir val="col"/>
        <c:grouping val="clustered"/>
        <c:varyColors val="0"/>
        <c:ser>
          <c:idx val="0"/>
          <c:order val="0"/>
          <c:tx>
            <c:strRef>
              <c:f>'Blank Values'!$S$3</c:f>
              <c:strCache>
                <c:ptCount val="1"/>
                <c:pt idx="0">
                  <c:v>Engine HP</c:v>
                </c:pt>
              </c:strCache>
            </c:strRef>
          </c:tx>
          <c:spPr>
            <a:noFill/>
            <a:ln w="9525" cap="flat" cmpd="sng" algn="ctr">
              <a:solidFill>
                <a:schemeClr val="accent2"/>
              </a:solidFill>
              <a:miter lim="800000"/>
            </a:ln>
            <a:effectLst>
              <a:glow rad="63500">
                <a:schemeClr val="accent2">
                  <a:satMod val="175000"/>
                  <a:alpha val="25000"/>
                </a:schemeClr>
              </a:glo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75000"/>
                      </a:schemeClr>
                    </a:solidFill>
                    <a:latin typeface="Times New Roman" panose="02020603050405020304" pitchFamily="18" charset="0"/>
                    <a:ea typeface="+mn-ea"/>
                    <a:cs typeface="Times New Roman" panose="02020603050405020304" pitchFamily="18" charset="0"/>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50000"/>
                        </a:schemeClr>
                      </a:solidFill>
                      <a:round/>
                    </a:ln>
                    <a:effectLst/>
                  </c:spPr>
                </c15:leaderLines>
              </c:ext>
            </c:extLst>
          </c:dLbls>
          <c:cat>
            <c:strRef>
              <c:f>'Blank Values'!$T$2</c:f>
              <c:strCache>
                <c:ptCount val="1"/>
                <c:pt idx="0">
                  <c:v>No of Blank Values</c:v>
                </c:pt>
              </c:strCache>
            </c:strRef>
          </c:cat>
          <c:val>
            <c:numRef>
              <c:f>'Blank Values'!$T$3</c:f>
              <c:numCache>
                <c:formatCode>General</c:formatCode>
                <c:ptCount val="1"/>
                <c:pt idx="0">
                  <c:v>69</c:v>
                </c:pt>
              </c:numCache>
            </c:numRef>
          </c:val>
          <c:extLst>
            <c:ext xmlns:c16="http://schemas.microsoft.com/office/drawing/2014/chart" uri="{C3380CC4-5D6E-409C-BE32-E72D297353CC}">
              <c16:uniqueId val="{00000000-1177-45FE-A919-9350B715EE9F}"/>
            </c:ext>
          </c:extLst>
        </c:ser>
        <c:ser>
          <c:idx val="1"/>
          <c:order val="1"/>
          <c:tx>
            <c:strRef>
              <c:f>'Blank Values'!$S$4</c:f>
              <c:strCache>
                <c:ptCount val="1"/>
                <c:pt idx="0">
                  <c:v>Engine Cylinders</c:v>
                </c:pt>
              </c:strCache>
            </c:strRef>
          </c:tx>
          <c:spPr>
            <a:noFill/>
            <a:ln w="9525" cap="flat" cmpd="sng" algn="ctr">
              <a:solidFill>
                <a:schemeClr val="accent4"/>
              </a:solidFill>
              <a:miter lim="800000"/>
            </a:ln>
            <a:effectLst>
              <a:glow rad="63500">
                <a:schemeClr val="accent4">
                  <a:satMod val="175000"/>
                  <a:alpha val="25000"/>
                </a:schemeClr>
              </a:glo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75000"/>
                      </a:schemeClr>
                    </a:solidFill>
                    <a:latin typeface="Times New Roman" panose="02020603050405020304" pitchFamily="18" charset="0"/>
                    <a:ea typeface="+mn-ea"/>
                    <a:cs typeface="Times New Roman" panose="02020603050405020304" pitchFamily="18" charset="0"/>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50000"/>
                        </a:schemeClr>
                      </a:solidFill>
                      <a:round/>
                    </a:ln>
                    <a:effectLst/>
                  </c:spPr>
                </c15:leaderLines>
              </c:ext>
            </c:extLst>
          </c:dLbls>
          <c:cat>
            <c:strRef>
              <c:f>'Blank Values'!$T$2</c:f>
              <c:strCache>
                <c:ptCount val="1"/>
                <c:pt idx="0">
                  <c:v>No of Blank Values</c:v>
                </c:pt>
              </c:strCache>
            </c:strRef>
          </c:cat>
          <c:val>
            <c:numRef>
              <c:f>'Blank Values'!$T$4</c:f>
              <c:numCache>
                <c:formatCode>General</c:formatCode>
                <c:ptCount val="1"/>
                <c:pt idx="0">
                  <c:v>30</c:v>
                </c:pt>
              </c:numCache>
            </c:numRef>
          </c:val>
          <c:extLst>
            <c:ext xmlns:c16="http://schemas.microsoft.com/office/drawing/2014/chart" uri="{C3380CC4-5D6E-409C-BE32-E72D297353CC}">
              <c16:uniqueId val="{00000001-1177-45FE-A919-9350B715EE9F}"/>
            </c:ext>
          </c:extLst>
        </c:ser>
        <c:ser>
          <c:idx val="2"/>
          <c:order val="2"/>
          <c:tx>
            <c:strRef>
              <c:f>'Blank Values'!$S$5</c:f>
              <c:strCache>
                <c:ptCount val="1"/>
                <c:pt idx="0">
                  <c:v>Number of Doors</c:v>
                </c:pt>
              </c:strCache>
            </c:strRef>
          </c:tx>
          <c:spPr>
            <a:noFill/>
            <a:ln w="9525" cap="flat" cmpd="sng" algn="ctr">
              <a:solidFill>
                <a:schemeClr val="accent6"/>
              </a:solidFill>
              <a:miter lim="800000"/>
            </a:ln>
            <a:effectLst>
              <a:glow rad="63500">
                <a:schemeClr val="accent6">
                  <a:satMod val="175000"/>
                  <a:alpha val="25000"/>
                </a:schemeClr>
              </a:glo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75000"/>
                      </a:schemeClr>
                    </a:solidFill>
                    <a:latin typeface="Times New Roman" panose="02020603050405020304" pitchFamily="18" charset="0"/>
                    <a:ea typeface="+mn-ea"/>
                    <a:cs typeface="Times New Roman" panose="02020603050405020304" pitchFamily="18" charset="0"/>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50000"/>
                        </a:schemeClr>
                      </a:solidFill>
                      <a:round/>
                    </a:ln>
                    <a:effectLst/>
                  </c:spPr>
                </c15:leaderLines>
              </c:ext>
            </c:extLst>
          </c:dLbls>
          <c:cat>
            <c:strRef>
              <c:f>'Blank Values'!$T$2</c:f>
              <c:strCache>
                <c:ptCount val="1"/>
                <c:pt idx="0">
                  <c:v>No of Blank Values</c:v>
                </c:pt>
              </c:strCache>
            </c:strRef>
          </c:cat>
          <c:val>
            <c:numRef>
              <c:f>'Blank Values'!$T$5</c:f>
              <c:numCache>
                <c:formatCode>General</c:formatCode>
                <c:ptCount val="1"/>
                <c:pt idx="0">
                  <c:v>6</c:v>
                </c:pt>
              </c:numCache>
            </c:numRef>
          </c:val>
          <c:extLst>
            <c:ext xmlns:c16="http://schemas.microsoft.com/office/drawing/2014/chart" uri="{C3380CC4-5D6E-409C-BE32-E72D297353CC}">
              <c16:uniqueId val="{00000002-1177-45FE-A919-9350B715EE9F}"/>
            </c:ext>
          </c:extLst>
        </c:ser>
        <c:ser>
          <c:idx val="3"/>
          <c:order val="3"/>
          <c:tx>
            <c:strRef>
              <c:f>'Blank Values'!$S$6</c:f>
              <c:strCache>
                <c:ptCount val="1"/>
                <c:pt idx="0">
                  <c:v>Engine Fuel Type</c:v>
                </c:pt>
              </c:strCache>
            </c:strRef>
          </c:tx>
          <c:spPr>
            <a:noFill/>
            <a:ln w="9525" cap="flat" cmpd="sng" algn="ctr">
              <a:solidFill>
                <a:schemeClr val="accent2">
                  <a:lumMod val="60000"/>
                </a:schemeClr>
              </a:solidFill>
              <a:miter lim="800000"/>
            </a:ln>
            <a:effectLst>
              <a:glow rad="63500">
                <a:schemeClr val="accent2">
                  <a:lumMod val="60000"/>
                  <a:satMod val="175000"/>
                  <a:alpha val="25000"/>
                </a:schemeClr>
              </a:glo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75000"/>
                      </a:schemeClr>
                    </a:solidFill>
                    <a:latin typeface="Times New Roman" panose="02020603050405020304" pitchFamily="18" charset="0"/>
                    <a:ea typeface="+mn-ea"/>
                    <a:cs typeface="Times New Roman" panose="02020603050405020304" pitchFamily="18" charset="0"/>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50000"/>
                        </a:schemeClr>
                      </a:solidFill>
                      <a:round/>
                    </a:ln>
                    <a:effectLst/>
                  </c:spPr>
                </c15:leaderLines>
              </c:ext>
            </c:extLst>
          </c:dLbls>
          <c:cat>
            <c:strRef>
              <c:f>'Blank Values'!$T$2</c:f>
              <c:strCache>
                <c:ptCount val="1"/>
                <c:pt idx="0">
                  <c:v>No of Blank Values</c:v>
                </c:pt>
              </c:strCache>
            </c:strRef>
          </c:cat>
          <c:val>
            <c:numRef>
              <c:f>'Blank Values'!$T$6</c:f>
              <c:numCache>
                <c:formatCode>General</c:formatCode>
                <c:ptCount val="1"/>
                <c:pt idx="0">
                  <c:v>3</c:v>
                </c:pt>
              </c:numCache>
            </c:numRef>
          </c:val>
          <c:extLst>
            <c:ext xmlns:c16="http://schemas.microsoft.com/office/drawing/2014/chart" uri="{C3380CC4-5D6E-409C-BE32-E72D297353CC}">
              <c16:uniqueId val="{00000003-1177-45FE-A919-9350B715EE9F}"/>
            </c:ext>
          </c:extLst>
        </c:ser>
        <c:dLbls>
          <c:dLblPos val="outEnd"/>
          <c:showLegendKey val="0"/>
          <c:showVal val="1"/>
          <c:showCatName val="0"/>
          <c:showSerName val="0"/>
          <c:showPercent val="0"/>
          <c:showBubbleSize val="0"/>
        </c:dLbls>
        <c:gapWidth val="315"/>
        <c:overlap val="-40"/>
        <c:axId val="937428208"/>
        <c:axId val="1281173152"/>
      </c:barChart>
      <c:catAx>
        <c:axId val="937428208"/>
        <c:scaling>
          <c:orientation val="minMax"/>
        </c:scaling>
        <c:delete val="1"/>
        <c:axPos val="b"/>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numFmt formatCode="General" sourceLinked="1"/>
        <c:majorTickMark val="none"/>
        <c:minorTickMark val="none"/>
        <c:tickLblPos val="nextTo"/>
        <c:crossAx val="1281173152"/>
        <c:crosses val="autoZero"/>
        <c:auto val="1"/>
        <c:lblAlgn val="ctr"/>
        <c:lblOffset val="100"/>
        <c:noMultiLvlLbl val="0"/>
      </c:catAx>
      <c:valAx>
        <c:axId val="1281173152"/>
        <c:scaling>
          <c:orientation val="minMax"/>
        </c:scaling>
        <c:delete val="1"/>
        <c:axPos val="l"/>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numFmt formatCode="General" sourceLinked="1"/>
        <c:majorTickMark val="none"/>
        <c:minorTickMark val="none"/>
        <c:tickLblPos val="nextTo"/>
        <c:crossAx val="937428208"/>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1197" b="0" i="0" u="none" strike="noStrike" kern="1200" baseline="0">
              <a:solidFill>
                <a:schemeClr val="bg1"/>
              </a:solidFill>
              <a:latin typeface="Times New Roman" panose="02020603050405020304" pitchFamily="18" charset="0"/>
              <a:ea typeface="+mn-ea"/>
              <a:cs typeface="Times New Roman" panose="02020603050405020304" pitchFamily="18" charset="0"/>
            </a:defRPr>
          </a:pPr>
          <a:endParaRPr lang="en-US"/>
        </a:p>
      </c:txPr>
    </c:legend>
    <c:plotVisOnly val="1"/>
    <c:dispBlanksAs val="gap"/>
    <c:showDLblsOverMax val="0"/>
  </c:chart>
  <c:spPr>
    <a:solidFill>
      <a:schemeClr val="dk1">
        <a:lumMod val="75000"/>
        <a:lumOff val="25000"/>
      </a:schemeClr>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3">
  <cs:axisTitle>
    <cs:lnRef idx="0"/>
    <cs:fillRef idx="0"/>
    <cs:effectRef idx="0"/>
    <cs:fontRef idx="minor">
      <a:schemeClr val="lt1">
        <a:lumMod val="75000"/>
      </a:schemeClr>
    </cs:fontRef>
    <cs:defRPr sz="1197" b="1" kern="1200"/>
  </cs:axisTitle>
  <cs:categoryAxis>
    <cs:lnRef idx="0"/>
    <cs:fillRef idx="0"/>
    <cs:effectRef idx="0"/>
    <cs:fontRef idx="minor">
      <a:schemeClr val="lt1">
        <a:lumMod val="75000"/>
      </a:schemeClr>
    </cs:fontRef>
    <cs:defRPr sz="1197"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1197" kern="1200"/>
  </cs:chartArea>
  <cs:dataLabel>
    <cs:lnRef idx="0"/>
    <cs:fillRef idx="0"/>
    <cs:effectRef idx="0"/>
    <cs:fontRef idx="minor">
      <a:schemeClr val="lt1">
        <a:lumMod val="75000"/>
      </a:schemeClr>
    </cs:fontRef>
    <cs:defRPr sz="1197"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1197"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1197"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75000"/>
                <a:lumOff val="25000"/>
              </a:schemeClr>
            </a:gs>
            <a:gs pos="0">
              <a:schemeClr val="dk1">
                <a:lumMod val="65000"/>
                <a:lumOff val="35000"/>
              </a:schemeClr>
            </a:gs>
          </a:gsLst>
          <a:lin ang="5400000" scaled="0"/>
        </a:gradFill>
        <a:round/>
      </a:ln>
    </cs:spPr>
  </cs:gridlineMajor>
  <cs:gridlineMinor>
    <cs:lnRef idx="0"/>
    <cs:fillRef idx="0"/>
    <cs:effectRef idx="0"/>
    <cs:fontRef idx="minor">
      <a:schemeClr val="dk1"/>
    </cs:fontRef>
    <cs:spPr>
      <a:ln w="9525" cap="flat" cmpd="sng" algn="ctr">
        <a:gradFill>
          <a:gsLst>
            <a:gs pos="100000">
              <a:schemeClr val="dk1">
                <a:lumMod val="75000"/>
                <a:lumOff val="25000"/>
                <a:alpha val="25000"/>
              </a:schemeClr>
            </a:gs>
            <a:gs pos="0">
              <a:schemeClr val="dk1">
                <a:lumMod val="65000"/>
                <a:lumOff val="35000"/>
                <a:alpha val="25000"/>
              </a:schemeClr>
            </a:gs>
          </a:gsLst>
          <a:lin ang="5400000" scaled="0"/>
        </a:gra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1197"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862"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1197"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defRPr sz="1197" kern="1200"/>
  </cs:valueAxis>
  <cs:wall>
    <cs:lnRef idx="0"/>
    <cs:fillRef idx="0"/>
    <cs:effectRef idx="0"/>
    <cs:fontRef idx="minor">
      <a:schemeClr val="dk1"/>
    </cs:fontRef>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06B63D-6417-13D2-77E6-207222D131B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3C17097-E72C-DF3A-CE03-E5D5B3245E6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C5EFBC4-68B1-C220-AF18-E1AB73EDCFF8}"/>
              </a:ext>
            </a:extLst>
          </p:cNvPr>
          <p:cNvSpPr>
            <a:spLocks noGrp="1"/>
          </p:cNvSpPr>
          <p:nvPr>
            <p:ph type="dt" sz="half" idx="10"/>
          </p:nvPr>
        </p:nvSpPr>
        <p:spPr/>
        <p:txBody>
          <a:bodyPr/>
          <a:lstStyle/>
          <a:p>
            <a:fld id="{9D65BC5B-9643-4590-807A-6BA303D3807C}" type="datetimeFigureOut">
              <a:rPr lang="en-US" smtClean="0"/>
              <a:t>8/4/2024</a:t>
            </a:fld>
            <a:endParaRPr lang="en-US"/>
          </a:p>
        </p:txBody>
      </p:sp>
      <p:sp>
        <p:nvSpPr>
          <p:cNvPr id="5" name="Footer Placeholder 4">
            <a:extLst>
              <a:ext uri="{FF2B5EF4-FFF2-40B4-BE49-F238E27FC236}">
                <a16:creationId xmlns:a16="http://schemas.microsoft.com/office/drawing/2014/main" id="{C06B30D9-CEA5-F160-9B89-8B091E4041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A9CE08-0B1D-D828-2EAC-35986FC283DA}"/>
              </a:ext>
            </a:extLst>
          </p:cNvPr>
          <p:cNvSpPr>
            <a:spLocks noGrp="1"/>
          </p:cNvSpPr>
          <p:nvPr>
            <p:ph type="sldNum" sz="quarter" idx="12"/>
          </p:nvPr>
        </p:nvSpPr>
        <p:spPr/>
        <p:txBody>
          <a:bodyPr/>
          <a:lstStyle/>
          <a:p>
            <a:fld id="{6E543A6A-C65A-4355-AAFD-A34FFDCA2C06}" type="slidenum">
              <a:rPr lang="en-US" smtClean="0"/>
              <a:t>‹#›</a:t>
            </a:fld>
            <a:endParaRPr lang="en-US"/>
          </a:p>
        </p:txBody>
      </p:sp>
    </p:spTree>
    <p:extLst>
      <p:ext uri="{BB962C8B-B14F-4D97-AF65-F5344CB8AC3E}">
        <p14:creationId xmlns:p14="http://schemas.microsoft.com/office/powerpoint/2010/main" val="25261261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023BFF-36DC-6939-6A07-0C2E4CCDA7B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246924B-6CE1-E4C9-DC40-151E670E263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B83F5CD-A374-EE0E-7644-8CE1B8782B96}"/>
              </a:ext>
            </a:extLst>
          </p:cNvPr>
          <p:cNvSpPr>
            <a:spLocks noGrp="1"/>
          </p:cNvSpPr>
          <p:nvPr>
            <p:ph type="dt" sz="half" idx="10"/>
          </p:nvPr>
        </p:nvSpPr>
        <p:spPr/>
        <p:txBody>
          <a:bodyPr/>
          <a:lstStyle/>
          <a:p>
            <a:fld id="{9D65BC5B-9643-4590-807A-6BA303D3807C}" type="datetimeFigureOut">
              <a:rPr lang="en-US" smtClean="0"/>
              <a:t>8/4/2024</a:t>
            </a:fld>
            <a:endParaRPr lang="en-US"/>
          </a:p>
        </p:txBody>
      </p:sp>
      <p:sp>
        <p:nvSpPr>
          <p:cNvPr id="5" name="Footer Placeholder 4">
            <a:extLst>
              <a:ext uri="{FF2B5EF4-FFF2-40B4-BE49-F238E27FC236}">
                <a16:creationId xmlns:a16="http://schemas.microsoft.com/office/drawing/2014/main" id="{11DE8300-DABA-D46C-CB8F-8F1FBF45F8C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A4C269-8848-41DA-35FF-79F18325B0A6}"/>
              </a:ext>
            </a:extLst>
          </p:cNvPr>
          <p:cNvSpPr>
            <a:spLocks noGrp="1"/>
          </p:cNvSpPr>
          <p:nvPr>
            <p:ph type="sldNum" sz="quarter" idx="12"/>
          </p:nvPr>
        </p:nvSpPr>
        <p:spPr/>
        <p:txBody>
          <a:bodyPr/>
          <a:lstStyle/>
          <a:p>
            <a:fld id="{6E543A6A-C65A-4355-AAFD-A34FFDCA2C06}" type="slidenum">
              <a:rPr lang="en-US" smtClean="0"/>
              <a:t>‹#›</a:t>
            </a:fld>
            <a:endParaRPr lang="en-US"/>
          </a:p>
        </p:txBody>
      </p:sp>
    </p:spTree>
    <p:extLst>
      <p:ext uri="{BB962C8B-B14F-4D97-AF65-F5344CB8AC3E}">
        <p14:creationId xmlns:p14="http://schemas.microsoft.com/office/powerpoint/2010/main" val="28885019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DF073F1-422D-E19C-CA52-C22C9880BF2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D83EA9E-4C76-8DA7-7F4F-482C4E67406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C219360-460B-D4FE-8F38-18A9167637DA}"/>
              </a:ext>
            </a:extLst>
          </p:cNvPr>
          <p:cNvSpPr>
            <a:spLocks noGrp="1"/>
          </p:cNvSpPr>
          <p:nvPr>
            <p:ph type="dt" sz="half" idx="10"/>
          </p:nvPr>
        </p:nvSpPr>
        <p:spPr/>
        <p:txBody>
          <a:bodyPr/>
          <a:lstStyle/>
          <a:p>
            <a:fld id="{9D65BC5B-9643-4590-807A-6BA303D3807C}" type="datetimeFigureOut">
              <a:rPr lang="en-US" smtClean="0"/>
              <a:t>8/4/2024</a:t>
            </a:fld>
            <a:endParaRPr lang="en-US"/>
          </a:p>
        </p:txBody>
      </p:sp>
      <p:sp>
        <p:nvSpPr>
          <p:cNvPr id="5" name="Footer Placeholder 4">
            <a:extLst>
              <a:ext uri="{FF2B5EF4-FFF2-40B4-BE49-F238E27FC236}">
                <a16:creationId xmlns:a16="http://schemas.microsoft.com/office/drawing/2014/main" id="{47C53E07-DA68-CA10-8332-42E0AC3392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2D6B88-971D-BA5D-D2B8-B948F996AC46}"/>
              </a:ext>
            </a:extLst>
          </p:cNvPr>
          <p:cNvSpPr>
            <a:spLocks noGrp="1"/>
          </p:cNvSpPr>
          <p:nvPr>
            <p:ph type="sldNum" sz="quarter" idx="12"/>
          </p:nvPr>
        </p:nvSpPr>
        <p:spPr/>
        <p:txBody>
          <a:bodyPr/>
          <a:lstStyle/>
          <a:p>
            <a:fld id="{6E543A6A-C65A-4355-AAFD-A34FFDCA2C06}" type="slidenum">
              <a:rPr lang="en-US" smtClean="0"/>
              <a:t>‹#›</a:t>
            </a:fld>
            <a:endParaRPr lang="en-US"/>
          </a:p>
        </p:txBody>
      </p:sp>
    </p:spTree>
    <p:extLst>
      <p:ext uri="{BB962C8B-B14F-4D97-AF65-F5344CB8AC3E}">
        <p14:creationId xmlns:p14="http://schemas.microsoft.com/office/powerpoint/2010/main" val="5301878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8F28A3-0752-B766-CA1D-5751CA39570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CE75647-832C-283B-208B-84922E06251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BC2E11-BF5C-0395-2FBD-271AD9AA8867}"/>
              </a:ext>
            </a:extLst>
          </p:cNvPr>
          <p:cNvSpPr>
            <a:spLocks noGrp="1"/>
          </p:cNvSpPr>
          <p:nvPr>
            <p:ph type="dt" sz="half" idx="10"/>
          </p:nvPr>
        </p:nvSpPr>
        <p:spPr/>
        <p:txBody>
          <a:bodyPr/>
          <a:lstStyle/>
          <a:p>
            <a:fld id="{9D65BC5B-9643-4590-807A-6BA303D3807C}" type="datetimeFigureOut">
              <a:rPr lang="en-US" smtClean="0"/>
              <a:t>8/4/2024</a:t>
            </a:fld>
            <a:endParaRPr lang="en-US"/>
          </a:p>
        </p:txBody>
      </p:sp>
      <p:sp>
        <p:nvSpPr>
          <p:cNvPr id="5" name="Footer Placeholder 4">
            <a:extLst>
              <a:ext uri="{FF2B5EF4-FFF2-40B4-BE49-F238E27FC236}">
                <a16:creationId xmlns:a16="http://schemas.microsoft.com/office/drawing/2014/main" id="{223F335F-C0F6-54D0-2BA5-F78A1E677F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0009062-B08D-81C6-143C-2D2BF7368087}"/>
              </a:ext>
            </a:extLst>
          </p:cNvPr>
          <p:cNvSpPr>
            <a:spLocks noGrp="1"/>
          </p:cNvSpPr>
          <p:nvPr>
            <p:ph type="sldNum" sz="quarter" idx="12"/>
          </p:nvPr>
        </p:nvSpPr>
        <p:spPr/>
        <p:txBody>
          <a:bodyPr/>
          <a:lstStyle/>
          <a:p>
            <a:fld id="{6E543A6A-C65A-4355-AAFD-A34FFDCA2C06}" type="slidenum">
              <a:rPr lang="en-US" smtClean="0"/>
              <a:t>‹#›</a:t>
            </a:fld>
            <a:endParaRPr lang="en-US"/>
          </a:p>
        </p:txBody>
      </p:sp>
    </p:spTree>
    <p:extLst>
      <p:ext uri="{BB962C8B-B14F-4D97-AF65-F5344CB8AC3E}">
        <p14:creationId xmlns:p14="http://schemas.microsoft.com/office/powerpoint/2010/main" val="294573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41C51E-6919-7097-959A-82323CB41E1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37347EC-0985-131C-53D3-104C39A7461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E8EABB8-CD26-631A-C0D2-295AAB494EB7}"/>
              </a:ext>
            </a:extLst>
          </p:cNvPr>
          <p:cNvSpPr>
            <a:spLocks noGrp="1"/>
          </p:cNvSpPr>
          <p:nvPr>
            <p:ph type="dt" sz="half" idx="10"/>
          </p:nvPr>
        </p:nvSpPr>
        <p:spPr/>
        <p:txBody>
          <a:bodyPr/>
          <a:lstStyle/>
          <a:p>
            <a:fld id="{9D65BC5B-9643-4590-807A-6BA303D3807C}" type="datetimeFigureOut">
              <a:rPr lang="en-US" smtClean="0"/>
              <a:t>8/4/2024</a:t>
            </a:fld>
            <a:endParaRPr lang="en-US"/>
          </a:p>
        </p:txBody>
      </p:sp>
      <p:sp>
        <p:nvSpPr>
          <p:cNvPr id="5" name="Footer Placeholder 4">
            <a:extLst>
              <a:ext uri="{FF2B5EF4-FFF2-40B4-BE49-F238E27FC236}">
                <a16:creationId xmlns:a16="http://schemas.microsoft.com/office/drawing/2014/main" id="{33A6CF59-62B7-A481-7D2F-D8F02D15DB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263B31-63AB-444F-A9D3-D58C718B50E4}"/>
              </a:ext>
            </a:extLst>
          </p:cNvPr>
          <p:cNvSpPr>
            <a:spLocks noGrp="1"/>
          </p:cNvSpPr>
          <p:nvPr>
            <p:ph type="sldNum" sz="quarter" idx="12"/>
          </p:nvPr>
        </p:nvSpPr>
        <p:spPr/>
        <p:txBody>
          <a:bodyPr/>
          <a:lstStyle/>
          <a:p>
            <a:fld id="{6E543A6A-C65A-4355-AAFD-A34FFDCA2C06}" type="slidenum">
              <a:rPr lang="en-US" smtClean="0"/>
              <a:t>‹#›</a:t>
            </a:fld>
            <a:endParaRPr lang="en-US"/>
          </a:p>
        </p:txBody>
      </p:sp>
    </p:spTree>
    <p:extLst>
      <p:ext uri="{BB962C8B-B14F-4D97-AF65-F5344CB8AC3E}">
        <p14:creationId xmlns:p14="http://schemas.microsoft.com/office/powerpoint/2010/main" val="38898301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DA14A1-FEB9-56C5-FBAE-34A8E0CF818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E392489-850F-D92B-E13D-C5F778A3A8E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C34D46D-AA9C-7902-9456-AE71FECBE3B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0A4EBD9-1B8A-F3CC-F647-24D7647ED1FF}"/>
              </a:ext>
            </a:extLst>
          </p:cNvPr>
          <p:cNvSpPr>
            <a:spLocks noGrp="1"/>
          </p:cNvSpPr>
          <p:nvPr>
            <p:ph type="dt" sz="half" idx="10"/>
          </p:nvPr>
        </p:nvSpPr>
        <p:spPr/>
        <p:txBody>
          <a:bodyPr/>
          <a:lstStyle/>
          <a:p>
            <a:fld id="{9D65BC5B-9643-4590-807A-6BA303D3807C}" type="datetimeFigureOut">
              <a:rPr lang="en-US" smtClean="0"/>
              <a:t>8/4/2024</a:t>
            </a:fld>
            <a:endParaRPr lang="en-US"/>
          </a:p>
        </p:txBody>
      </p:sp>
      <p:sp>
        <p:nvSpPr>
          <p:cNvPr id="6" name="Footer Placeholder 5">
            <a:extLst>
              <a:ext uri="{FF2B5EF4-FFF2-40B4-BE49-F238E27FC236}">
                <a16:creationId xmlns:a16="http://schemas.microsoft.com/office/drawing/2014/main" id="{4A5BF451-B443-44AD-2E92-AC854FAAD23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52F930A-F569-42A4-8AF7-FD028FA7C627}"/>
              </a:ext>
            </a:extLst>
          </p:cNvPr>
          <p:cNvSpPr>
            <a:spLocks noGrp="1"/>
          </p:cNvSpPr>
          <p:nvPr>
            <p:ph type="sldNum" sz="quarter" idx="12"/>
          </p:nvPr>
        </p:nvSpPr>
        <p:spPr/>
        <p:txBody>
          <a:bodyPr/>
          <a:lstStyle/>
          <a:p>
            <a:fld id="{6E543A6A-C65A-4355-AAFD-A34FFDCA2C06}" type="slidenum">
              <a:rPr lang="en-US" smtClean="0"/>
              <a:t>‹#›</a:t>
            </a:fld>
            <a:endParaRPr lang="en-US"/>
          </a:p>
        </p:txBody>
      </p:sp>
    </p:spTree>
    <p:extLst>
      <p:ext uri="{BB962C8B-B14F-4D97-AF65-F5344CB8AC3E}">
        <p14:creationId xmlns:p14="http://schemas.microsoft.com/office/powerpoint/2010/main" val="1688083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E50DA4-1CB6-CA20-DEC9-8B1D2C7C65B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662E443-9EA7-DB5E-7A12-EB3AA84DE5E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6029C21-C0F7-1A21-0950-9826955E1A6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3C41C31-50BD-0FA9-BC8B-505D4D63A70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564286A-B51B-2820-D548-9B3E1D11424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3498505-1663-E321-B606-98612680603C}"/>
              </a:ext>
            </a:extLst>
          </p:cNvPr>
          <p:cNvSpPr>
            <a:spLocks noGrp="1"/>
          </p:cNvSpPr>
          <p:nvPr>
            <p:ph type="dt" sz="half" idx="10"/>
          </p:nvPr>
        </p:nvSpPr>
        <p:spPr/>
        <p:txBody>
          <a:bodyPr/>
          <a:lstStyle/>
          <a:p>
            <a:fld id="{9D65BC5B-9643-4590-807A-6BA303D3807C}" type="datetimeFigureOut">
              <a:rPr lang="en-US" smtClean="0"/>
              <a:t>8/4/2024</a:t>
            </a:fld>
            <a:endParaRPr lang="en-US"/>
          </a:p>
        </p:txBody>
      </p:sp>
      <p:sp>
        <p:nvSpPr>
          <p:cNvPr id="8" name="Footer Placeholder 7">
            <a:extLst>
              <a:ext uri="{FF2B5EF4-FFF2-40B4-BE49-F238E27FC236}">
                <a16:creationId xmlns:a16="http://schemas.microsoft.com/office/drawing/2014/main" id="{792E6C31-BC65-3360-6C7E-AECCD629897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4E5A9CA-81AA-F0E3-3FD6-F18B53052DCE}"/>
              </a:ext>
            </a:extLst>
          </p:cNvPr>
          <p:cNvSpPr>
            <a:spLocks noGrp="1"/>
          </p:cNvSpPr>
          <p:nvPr>
            <p:ph type="sldNum" sz="quarter" idx="12"/>
          </p:nvPr>
        </p:nvSpPr>
        <p:spPr/>
        <p:txBody>
          <a:bodyPr/>
          <a:lstStyle/>
          <a:p>
            <a:fld id="{6E543A6A-C65A-4355-AAFD-A34FFDCA2C06}" type="slidenum">
              <a:rPr lang="en-US" smtClean="0"/>
              <a:t>‹#›</a:t>
            </a:fld>
            <a:endParaRPr lang="en-US"/>
          </a:p>
        </p:txBody>
      </p:sp>
    </p:spTree>
    <p:extLst>
      <p:ext uri="{BB962C8B-B14F-4D97-AF65-F5344CB8AC3E}">
        <p14:creationId xmlns:p14="http://schemas.microsoft.com/office/powerpoint/2010/main" val="14357644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F8D1E9-78B9-FB4D-876F-10C48E6CBFA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9156A53-C22C-7077-53E1-51D43B0A8394}"/>
              </a:ext>
            </a:extLst>
          </p:cNvPr>
          <p:cNvSpPr>
            <a:spLocks noGrp="1"/>
          </p:cNvSpPr>
          <p:nvPr>
            <p:ph type="dt" sz="half" idx="10"/>
          </p:nvPr>
        </p:nvSpPr>
        <p:spPr/>
        <p:txBody>
          <a:bodyPr/>
          <a:lstStyle/>
          <a:p>
            <a:fld id="{9D65BC5B-9643-4590-807A-6BA303D3807C}" type="datetimeFigureOut">
              <a:rPr lang="en-US" smtClean="0"/>
              <a:t>8/4/2024</a:t>
            </a:fld>
            <a:endParaRPr lang="en-US"/>
          </a:p>
        </p:txBody>
      </p:sp>
      <p:sp>
        <p:nvSpPr>
          <p:cNvPr id="4" name="Footer Placeholder 3">
            <a:extLst>
              <a:ext uri="{FF2B5EF4-FFF2-40B4-BE49-F238E27FC236}">
                <a16:creationId xmlns:a16="http://schemas.microsoft.com/office/drawing/2014/main" id="{E35727E0-61E1-1BAC-041E-F29B0A3342D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6F91B70-852F-5DED-A1F2-D13030585589}"/>
              </a:ext>
            </a:extLst>
          </p:cNvPr>
          <p:cNvSpPr>
            <a:spLocks noGrp="1"/>
          </p:cNvSpPr>
          <p:nvPr>
            <p:ph type="sldNum" sz="quarter" idx="12"/>
          </p:nvPr>
        </p:nvSpPr>
        <p:spPr/>
        <p:txBody>
          <a:bodyPr/>
          <a:lstStyle/>
          <a:p>
            <a:fld id="{6E543A6A-C65A-4355-AAFD-A34FFDCA2C06}" type="slidenum">
              <a:rPr lang="en-US" smtClean="0"/>
              <a:t>‹#›</a:t>
            </a:fld>
            <a:endParaRPr lang="en-US"/>
          </a:p>
        </p:txBody>
      </p:sp>
    </p:spTree>
    <p:extLst>
      <p:ext uri="{BB962C8B-B14F-4D97-AF65-F5344CB8AC3E}">
        <p14:creationId xmlns:p14="http://schemas.microsoft.com/office/powerpoint/2010/main" val="14821802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D7A79B6-3BE0-87FC-7671-9A729652277E}"/>
              </a:ext>
            </a:extLst>
          </p:cNvPr>
          <p:cNvSpPr>
            <a:spLocks noGrp="1"/>
          </p:cNvSpPr>
          <p:nvPr>
            <p:ph type="dt" sz="half" idx="10"/>
          </p:nvPr>
        </p:nvSpPr>
        <p:spPr/>
        <p:txBody>
          <a:bodyPr/>
          <a:lstStyle/>
          <a:p>
            <a:fld id="{9D65BC5B-9643-4590-807A-6BA303D3807C}" type="datetimeFigureOut">
              <a:rPr lang="en-US" smtClean="0"/>
              <a:t>8/4/2024</a:t>
            </a:fld>
            <a:endParaRPr lang="en-US"/>
          </a:p>
        </p:txBody>
      </p:sp>
      <p:sp>
        <p:nvSpPr>
          <p:cNvPr id="3" name="Footer Placeholder 2">
            <a:extLst>
              <a:ext uri="{FF2B5EF4-FFF2-40B4-BE49-F238E27FC236}">
                <a16:creationId xmlns:a16="http://schemas.microsoft.com/office/drawing/2014/main" id="{B5C66680-DDE9-518B-884E-B2F43189AFD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B3791E6-8CF3-77C9-8552-22F2EF61E498}"/>
              </a:ext>
            </a:extLst>
          </p:cNvPr>
          <p:cNvSpPr>
            <a:spLocks noGrp="1"/>
          </p:cNvSpPr>
          <p:nvPr>
            <p:ph type="sldNum" sz="quarter" idx="12"/>
          </p:nvPr>
        </p:nvSpPr>
        <p:spPr/>
        <p:txBody>
          <a:bodyPr/>
          <a:lstStyle/>
          <a:p>
            <a:fld id="{6E543A6A-C65A-4355-AAFD-A34FFDCA2C06}" type="slidenum">
              <a:rPr lang="en-US" smtClean="0"/>
              <a:t>‹#›</a:t>
            </a:fld>
            <a:endParaRPr lang="en-US"/>
          </a:p>
        </p:txBody>
      </p:sp>
    </p:spTree>
    <p:extLst>
      <p:ext uri="{BB962C8B-B14F-4D97-AF65-F5344CB8AC3E}">
        <p14:creationId xmlns:p14="http://schemas.microsoft.com/office/powerpoint/2010/main" val="4118234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20841-565C-0AB5-DB8F-E4B74D5FFF8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267985F-9851-55B7-790C-E2C4D347283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5265509-8180-1D9C-A1E4-5190FBE9315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04A270C-D5AD-D7D8-7D3A-CA2C845F9098}"/>
              </a:ext>
            </a:extLst>
          </p:cNvPr>
          <p:cNvSpPr>
            <a:spLocks noGrp="1"/>
          </p:cNvSpPr>
          <p:nvPr>
            <p:ph type="dt" sz="half" idx="10"/>
          </p:nvPr>
        </p:nvSpPr>
        <p:spPr/>
        <p:txBody>
          <a:bodyPr/>
          <a:lstStyle/>
          <a:p>
            <a:fld id="{9D65BC5B-9643-4590-807A-6BA303D3807C}" type="datetimeFigureOut">
              <a:rPr lang="en-US" smtClean="0"/>
              <a:t>8/4/2024</a:t>
            </a:fld>
            <a:endParaRPr lang="en-US"/>
          </a:p>
        </p:txBody>
      </p:sp>
      <p:sp>
        <p:nvSpPr>
          <p:cNvPr id="6" name="Footer Placeholder 5">
            <a:extLst>
              <a:ext uri="{FF2B5EF4-FFF2-40B4-BE49-F238E27FC236}">
                <a16:creationId xmlns:a16="http://schemas.microsoft.com/office/drawing/2014/main" id="{91DA6B53-DEF0-0EB5-CDAA-C0E0687DEC3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694B0E0-8FD2-F9A8-8708-2278867AA54B}"/>
              </a:ext>
            </a:extLst>
          </p:cNvPr>
          <p:cNvSpPr>
            <a:spLocks noGrp="1"/>
          </p:cNvSpPr>
          <p:nvPr>
            <p:ph type="sldNum" sz="quarter" idx="12"/>
          </p:nvPr>
        </p:nvSpPr>
        <p:spPr/>
        <p:txBody>
          <a:bodyPr/>
          <a:lstStyle/>
          <a:p>
            <a:fld id="{6E543A6A-C65A-4355-AAFD-A34FFDCA2C06}" type="slidenum">
              <a:rPr lang="en-US" smtClean="0"/>
              <a:t>‹#›</a:t>
            </a:fld>
            <a:endParaRPr lang="en-US"/>
          </a:p>
        </p:txBody>
      </p:sp>
    </p:spTree>
    <p:extLst>
      <p:ext uri="{BB962C8B-B14F-4D97-AF65-F5344CB8AC3E}">
        <p14:creationId xmlns:p14="http://schemas.microsoft.com/office/powerpoint/2010/main" val="12703094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52C730-2AC4-C336-E64D-2F4F9813CAB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3A0F7BD-F95E-1B70-84E7-F399B16CAB2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2321917-CC46-4EB3-3B4D-7B00EBCE51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EC3EE21-376B-AAE3-68E7-06883A2EB1B8}"/>
              </a:ext>
            </a:extLst>
          </p:cNvPr>
          <p:cNvSpPr>
            <a:spLocks noGrp="1"/>
          </p:cNvSpPr>
          <p:nvPr>
            <p:ph type="dt" sz="half" idx="10"/>
          </p:nvPr>
        </p:nvSpPr>
        <p:spPr/>
        <p:txBody>
          <a:bodyPr/>
          <a:lstStyle/>
          <a:p>
            <a:fld id="{9D65BC5B-9643-4590-807A-6BA303D3807C}" type="datetimeFigureOut">
              <a:rPr lang="en-US" smtClean="0"/>
              <a:t>8/4/2024</a:t>
            </a:fld>
            <a:endParaRPr lang="en-US"/>
          </a:p>
        </p:txBody>
      </p:sp>
      <p:sp>
        <p:nvSpPr>
          <p:cNvPr id="6" name="Footer Placeholder 5">
            <a:extLst>
              <a:ext uri="{FF2B5EF4-FFF2-40B4-BE49-F238E27FC236}">
                <a16:creationId xmlns:a16="http://schemas.microsoft.com/office/drawing/2014/main" id="{3C09C809-E4C9-9018-A514-50129AB11F9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74437BF-3F64-B24C-6562-92737D246DE5}"/>
              </a:ext>
            </a:extLst>
          </p:cNvPr>
          <p:cNvSpPr>
            <a:spLocks noGrp="1"/>
          </p:cNvSpPr>
          <p:nvPr>
            <p:ph type="sldNum" sz="quarter" idx="12"/>
          </p:nvPr>
        </p:nvSpPr>
        <p:spPr/>
        <p:txBody>
          <a:bodyPr/>
          <a:lstStyle/>
          <a:p>
            <a:fld id="{6E543A6A-C65A-4355-AAFD-A34FFDCA2C06}" type="slidenum">
              <a:rPr lang="en-US" smtClean="0"/>
              <a:t>‹#›</a:t>
            </a:fld>
            <a:endParaRPr lang="en-US"/>
          </a:p>
        </p:txBody>
      </p:sp>
    </p:spTree>
    <p:extLst>
      <p:ext uri="{BB962C8B-B14F-4D97-AF65-F5344CB8AC3E}">
        <p14:creationId xmlns:p14="http://schemas.microsoft.com/office/powerpoint/2010/main" val="7905768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34AA6E0-538A-8CF0-CB0C-79E0797CAF9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6E44979-73A2-F135-CDA3-6A55ECDBCEA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F36C8B5-BEC3-02EB-5C22-A15A588C9EC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D65BC5B-9643-4590-807A-6BA303D3807C}" type="datetimeFigureOut">
              <a:rPr lang="en-US" smtClean="0"/>
              <a:t>8/4/2024</a:t>
            </a:fld>
            <a:endParaRPr lang="en-US"/>
          </a:p>
        </p:txBody>
      </p:sp>
      <p:sp>
        <p:nvSpPr>
          <p:cNvPr id="5" name="Footer Placeholder 4">
            <a:extLst>
              <a:ext uri="{FF2B5EF4-FFF2-40B4-BE49-F238E27FC236}">
                <a16:creationId xmlns:a16="http://schemas.microsoft.com/office/drawing/2014/main" id="{A85786D8-7165-209E-C8EC-E0AD822A44C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597C8AA-2115-D517-6A1B-F999E4611D9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E543A6A-C65A-4355-AAFD-A34FFDCA2C06}" type="slidenum">
              <a:rPr lang="en-US" smtClean="0"/>
              <a:t>‹#›</a:t>
            </a:fld>
            <a:endParaRPr lang="en-US"/>
          </a:p>
        </p:txBody>
      </p:sp>
    </p:spTree>
    <p:extLst>
      <p:ext uri="{BB962C8B-B14F-4D97-AF65-F5344CB8AC3E}">
        <p14:creationId xmlns:p14="http://schemas.microsoft.com/office/powerpoint/2010/main" val="22522749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chart" Target="../charts/chart1.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 Id="rId9" Type="http://schemas.openxmlformats.org/officeDocument/2006/relationships/image" Target="../media/image13.png"/></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drive.google.com/drive/folders/1PHFunXEXuwA68mo1GUFlZ2LJwWlRDIuL?usp=sharing"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5.xml"/><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4">
                <a:lumMod val="67000"/>
              </a:schemeClr>
            </a:gs>
            <a:gs pos="43000">
              <a:schemeClr val="accent4">
                <a:lumMod val="97000"/>
                <a:lumOff val="3000"/>
              </a:schemeClr>
            </a:gs>
            <a:gs pos="100000">
              <a:schemeClr val="accent4">
                <a:lumMod val="60000"/>
                <a:lumOff val="40000"/>
              </a:schemeClr>
            </a:gs>
          </a:gsLst>
          <a:lin ang="162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844BB-CE67-BEE8-434D-24E05D6EB292}"/>
              </a:ext>
            </a:extLst>
          </p:cNvPr>
          <p:cNvSpPr>
            <a:spLocks noGrp="1"/>
          </p:cNvSpPr>
          <p:nvPr>
            <p:ph type="ctrTitle"/>
          </p:nvPr>
        </p:nvSpPr>
        <p:spPr>
          <a:xfrm>
            <a:off x="1140619" y="1259206"/>
            <a:ext cx="6705600" cy="2824163"/>
          </a:xfrm>
        </p:spPr>
        <p:txBody>
          <a:bodyPr>
            <a:noAutofit/>
          </a:bodyPr>
          <a:lstStyle/>
          <a:p>
            <a:r>
              <a:rPr lang="en-US" sz="4800" b="1" dirty="0">
                <a:latin typeface="Times New Roman" panose="02020603050405020304" pitchFamily="18" charset="0"/>
                <a:cs typeface="Times New Roman" panose="02020603050405020304" pitchFamily="18" charset="0"/>
              </a:rPr>
              <a:t>ANALYZING THE IMPACT OF CAR FEATURES ON PRICE AND PROFITABILITY </a:t>
            </a:r>
          </a:p>
        </p:txBody>
      </p:sp>
      <p:sp>
        <p:nvSpPr>
          <p:cNvPr id="3" name="Subtitle 2">
            <a:extLst>
              <a:ext uri="{FF2B5EF4-FFF2-40B4-BE49-F238E27FC236}">
                <a16:creationId xmlns:a16="http://schemas.microsoft.com/office/drawing/2014/main" id="{DD50C9E8-D423-0144-CA65-411AB50CB63B}"/>
              </a:ext>
            </a:extLst>
          </p:cNvPr>
          <p:cNvSpPr>
            <a:spLocks noGrp="1"/>
          </p:cNvSpPr>
          <p:nvPr>
            <p:ph type="subTitle" idx="1"/>
          </p:nvPr>
        </p:nvSpPr>
        <p:spPr>
          <a:xfrm>
            <a:off x="528637" y="4083369"/>
            <a:ext cx="8143873" cy="975204"/>
          </a:xfrm>
        </p:spPr>
        <p:txBody>
          <a:bodyPr/>
          <a:lstStyle/>
          <a:p>
            <a:r>
              <a:rPr lang="en-US" sz="2000" dirty="0">
                <a:latin typeface="Times New Roman" panose="02020603050405020304" pitchFamily="18" charset="0"/>
                <a:cs typeface="Times New Roman" panose="02020603050405020304" pitchFamily="18" charset="0"/>
              </a:rPr>
              <a:t>SUBMITTED BY: SRUTHI SURESH</a:t>
            </a:r>
          </a:p>
          <a:p>
            <a:endParaRPr lang="en-US" dirty="0"/>
          </a:p>
        </p:txBody>
      </p:sp>
      <p:sp>
        <p:nvSpPr>
          <p:cNvPr id="5" name="Rectangle 4">
            <a:extLst>
              <a:ext uri="{FF2B5EF4-FFF2-40B4-BE49-F238E27FC236}">
                <a16:creationId xmlns:a16="http://schemas.microsoft.com/office/drawing/2014/main" id="{6E7ECDF3-A1D6-B8BF-1B16-E3A72DC71653}"/>
              </a:ext>
            </a:extLst>
          </p:cNvPr>
          <p:cNvSpPr/>
          <p:nvPr/>
        </p:nvSpPr>
        <p:spPr>
          <a:xfrm>
            <a:off x="0" y="6372224"/>
            <a:ext cx="12192000" cy="485775"/>
          </a:xfrm>
          <a:prstGeom prst="rect">
            <a:avLst/>
          </a:prstGeom>
          <a:solidFill>
            <a:schemeClr val="tx1">
              <a:lumMod val="95000"/>
              <a:lumOff val="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6" name="Picture 5">
            <a:extLst>
              <a:ext uri="{FF2B5EF4-FFF2-40B4-BE49-F238E27FC236}">
                <a16:creationId xmlns:a16="http://schemas.microsoft.com/office/drawing/2014/main" id="{A1455F6B-6294-BDA0-C84A-47D33C5777CA}"/>
              </a:ext>
            </a:extLst>
          </p:cNvPr>
          <p:cNvPicPr>
            <a:picLocks noChangeAspect="1"/>
          </p:cNvPicPr>
          <p:nvPr/>
        </p:nvPicPr>
        <p:blipFill>
          <a:blip r:embed="rId2">
            <a:alphaModFix amt="20000"/>
          </a:blip>
          <a:stretch>
            <a:fillRect/>
          </a:stretch>
        </p:blipFill>
        <p:spPr>
          <a:xfrm>
            <a:off x="8986838" y="0"/>
            <a:ext cx="3205162" cy="6857999"/>
          </a:xfrm>
          <a:prstGeom prst="rect">
            <a:avLst/>
          </a:prstGeom>
        </p:spPr>
      </p:pic>
      <p:pic>
        <p:nvPicPr>
          <p:cNvPr id="7" name="Picture 6">
            <a:extLst>
              <a:ext uri="{FF2B5EF4-FFF2-40B4-BE49-F238E27FC236}">
                <a16:creationId xmlns:a16="http://schemas.microsoft.com/office/drawing/2014/main" id="{2196F1E0-67A9-E89C-B3E0-702C7D392E47}"/>
              </a:ext>
            </a:extLst>
          </p:cNvPr>
          <p:cNvPicPr>
            <a:picLocks noChangeAspect="1"/>
          </p:cNvPicPr>
          <p:nvPr/>
        </p:nvPicPr>
        <p:blipFill>
          <a:blip r:embed="rId3"/>
          <a:stretch>
            <a:fillRect/>
          </a:stretch>
        </p:blipFill>
        <p:spPr>
          <a:xfrm>
            <a:off x="9614716" y="0"/>
            <a:ext cx="1949405" cy="3043238"/>
          </a:xfrm>
          <a:prstGeom prst="rect">
            <a:avLst/>
          </a:prstGeom>
        </p:spPr>
      </p:pic>
      <p:cxnSp>
        <p:nvCxnSpPr>
          <p:cNvPr id="9" name="Straight Connector 8">
            <a:extLst>
              <a:ext uri="{FF2B5EF4-FFF2-40B4-BE49-F238E27FC236}">
                <a16:creationId xmlns:a16="http://schemas.microsoft.com/office/drawing/2014/main" id="{5AB70E95-D2AE-4AA1-A46B-4DBB61C35989}"/>
              </a:ext>
            </a:extLst>
          </p:cNvPr>
          <p:cNvCxnSpPr/>
          <p:nvPr/>
        </p:nvCxnSpPr>
        <p:spPr>
          <a:xfrm>
            <a:off x="8829675" y="0"/>
            <a:ext cx="0" cy="637222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319795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D64F1-3DEE-54B3-63D8-5AAF551C942A}"/>
              </a:ext>
            </a:extLst>
          </p:cNvPr>
          <p:cNvSpPr>
            <a:spLocks noGrp="1"/>
          </p:cNvSpPr>
          <p:nvPr>
            <p:ph type="title"/>
          </p:nvPr>
        </p:nvSpPr>
        <p:spPr>
          <a:xfrm>
            <a:off x="292608" y="134113"/>
            <a:ext cx="10515600" cy="537083"/>
          </a:xfrm>
        </p:spPr>
        <p:txBody>
          <a:bodyPr/>
          <a:lstStyle/>
          <a:p>
            <a:r>
              <a:rPr lang="en-US" sz="3200" b="1" dirty="0">
                <a:latin typeface="Times New Roman" panose="02020603050405020304" pitchFamily="18" charset="0"/>
                <a:cs typeface="Times New Roman" panose="02020603050405020304" pitchFamily="18" charset="0"/>
              </a:rPr>
              <a:t>DATA UNDERSTANDING</a:t>
            </a:r>
          </a:p>
        </p:txBody>
      </p:sp>
      <p:sp>
        <p:nvSpPr>
          <p:cNvPr id="3" name="Content Placeholder 2">
            <a:extLst>
              <a:ext uri="{FF2B5EF4-FFF2-40B4-BE49-F238E27FC236}">
                <a16:creationId xmlns:a16="http://schemas.microsoft.com/office/drawing/2014/main" id="{310C6629-DD5C-FA98-3A4E-0538FEFD6B5B}"/>
              </a:ext>
            </a:extLst>
          </p:cNvPr>
          <p:cNvSpPr>
            <a:spLocks noGrp="1"/>
          </p:cNvSpPr>
          <p:nvPr>
            <p:ph idx="1"/>
          </p:nvPr>
        </p:nvSpPr>
        <p:spPr>
          <a:xfrm>
            <a:off x="292608" y="914400"/>
            <a:ext cx="8694230" cy="5700395"/>
          </a:xfrm>
        </p:spPr>
        <p:txBody>
          <a:bodyPr>
            <a:normAutofit/>
          </a:bodyPr>
          <a:lstStyle/>
          <a:p>
            <a:r>
              <a:rPr lang="en-US" sz="1800" dirty="0">
                <a:latin typeface="Times New Roman" panose="02020603050405020304" pitchFamily="18" charset="0"/>
                <a:cs typeface="Times New Roman" panose="02020603050405020304" pitchFamily="18" charset="0"/>
              </a:rPr>
              <a:t>Out of 16 columns the dataset contained, 4 columns had blank / null values.</a:t>
            </a:r>
          </a:p>
          <a:p>
            <a:endParaRPr lang="en-US" sz="1800"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a:p>
            <a:pPr>
              <a:lnSpc>
                <a:spcPct val="150000"/>
              </a:lnSpc>
            </a:pPr>
            <a:r>
              <a:rPr lang="en-US" sz="1800" dirty="0">
                <a:latin typeface="Times New Roman" panose="02020603050405020304" pitchFamily="18" charset="0"/>
                <a:cs typeface="Times New Roman" panose="02020603050405020304" pitchFamily="18" charset="0"/>
              </a:rPr>
              <a:t>Regarding the Duplicate records, there were 715 records which were detected as duplicates.</a:t>
            </a:r>
          </a:p>
        </p:txBody>
      </p:sp>
      <p:graphicFrame>
        <p:nvGraphicFramePr>
          <p:cNvPr id="5" name="Chart 4">
            <a:extLst>
              <a:ext uri="{FF2B5EF4-FFF2-40B4-BE49-F238E27FC236}">
                <a16:creationId xmlns:a16="http://schemas.microsoft.com/office/drawing/2014/main" id="{6E743439-911A-660B-0A3D-758447BB13E7}"/>
              </a:ext>
            </a:extLst>
          </p:cNvPr>
          <p:cNvGraphicFramePr>
            <a:graphicFrameLocks/>
          </p:cNvGraphicFramePr>
          <p:nvPr>
            <p:extLst>
              <p:ext uri="{D42A27DB-BD31-4B8C-83A1-F6EECF244321}">
                <p14:modId xmlns:p14="http://schemas.microsoft.com/office/powerpoint/2010/main" val="2662517189"/>
              </p:ext>
            </p:extLst>
          </p:nvPr>
        </p:nvGraphicFramePr>
        <p:xfrm>
          <a:off x="594360" y="1466088"/>
          <a:ext cx="5096256" cy="3337560"/>
        </p:xfrm>
        <a:graphic>
          <a:graphicData uri="http://schemas.openxmlformats.org/drawingml/2006/chart">
            <c:chart xmlns:c="http://schemas.openxmlformats.org/drawingml/2006/chart" xmlns:r="http://schemas.openxmlformats.org/officeDocument/2006/relationships" r:id="rId2"/>
          </a:graphicData>
        </a:graphic>
      </p:graphicFrame>
      <p:pic>
        <p:nvPicPr>
          <p:cNvPr id="7" name="Picture 6">
            <a:extLst>
              <a:ext uri="{FF2B5EF4-FFF2-40B4-BE49-F238E27FC236}">
                <a16:creationId xmlns:a16="http://schemas.microsoft.com/office/drawing/2014/main" id="{93CC92C0-8335-F11A-11A4-BD9AC89308D7}"/>
              </a:ext>
            </a:extLst>
          </p:cNvPr>
          <p:cNvPicPr>
            <a:picLocks noChangeAspect="1"/>
          </p:cNvPicPr>
          <p:nvPr/>
        </p:nvPicPr>
        <p:blipFill>
          <a:blip r:embed="rId3"/>
          <a:stretch>
            <a:fillRect/>
          </a:stretch>
        </p:blipFill>
        <p:spPr>
          <a:xfrm>
            <a:off x="6192584" y="1466088"/>
            <a:ext cx="2605278" cy="3432171"/>
          </a:xfrm>
          <a:prstGeom prst="rect">
            <a:avLst/>
          </a:prstGeom>
        </p:spPr>
      </p:pic>
      <p:pic>
        <p:nvPicPr>
          <p:cNvPr id="8" name="Picture 7">
            <a:extLst>
              <a:ext uri="{FF2B5EF4-FFF2-40B4-BE49-F238E27FC236}">
                <a16:creationId xmlns:a16="http://schemas.microsoft.com/office/drawing/2014/main" id="{E2C29016-81D4-1486-F56A-9163D8A8C9C7}"/>
              </a:ext>
            </a:extLst>
          </p:cNvPr>
          <p:cNvPicPr>
            <a:picLocks noChangeAspect="1"/>
          </p:cNvPicPr>
          <p:nvPr/>
        </p:nvPicPr>
        <p:blipFill>
          <a:blip r:embed="rId4">
            <a:alphaModFix amt="20000"/>
          </a:blip>
          <a:stretch>
            <a:fillRect/>
          </a:stretch>
        </p:blipFill>
        <p:spPr>
          <a:xfrm>
            <a:off x="8986838" y="0"/>
            <a:ext cx="3205162" cy="6857999"/>
          </a:xfrm>
          <a:prstGeom prst="rect">
            <a:avLst/>
          </a:prstGeom>
        </p:spPr>
      </p:pic>
    </p:spTree>
    <p:extLst>
      <p:ext uri="{BB962C8B-B14F-4D97-AF65-F5344CB8AC3E}">
        <p14:creationId xmlns:p14="http://schemas.microsoft.com/office/powerpoint/2010/main" val="38042369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5707F9-C374-9978-EF4A-342E9F617A2C}"/>
              </a:ext>
            </a:extLst>
          </p:cNvPr>
          <p:cNvPicPr>
            <a:picLocks noChangeAspect="1"/>
          </p:cNvPicPr>
          <p:nvPr/>
        </p:nvPicPr>
        <p:blipFill>
          <a:blip r:embed="rId2"/>
          <a:stretch>
            <a:fillRect/>
          </a:stretch>
        </p:blipFill>
        <p:spPr>
          <a:xfrm>
            <a:off x="8395914" y="4619902"/>
            <a:ext cx="3587496" cy="2154408"/>
          </a:xfrm>
          <a:prstGeom prst="rect">
            <a:avLst/>
          </a:prstGeom>
        </p:spPr>
      </p:pic>
      <p:pic>
        <p:nvPicPr>
          <p:cNvPr id="5" name="Picture 4">
            <a:extLst>
              <a:ext uri="{FF2B5EF4-FFF2-40B4-BE49-F238E27FC236}">
                <a16:creationId xmlns:a16="http://schemas.microsoft.com/office/drawing/2014/main" id="{802F8B07-FE12-8453-D91B-97BA908E9B02}"/>
              </a:ext>
            </a:extLst>
          </p:cNvPr>
          <p:cNvPicPr>
            <a:picLocks noChangeAspect="1"/>
          </p:cNvPicPr>
          <p:nvPr/>
        </p:nvPicPr>
        <p:blipFill>
          <a:blip r:embed="rId3"/>
          <a:stretch>
            <a:fillRect/>
          </a:stretch>
        </p:blipFill>
        <p:spPr>
          <a:xfrm>
            <a:off x="4215945" y="134747"/>
            <a:ext cx="3679136" cy="2154408"/>
          </a:xfrm>
          <a:prstGeom prst="rect">
            <a:avLst/>
          </a:prstGeom>
        </p:spPr>
      </p:pic>
      <p:pic>
        <p:nvPicPr>
          <p:cNvPr id="8" name="Picture 7">
            <a:extLst>
              <a:ext uri="{FF2B5EF4-FFF2-40B4-BE49-F238E27FC236}">
                <a16:creationId xmlns:a16="http://schemas.microsoft.com/office/drawing/2014/main" id="{A9996B76-BB23-50A2-54CF-88BC4FBCEDED}"/>
              </a:ext>
            </a:extLst>
          </p:cNvPr>
          <p:cNvPicPr>
            <a:picLocks noChangeAspect="1"/>
          </p:cNvPicPr>
          <p:nvPr/>
        </p:nvPicPr>
        <p:blipFill>
          <a:blip r:embed="rId4"/>
          <a:stretch>
            <a:fillRect/>
          </a:stretch>
        </p:blipFill>
        <p:spPr>
          <a:xfrm>
            <a:off x="8395912" y="134746"/>
            <a:ext cx="3587498" cy="2154409"/>
          </a:xfrm>
          <a:prstGeom prst="rect">
            <a:avLst/>
          </a:prstGeom>
        </p:spPr>
      </p:pic>
      <p:pic>
        <p:nvPicPr>
          <p:cNvPr id="9" name="Picture 8">
            <a:extLst>
              <a:ext uri="{FF2B5EF4-FFF2-40B4-BE49-F238E27FC236}">
                <a16:creationId xmlns:a16="http://schemas.microsoft.com/office/drawing/2014/main" id="{B83D1FBE-0412-E51E-87B6-123DF3DC68E0}"/>
              </a:ext>
            </a:extLst>
          </p:cNvPr>
          <p:cNvPicPr>
            <a:picLocks noChangeAspect="1"/>
          </p:cNvPicPr>
          <p:nvPr/>
        </p:nvPicPr>
        <p:blipFill>
          <a:blip r:embed="rId5"/>
          <a:stretch>
            <a:fillRect/>
          </a:stretch>
        </p:blipFill>
        <p:spPr>
          <a:xfrm>
            <a:off x="219255" y="2351795"/>
            <a:ext cx="3587498" cy="2154409"/>
          </a:xfrm>
          <a:prstGeom prst="rect">
            <a:avLst/>
          </a:prstGeom>
        </p:spPr>
      </p:pic>
      <p:pic>
        <p:nvPicPr>
          <p:cNvPr id="11" name="Picture 10">
            <a:extLst>
              <a:ext uri="{FF2B5EF4-FFF2-40B4-BE49-F238E27FC236}">
                <a16:creationId xmlns:a16="http://schemas.microsoft.com/office/drawing/2014/main" id="{91F4F977-036A-6D2F-61A4-E8F724642200}"/>
              </a:ext>
            </a:extLst>
          </p:cNvPr>
          <p:cNvPicPr>
            <a:picLocks noChangeAspect="1"/>
          </p:cNvPicPr>
          <p:nvPr/>
        </p:nvPicPr>
        <p:blipFill>
          <a:blip r:embed="rId6"/>
          <a:stretch>
            <a:fillRect/>
          </a:stretch>
        </p:blipFill>
        <p:spPr>
          <a:xfrm>
            <a:off x="4215945" y="2351795"/>
            <a:ext cx="3679136" cy="2217051"/>
          </a:xfrm>
          <a:prstGeom prst="rect">
            <a:avLst/>
          </a:prstGeom>
        </p:spPr>
      </p:pic>
      <p:pic>
        <p:nvPicPr>
          <p:cNvPr id="12" name="Picture 11">
            <a:extLst>
              <a:ext uri="{FF2B5EF4-FFF2-40B4-BE49-F238E27FC236}">
                <a16:creationId xmlns:a16="http://schemas.microsoft.com/office/drawing/2014/main" id="{B53B0124-D38F-1F82-F79B-9D5FA36617ED}"/>
              </a:ext>
            </a:extLst>
          </p:cNvPr>
          <p:cNvPicPr>
            <a:picLocks noChangeAspect="1"/>
          </p:cNvPicPr>
          <p:nvPr/>
        </p:nvPicPr>
        <p:blipFill>
          <a:blip r:embed="rId7"/>
          <a:stretch>
            <a:fillRect/>
          </a:stretch>
        </p:blipFill>
        <p:spPr>
          <a:xfrm>
            <a:off x="8385247" y="2346003"/>
            <a:ext cx="3587498" cy="2217051"/>
          </a:xfrm>
          <a:prstGeom prst="rect">
            <a:avLst/>
          </a:prstGeom>
        </p:spPr>
      </p:pic>
      <p:pic>
        <p:nvPicPr>
          <p:cNvPr id="13" name="Picture 12">
            <a:extLst>
              <a:ext uri="{FF2B5EF4-FFF2-40B4-BE49-F238E27FC236}">
                <a16:creationId xmlns:a16="http://schemas.microsoft.com/office/drawing/2014/main" id="{E7412AA7-F2F0-E719-3EC2-BB21F92D617B}"/>
              </a:ext>
            </a:extLst>
          </p:cNvPr>
          <p:cNvPicPr>
            <a:picLocks noChangeAspect="1"/>
          </p:cNvPicPr>
          <p:nvPr/>
        </p:nvPicPr>
        <p:blipFill>
          <a:blip r:embed="rId8"/>
          <a:stretch>
            <a:fillRect/>
          </a:stretch>
        </p:blipFill>
        <p:spPr>
          <a:xfrm>
            <a:off x="219255" y="4608992"/>
            <a:ext cx="3587498" cy="2114261"/>
          </a:xfrm>
          <a:prstGeom prst="rect">
            <a:avLst/>
          </a:prstGeom>
        </p:spPr>
      </p:pic>
      <p:pic>
        <p:nvPicPr>
          <p:cNvPr id="16" name="Picture 15">
            <a:extLst>
              <a:ext uri="{FF2B5EF4-FFF2-40B4-BE49-F238E27FC236}">
                <a16:creationId xmlns:a16="http://schemas.microsoft.com/office/drawing/2014/main" id="{094B5374-B818-25A8-81AF-F6D1F51AEE3F}"/>
              </a:ext>
            </a:extLst>
          </p:cNvPr>
          <p:cNvPicPr>
            <a:picLocks noChangeAspect="1"/>
          </p:cNvPicPr>
          <p:nvPr/>
        </p:nvPicPr>
        <p:blipFill>
          <a:blip r:embed="rId9"/>
          <a:stretch>
            <a:fillRect/>
          </a:stretch>
        </p:blipFill>
        <p:spPr>
          <a:xfrm>
            <a:off x="4215945" y="4649357"/>
            <a:ext cx="3679136" cy="2095498"/>
          </a:xfrm>
          <a:prstGeom prst="rect">
            <a:avLst/>
          </a:prstGeom>
        </p:spPr>
      </p:pic>
      <p:sp>
        <p:nvSpPr>
          <p:cNvPr id="17" name="Oval 16">
            <a:extLst>
              <a:ext uri="{FF2B5EF4-FFF2-40B4-BE49-F238E27FC236}">
                <a16:creationId xmlns:a16="http://schemas.microsoft.com/office/drawing/2014/main" id="{387ECD83-C04D-7E56-D560-C3D2EDE15873}"/>
              </a:ext>
            </a:extLst>
          </p:cNvPr>
          <p:cNvSpPr/>
          <p:nvPr/>
        </p:nvSpPr>
        <p:spPr>
          <a:xfrm>
            <a:off x="10108689" y="473809"/>
            <a:ext cx="329184" cy="329184"/>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Content Placeholder 2">
            <a:extLst>
              <a:ext uri="{FF2B5EF4-FFF2-40B4-BE49-F238E27FC236}">
                <a16:creationId xmlns:a16="http://schemas.microsoft.com/office/drawing/2014/main" id="{C8525782-483C-279C-C508-7BCBAAF9D0FD}"/>
              </a:ext>
            </a:extLst>
          </p:cNvPr>
          <p:cNvSpPr>
            <a:spLocks noGrp="1"/>
          </p:cNvSpPr>
          <p:nvPr>
            <p:ph idx="1"/>
          </p:nvPr>
        </p:nvSpPr>
        <p:spPr>
          <a:xfrm>
            <a:off x="219255" y="134746"/>
            <a:ext cx="3847740" cy="1746631"/>
          </a:xfrm>
        </p:spPr>
        <p:txBody>
          <a:bodyPr>
            <a:normAutofit/>
          </a:bodyPr>
          <a:lstStyle/>
          <a:p>
            <a:pPr>
              <a:lnSpc>
                <a:spcPct val="150000"/>
              </a:lnSpc>
            </a:pPr>
            <a:r>
              <a:rPr lang="en-US" sz="2000" dirty="0">
                <a:latin typeface="Times New Roman" panose="02020603050405020304" pitchFamily="18" charset="0"/>
                <a:cs typeface="Times New Roman" panose="02020603050405020304" pitchFamily="18" charset="0"/>
              </a:rPr>
              <a:t>Outliers for every numeric columns were detected using Box plot.</a:t>
            </a:r>
          </a:p>
          <a:p>
            <a:endParaRPr lang="en-US" sz="1800" dirty="0">
              <a:latin typeface="Times New Roman" panose="02020603050405020304" pitchFamily="18" charset="0"/>
              <a:cs typeface="Times New Roman" panose="02020603050405020304" pitchFamily="18" charset="0"/>
            </a:endParaRPr>
          </a:p>
          <a:p>
            <a:pPr marL="0" indent="0">
              <a:buNone/>
            </a:pPr>
            <a:endParaRPr lang="en-US" sz="1800"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604008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D64F1-3DEE-54B3-63D8-5AAF551C942A}"/>
              </a:ext>
            </a:extLst>
          </p:cNvPr>
          <p:cNvSpPr>
            <a:spLocks noGrp="1"/>
          </p:cNvSpPr>
          <p:nvPr>
            <p:ph type="title"/>
          </p:nvPr>
        </p:nvSpPr>
        <p:spPr>
          <a:xfrm>
            <a:off x="606552" y="243205"/>
            <a:ext cx="10515600" cy="537083"/>
          </a:xfrm>
        </p:spPr>
        <p:txBody>
          <a:bodyPr/>
          <a:lstStyle/>
          <a:p>
            <a:r>
              <a:rPr lang="en-US" sz="3200" b="1" dirty="0">
                <a:latin typeface="Times New Roman" panose="02020603050405020304" pitchFamily="18" charset="0"/>
                <a:cs typeface="Times New Roman" panose="02020603050405020304" pitchFamily="18" charset="0"/>
              </a:rPr>
              <a:t>DATA CLEANING</a:t>
            </a:r>
          </a:p>
        </p:txBody>
      </p:sp>
      <p:sp>
        <p:nvSpPr>
          <p:cNvPr id="3" name="Content Placeholder 2">
            <a:extLst>
              <a:ext uri="{FF2B5EF4-FFF2-40B4-BE49-F238E27FC236}">
                <a16:creationId xmlns:a16="http://schemas.microsoft.com/office/drawing/2014/main" id="{310C6629-DD5C-FA98-3A4E-0538FEFD6B5B}"/>
              </a:ext>
            </a:extLst>
          </p:cNvPr>
          <p:cNvSpPr>
            <a:spLocks noGrp="1"/>
          </p:cNvSpPr>
          <p:nvPr>
            <p:ph idx="1"/>
          </p:nvPr>
        </p:nvSpPr>
        <p:spPr>
          <a:xfrm>
            <a:off x="329184" y="1081913"/>
            <a:ext cx="8443341" cy="5532882"/>
          </a:xfrm>
        </p:spPr>
        <p:txBody>
          <a:bodyPr>
            <a:normAutofit/>
          </a:bodyPr>
          <a:lstStyle/>
          <a:p>
            <a:pPr>
              <a:lnSpc>
                <a:spcPct val="150000"/>
              </a:lnSpc>
            </a:pPr>
            <a:r>
              <a:rPr lang="en-US" sz="2000" b="1" dirty="0">
                <a:latin typeface="Times New Roman" panose="02020603050405020304" pitchFamily="18" charset="0"/>
                <a:cs typeface="Times New Roman" panose="02020603050405020304" pitchFamily="18" charset="0"/>
              </a:rPr>
              <a:t>Handling Blank / NULL values : </a:t>
            </a:r>
            <a:r>
              <a:rPr lang="en-US" sz="2000" dirty="0">
                <a:latin typeface="Times New Roman" panose="02020603050405020304" pitchFamily="18" charset="0"/>
                <a:cs typeface="Times New Roman" panose="02020603050405020304" pitchFamily="18" charset="0"/>
              </a:rPr>
              <a:t>The missing values were handled using MODE and MEDIAN Imputation.</a:t>
            </a:r>
          </a:p>
          <a:p>
            <a:pPr>
              <a:lnSpc>
                <a:spcPct val="150000"/>
              </a:lnSpc>
            </a:pPr>
            <a:r>
              <a:rPr lang="en-US" sz="2000" b="1" dirty="0">
                <a:latin typeface="Times New Roman" panose="02020603050405020304" pitchFamily="18" charset="0"/>
                <a:cs typeface="Times New Roman" panose="02020603050405020304" pitchFamily="18" charset="0"/>
              </a:rPr>
              <a:t>Duplicate records : </a:t>
            </a:r>
            <a:r>
              <a:rPr lang="en-US" sz="2000" dirty="0">
                <a:latin typeface="Times New Roman" panose="02020603050405020304" pitchFamily="18" charset="0"/>
                <a:cs typeface="Times New Roman" panose="02020603050405020304" pitchFamily="18" charset="0"/>
              </a:rPr>
              <a:t>The 715 records which were detected as duplicates were removed.</a:t>
            </a:r>
          </a:p>
          <a:p>
            <a:pPr>
              <a:lnSpc>
                <a:spcPct val="150000"/>
              </a:lnSpc>
            </a:pPr>
            <a:r>
              <a:rPr lang="en-US" sz="2000" b="1" dirty="0">
                <a:latin typeface="Times New Roman" panose="02020603050405020304" pitchFamily="18" charset="0"/>
                <a:cs typeface="Times New Roman" panose="02020603050405020304" pitchFamily="18" charset="0"/>
              </a:rPr>
              <a:t>Handling Outliers : </a:t>
            </a:r>
            <a:r>
              <a:rPr lang="en-US" sz="2000" dirty="0">
                <a:latin typeface="Times New Roman" panose="02020603050405020304" pitchFamily="18" charset="0"/>
                <a:cs typeface="Times New Roman" panose="02020603050405020304" pitchFamily="18" charset="0"/>
              </a:rPr>
              <a:t>The outlier in Highway MPG which was at extreme end as it was a petrol car with MPG as 354 which is not possible. This was replaced with correct value after manual check on Internet. Other outliers were retained as such.</a:t>
            </a:r>
          </a:p>
          <a:p>
            <a:pPr marL="0" indent="0">
              <a:lnSpc>
                <a:spcPct val="150000"/>
              </a:lnSpc>
              <a:buNone/>
            </a:pPr>
            <a:r>
              <a:rPr lang="en-US" sz="2000" dirty="0">
                <a:latin typeface="Times New Roman" panose="02020603050405020304" pitchFamily="18" charset="0"/>
                <a:cs typeface="Times New Roman" panose="02020603050405020304" pitchFamily="18" charset="0"/>
              </a:rPr>
              <a:t>Therefore, the remaining number of records for Analysis : 11,199</a:t>
            </a:r>
          </a:p>
          <a:p>
            <a:endParaRPr lang="en-US" sz="18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019073B1-469F-240C-7681-E6B64AD37648}"/>
              </a:ext>
            </a:extLst>
          </p:cNvPr>
          <p:cNvPicPr>
            <a:picLocks noChangeAspect="1"/>
          </p:cNvPicPr>
          <p:nvPr/>
        </p:nvPicPr>
        <p:blipFill>
          <a:blip r:embed="rId2">
            <a:alphaModFix amt="20000"/>
          </a:blip>
          <a:stretch>
            <a:fillRect/>
          </a:stretch>
        </p:blipFill>
        <p:spPr>
          <a:xfrm>
            <a:off x="8986838" y="0"/>
            <a:ext cx="3205162" cy="6857999"/>
          </a:xfrm>
          <a:prstGeom prst="rect">
            <a:avLst/>
          </a:prstGeom>
        </p:spPr>
      </p:pic>
    </p:spTree>
    <p:extLst>
      <p:ext uri="{BB962C8B-B14F-4D97-AF65-F5344CB8AC3E}">
        <p14:creationId xmlns:p14="http://schemas.microsoft.com/office/powerpoint/2010/main" val="42924179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B9B80-3A4A-D337-0D2B-6EB977D124BC}"/>
              </a:ext>
            </a:extLst>
          </p:cNvPr>
          <p:cNvSpPr>
            <a:spLocks noGrp="1"/>
          </p:cNvSpPr>
          <p:nvPr>
            <p:ph type="title"/>
          </p:nvPr>
        </p:nvSpPr>
        <p:spPr>
          <a:xfrm>
            <a:off x="265176" y="206408"/>
            <a:ext cx="10515600" cy="500507"/>
          </a:xfrm>
        </p:spPr>
        <p:txBody>
          <a:bodyPr>
            <a:noAutofit/>
          </a:bodyPr>
          <a:lstStyle/>
          <a:p>
            <a:r>
              <a:rPr lang="en-US" sz="3200" b="1" dirty="0">
                <a:latin typeface="Times New Roman" panose="02020603050405020304" pitchFamily="18" charset="0"/>
                <a:cs typeface="Times New Roman" panose="02020603050405020304" pitchFamily="18" charset="0"/>
              </a:rPr>
              <a:t>TASK 1</a:t>
            </a:r>
            <a:endParaRPr lang="en-US" sz="3200" dirty="0"/>
          </a:p>
        </p:txBody>
      </p:sp>
      <p:sp>
        <p:nvSpPr>
          <p:cNvPr id="3" name="Content Placeholder 2">
            <a:extLst>
              <a:ext uri="{FF2B5EF4-FFF2-40B4-BE49-F238E27FC236}">
                <a16:creationId xmlns:a16="http://schemas.microsoft.com/office/drawing/2014/main" id="{4803E0F9-72EB-4448-A136-A1E64F8FBAA0}"/>
              </a:ext>
            </a:extLst>
          </p:cNvPr>
          <p:cNvSpPr>
            <a:spLocks noGrp="1"/>
          </p:cNvSpPr>
          <p:nvPr>
            <p:ph idx="1"/>
          </p:nvPr>
        </p:nvSpPr>
        <p:spPr>
          <a:xfrm>
            <a:off x="350520" y="904208"/>
            <a:ext cx="10515600" cy="412528"/>
          </a:xfrm>
        </p:spPr>
        <p:txBody>
          <a:bodyPr/>
          <a:lstStyle/>
          <a:p>
            <a:pPr marL="0" indent="0">
              <a:buNone/>
            </a:pPr>
            <a:r>
              <a:rPr lang="en-US" sz="2000" dirty="0">
                <a:latin typeface="Times New Roman" panose="02020603050405020304" pitchFamily="18" charset="0"/>
                <a:cs typeface="Times New Roman" panose="02020603050405020304" pitchFamily="18" charset="0"/>
              </a:rPr>
              <a:t>How does the popularity of a car model vary across different market categories?</a:t>
            </a:r>
          </a:p>
          <a:p>
            <a:endParaRPr lang="en-US" dirty="0"/>
          </a:p>
        </p:txBody>
      </p:sp>
      <p:pic>
        <p:nvPicPr>
          <p:cNvPr id="4" name="Picture 3">
            <a:extLst>
              <a:ext uri="{FF2B5EF4-FFF2-40B4-BE49-F238E27FC236}">
                <a16:creationId xmlns:a16="http://schemas.microsoft.com/office/drawing/2014/main" id="{7A286375-404E-11D5-B2C2-D538DCE3E0DA}"/>
              </a:ext>
            </a:extLst>
          </p:cNvPr>
          <p:cNvPicPr>
            <a:picLocks noChangeAspect="1"/>
          </p:cNvPicPr>
          <p:nvPr/>
        </p:nvPicPr>
        <p:blipFill>
          <a:blip r:embed="rId2"/>
          <a:stretch>
            <a:fillRect/>
          </a:stretch>
        </p:blipFill>
        <p:spPr>
          <a:xfrm>
            <a:off x="481584" y="1435608"/>
            <a:ext cx="10838688" cy="3967715"/>
          </a:xfrm>
          <a:prstGeom prst="rect">
            <a:avLst/>
          </a:prstGeom>
        </p:spPr>
      </p:pic>
      <p:sp>
        <p:nvSpPr>
          <p:cNvPr id="5" name="Content Placeholder 2">
            <a:extLst>
              <a:ext uri="{FF2B5EF4-FFF2-40B4-BE49-F238E27FC236}">
                <a16:creationId xmlns:a16="http://schemas.microsoft.com/office/drawing/2014/main" id="{28BDF735-2349-7289-BA68-416AE96F1B2E}"/>
              </a:ext>
            </a:extLst>
          </p:cNvPr>
          <p:cNvSpPr txBox="1">
            <a:spLocks/>
          </p:cNvSpPr>
          <p:nvPr/>
        </p:nvSpPr>
        <p:spPr>
          <a:xfrm>
            <a:off x="804672" y="5522195"/>
            <a:ext cx="10515600" cy="1043197"/>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Font typeface="Arial" panose="020B0604020202020204" pitchFamily="34" charset="0"/>
              <a:buNone/>
            </a:pPr>
            <a:r>
              <a:rPr lang="en-US" sz="2000" b="1" dirty="0">
                <a:latin typeface="Times New Roman" panose="02020603050405020304" pitchFamily="18" charset="0"/>
                <a:cs typeface="Times New Roman" panose="02020603050405020304" pitchFamily="18" charset="0"/>
              </a:rPr>
              <a:t>Crossovers</a:t>
            </a:r>
            <a:r>
              <a:rPr lang="en-US" sz="2000" dirty="0">
                <a:latin typeface="Times New Roman" panose="02020603050405020304" pitchFamily="18" charset="0"/>
                <a:cs typeface="Times New Roman" panose="02020603050405020304" pitchFamily="18" charset="0"/>
              </a:rPr>
              <a:t> are the </a:t>
            </a:r>
            <a:r>
              <a:rPr lang="en-US" sz="2000" b="1" dirty="0">
                <a:latin typeface="Times New Roman" panose="02020603050405020304" pitchFamily="18" charset="0"/>
                <a:cs typeface="Times New Roman" panose="02020603050405020304" pitchFamily="18" charset="0"/>
              </a:rPr>
              <a:t>highest selling cars </a:t>
            </a:r>
            <a:r>
              <a:rPr lang="en-US" sz="2000" dirty="0">
                <a:latin typeface="Times New Roman" panose="02020603050405020304" pitchFamily="18" charset="0"/>
                <a:cs typeface="Times New Roman" panose="02020603050405020304" pitchFamily="18" charset="0"/>
              </a:rPr>
              <a:t>followed by </a:t>
            </a:r>
            <a:r>
              <a:rPr lang="en-US" sz="2000" b="1" dirty="0">
                <a:latin typeface="Times New Roman" panose="02020603050405020304" pitchFamily="18" charset="0"/>
                <a:cs typeface="Times New Roman" panose="02020603050405020304" pitchFamily="18" charset="0"/>
              </a:rPr>
              <a:t>Flex Fuel </a:t>
            </a:r>
            <a:r>
              <a:rPr lang="en-US" sz="2000" dirty="0">
                <a:latin typeface="Times New Roman" panose="02020603050405020304" pitchFamily="18" charset="0"/>
                <a:cs typeface="Times New Roman" panose="02020603050405020304" pitchFamily="18" charset="0"/>
              </a:rPr>
              <a:t>and </a:t>
            </a:r>
            <a:r>
              <a:rPr lang="en-US" sz="2000" b="1" dirty="0">
                <a:latin typeface="Times New Roman" panose="02020603050405020304" pitchFamily="18" charset="0"/>
                <a:cs typeface="Times New Roman" panose="02020603050405020304" pitchFamily="18" charset="0"/>
              </a:rPr>
              <a:t>Luxury</a:t>
            </a:r>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Highest average popularity </a:t>
            </a:r>
            <a:r>
              <a:rPr lang="en-US" sz="2000" dirty="0">
                <a:latin typeface="Times New Roman" panose="02020603050405020304" pitchFamily="18" charset="0"/>
                <a:cs typeface="Times New Roman" panose="02020603050405020304" pitchFamily="18" charset="0"/>
              </a:rPr>
              <a:t>is topped by ‘</a:t>
            </a:r>
            <a:r>
              <a:rPr lang="en-US" sz="2000" b="1" dirty="0">
                <a:latin typeface="Times New Roman" panose="02020603050405020304" pitchFamily="18" charset="0"/>
                <a:cs typeface="Times New Roman" panose="02020603050405020304" pitchFamily="18" charset="0"/>
              </a:rPr>
              <a:t>Flex Fuel, Diesel</a:t>
            </a:r>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Hatchback, Flex Fuel</a:t>
            </a:r>
            <a:r>
              <a:rPr lang="en-US" sz="2000" dirty="0">
                <a:latin typeface="Times New Roman" panose="02020603050405020304" pitchFamily="18" charset="0"/>
                <a:cs typeface="Times New Roman" panose="02020603050405020304" pitchFamily="18" charset="0"/>
              </a:rPr>
              <a:t>’ and ‘</a:t>
            </a:r>
            <a:r>
              <a:rPr lang="en-US" sz="2000" b="1" dirty="0">
                <a:latin typeface="Times New Roman" panose="02020603050405020304" pitchFamily="18" charset="0"/>
                <a:cs typeface="Times New Roman" panose="02020603050405020304" pitchFamily="18" charset="0"/>
              </a:rPr>
              <a:t>Crossover, Flex Fuel, Performance</a:t>
            </a:r>
            <a:r>
              <a:rPr lang="en-US" sz="2000" dirty="0">
                <a:latin typeface="Times New Roman" panose="02020603050405020304" pitchFamily="18" charset="0"/>
                <a:cs typeface="Times New Roman" panose="02020603050405020304" pitchFamily="18" charset="0"/>
              </a:rPr>
              <a:t>’. </a:t>
            </a:r>
          </a:p>
          <a:p>
            <a:endParaRPr lang="en-US" dirty="0"/>
          </a:p>
        </p:txBody>
      </p:sp>
    </p:spTree>
    <p:extLst>
      <p:ext uri="{BB962C8B-B14F-4D97-AF65-F5344CB8AC3E}">
        <p14:creationId xmlns:p14="http://schemas.microsoft.com/office/powerpoint/2010/main" val="16268604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B9B80-3A4A-D337-0D2B-6EB977D124BC}"/>
              </a:ext>
            </a:extLst>
          </p:cNvPr>
          <p:cNvSpPr>
            <a:spLocks noGrp="1"/>
          </p:cNvSpPr>
          <p:nvPr>
            <p:ph type="title"/>
          </p:nvPr>
        </p:nvSpPr>
        <p:spPr>
          <a:xfrm>
            <a:off x="265176" y="206408"/>
            <a:ext cx="10515600" cy="500507"/>
          </a:xfrm>
        </p:spPr>
        <p:txBody>
          <a:bodyPr>
            <a:noAutofit/>
          </a:bodyPr>
          <a:lstStyle/>
          <a:p>
            <a:r>
              <a:rPr lang="en-US" sz="3200" b="1" dirty="0">
                <a:latin typeface="Times New Roman" panose="02020603050405020304" pitchFamily="18" charset="0"/>
                <a:cs typeface="Times New Roman" panose="02020603050405020304" pitchFamily="18" charset="0"/>
              </a:rPr>
              <a:t>TASK 2</a:t>
            </a:r>
            <a:endParaRPr lang="en-US" sz="3200" dirty="0"/>
          </a:p>
        </p:txBody>
      </p:sp>
      <p:sp>
        <p:nvSpPr>
          <p:cNvPr id="3" name="Content Placeholder 2">
            <a:extLst>
              <a:ext uri="{FF2B5EF4-FFF2-40B4-BE49-F238E27FC236}">
                <a16:creationId xmlns:a16="http://schemas.microsoft.com/office/drawing/2014/main" id="{4803E0F9-72EB-4448-A136-A1E64F8FBAA0}"/>
              </a:ext>
            </a:extLst>
          </p:cNvPr>
          <p:cNvSpPr>
            <a:spLocks noGrp="1"/>
          </p:cNvSpPr>
          <p:nvPr>
            <p:ph idx="1"/>
          </p:nvPr>
        </p:nvSpPr>
        <p:spPr>
          <a:xfrm>
            <a:off x="350520" y="904208"/>
            <a:ext cx="10515600" cy="412528"/>
          </a:xfrm>
        </p:spPr>
        <p:txBody>
          <a:bodyPr/>
          <a:lstStyle/>
          <a:p>
            <a:pPr marL="0" indent="0">
              <a:buNone/>
            </a:pPr>
            <a:r>
              <a:rPr lang="en-US" sz="2000" dirty="0">
                <a:latin typeface="Times New Roman" panose="02020603050405020304" pitchFamily="18" charset="0"/>
                <a:cs typeface="Times New Roman" panose="02020603050405020304" pitchFamily="18" charset="0"/>
              </a:rPr>
              <a:t>What is the relationship between a car's engine power and its price</a:t>
            </a:r>
            <a:r>
              <a:rPr lang="en-US" sz="1800" dirty="0">
                <a:latin typeface="Times New Roman" panose="02020603050405020304" pitchFamily="18" charset="0"/>
                <a:cs typeface="Times New Roman" panose="02020603050405020304" pitchFamily="18" charset="0"/>
              </a:rPr>
              <a:t>?</a:t>
            </a:r>
            <a:endParaRPr lang="en-US" dirty="0"/>
          </a:p>
        </p:txBody>
      </p:sp>
      <p:pic>
        <p:nvPicPr>
          <p:cNvPr id="5" name="Picture 4">
            <a:extLst>
              <a:ext uri="{FF2B5EF4-FFF2-40B4-BE49-F238E27FC236}">
                <a16:creationId xmlns:a16="http://schemas.microsoft.com/office/drawing/2014/main" id="{5882FE3E-69A8-94EB-3226-1C53555C78E6}"/>
              </a:ext>
            </a:extLst>
          </p:cNvPr>
          <p:cNvPicPr>
            <a:picLocks noChangeAspect="1"/>
          </p:cNvPicPr>
          <p:nvPr/>
        </p:nvPicPr>
        <p:blipFill>
          <a:blip r:embed="rId2"/>
          <a:stretch>
            <a:fillRect/>
          </a:stretch>
        </p:blipFill>
        <p:spPr>
          <a:xfrm>
            <a:off x="987116" y="1417145"/>
            <a:ext cx="10047079" cy="4023709"/>
          </a:xfrm>
          <a:prstGeom prst="rect">
            <a:avLst/>
          </a:prstGeom>
        </p:spPr>
      </p:pic>
      <p:sp>
        <p:nvSpPr>
          <p:cNvPr id="6" name="Content Placeholder 2">
            <a:extLst>
              <a:ext uri="{FF2B5EF4-FFF2-40B4-BE49-F238E27FC236}">
                <a16:creationId xmlns:a16="http://schemas.microsoft.com/office/drawing/2014/main" id="{53CEE2E7-63E0-4C36-2634-CF84C2E2FA12}"/>
              </a:ext>
            </a:extLst>
          </p:cNvPr>
          <p:cNvSpPr txBox="1">
            <a:spLocks/>
          </p:cNvSpPr>
          <p:nvPr/>
        </p:nvSpPr>
        <p:spPr>
          <a:xfrm>
            <a:off x="481584" y="5522195"/>
            <a:ext cx="10515600" cy="104319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Font typeface="Arial" panose="020B0604020202020204" pitchFamily="34" charset="0"/>
              <a:buNone/>
            </a:pPr>
            <a:r>
              <a:rPr lang="en-US" sz="2000" b="1" dirty="0">
                <a:latin typeface="Times New Roman" panose="02020603050405020304" pitchFamily="18" charset="0"/>
                <a:cs typeface="Times New Roman" panose="02020603050405020304" pitchFamily="18" charset="0"/>
              </a:rPr>
              <a:t>Car’s Engine Power </a:t>
            </a:r>
            <a:r>
              <a:rPr lang="en-US" sz="2000" dirty="0">
                <a:latin typeface="Times New Roman" panose="02020603050405020304" pitchFamily="18" charset="0"/>
                <a:cs typeface="Times New Roman" panose="02020603050405020304" pitchFamily="18" charset="0"/>
              </a:rPr>
              <a:t>and it’s </a:t>
            </a:r>
            <a:r>
              <a:rPr lang="en-US" sz="2000" b="1" dirty="0">
                <a:latin typeface="Times New Roman" panose="02020603050405020304" pitchFamily="18" charset="0"/>
                <a:cs typeface="Times New Roman" panose="02020603050405020304" pitchFamily="18" charset="0"/>
              </a:rPr>
              <a:t>Price</a:t>
            </a:r>
            <a:r>
              <a:rPr lang="en-US" sz="2000" dirty="0">
                <a:latin typeface="Times New Roman" panose="02020603050405020304" pitchFamily="18" charset="0"/>
                <a:cs typeface="Times New Roman" panose="02020603050405020304" pitchFamily="18" charset="0"/>
              </a:rPr>
              <a:t> follows a </a:t>
            </a:r>
            <a:r>
              <a:rPr lang="en-US" sz="2000" b="1" dirty="0">
                <a:latin typeface="Times New Roman" panose="02020603050405020304" pitchFamily="18" charset="0"/>
                <a:cs typeface="Times New Roman" panose="02020603050405020304" pitchFamily="18" charset="0"/>
              </a:rPr>
              <a:t>positive linear relation </a:t>
            </a:r>
            <a:r>
              <a:rPr lang="en-US" sz="2000" dirty="0">
                <a:latin typeface="Times New Roman" panose="02020603050405020304" pitchFamily="18" charset="0"/>
                <a:cs typeface="Times New Roman" panose="02020603050405020304" pitchFamily="18" charset="0"/>
              </a:rPr>
              <a:t>indicating that as the Horse power increases the price of the car also increases.</a:t>
            </a:r>
          </a:p>
          <a:p>
            <a:endParaRPr lang="en-US" dirty="0"/>
          </a:p>
        </p:txBody>
      </p:sp>
    </p:spTree>
    <p:extLst>
      <p:ext uri="{BB962C8B-B14F-4D97-AF65-F5344CB8AC3E}">
        <p14:creationId xmlns:p14="http://schemas.microsoft.com/office/powerpoint/2010/main" val="8196771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B9B80-3A4A-D337-0D2B-6EB977D124BC}"/>
              </a:ext>
            </a:extLst>
          </p:cNvPr>
          <p:cNvSpPr>
            <a:spLocks noGrp="1"/>
          </p:cNvSpPr>
          <p:nvPr>
            <p:ph type="title"/>
          </p:nvPr>
        </p:nvSpPr>
        <p:spPr>
          <a:xfrm>
            <a:off x="265176" y="206408"/>
            <a:ext cx="10515600" cy="500507"/>
          </a:xfrm>
        </p:spPr>
        <p:txBody>
          <a:bodyPr>
            <a:noAutofit/>
          </a:bodyPr>
          <a:lstStyle/>
          <a:p>
            <a:r>
              <a:rPr lang="en-US" sz="3200" b="1" dirty="0">
                <a:latin typeface="Times New Roman" panose="02020603050405020304" pitchFamily="18" charset="0"/>
                <a:cs typeface="Times New Roman" panose="02020603050405020304" pitchFamily="18" charset="0"/>
              </a:rPr>
              <a:t>TASK 3</a:t>
            </a:r>
            <a:endParaRPr lang="en-US" sz="3200" dirty="0"/>
          </a:p>
        </p:txBody>
      </p:sp>
      <p:sp>
        <p:nvSpPr>
          <p:cNvPr id="3" name="Content Placeholder 2">
            <a:extLst>
              <a:ext uri="{FF2B5EF4-FFF2-40B4-BE49-F238E27FC236}">
                <a16:creationId xmlns:a16="http://schemas.microsoft.com/office/drawing/2014/main" id="{4803E0F9-72EB-4448-A136-A1E64F8FBAA0}"/>
              </a:ext>
            </a:extLst>
          </p:cNvPr>
          <p:cNvSpPr>
            <a:spLocks noGrp="1"/>
          </p:cNvSpPr>
          <p:nvPr>
            <p:ph idx="1"/>
          </p:nvPr>
        </p:nvSpPr>
        <p:spPr>
          <a:xfrm>
            <a:off x="265176" y="706915"/>
            <a:ext cx="10515600" cy="412528"/>
          </a:xfrm>
        </p:spPr>
        <p:txBody>
          <a:bodyPr>
            <a:normAutofit/>
          </a:bodyPr>
          <a:lstStyle/>
          <a:p>
            <a:pPr marL="0" indent="0">
              <a:buNone/>
            </a:pPr>
            <a:r>
              <a:rPr lang="en-US" sz="2000" dirty="0">
                <a:latin typeface="Times New Roman" panose="02020603050405020304" pitchFamily="18" charset="0"/>
                <a:cs typeface="Times New Roman" panose="02020603050405020304" pitchFamily="18" charset="0"/>
              </a:rPr>
              <a:t>Which car features are most important in determining a car's price?</a:t>
            </a:r>
            <a:endParaRPr lang="en-US" sz="3200" dirty="0"/>
          </a:p>
        </p:txBody>
      </p:sp>
      <p:pic>
        <p:nvPicPr>
          <p:cNvPr id="4" name="Picture 3">
            <a:extLst>
              <a:ext uri="{FF2B5EF4-FFF2-40B4-BE49-F238E27FC236}">
                <a16:creationId xmlns:a16="http://schemas.microsoft.com/office/drawing/2014/main" id="{884A39AD-C0D8-2C4C-E758-69C59847AB53}"/>
              </a:ext>
            </a:extLst>
          </p:cNvPr>
          <p:cNvPicPr>
            <a:picLocks noChangeAspect="1"/>
          </p:cNvPicPr>
          <p:nvPr/>
        </p:nvPicPr>
        <p:blipFill>
          <a:blip r:embed="rId2"/>
          <a:stretch>
            <a:fillRect/>
          </a:stretch>
        </p:blipFill>
        <p:spPr>
          <a:xfrm>
            <a:off x="1858936" y="1119443"/>
            <a:ext cx="7937680" cy="4487045"/>
          </a:xfrm>
          <a:prstGeom prst="rect">
            <a:avLst/>
          </a:prstGeom>
        </p:spPr>
      </p:pic>
      <p:sp>
        <p:nvSpPr>
          <p:cNvPr id="6" name="Content Placeholder 2">
            <a:extLst>
              <a:ext uri="{FF2B5EF4-FFF2-40B4-BE49-F238E27FC236}">
                <a16:creationId xmlns:a16="http://schemas.microsoft.com/office/drawing/2014/main" id="{BA5960E2-7D00-7AE2-AE58-4F36D53311FC}"/>
              </a:ext>
            </a:extLst>
          </p:cNvPr>
          <p:cNvSpPr txBox="1">
            <a:spLocks/>
          </p:cNvSpPr>
          <p:nvPr/>
        </p:nvSpPr>
        <p:spPr>
          <a:xfrm>
            <a:off x="469392" y="5629486"/>
            <a:ext cx="10515600" cy="1043197"/>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Font typeface="Arial" panose="020B0604020202020204" pitchFamily="34" charset="0"/>
              <a:buNone/>
            </a:pPr>
            <a:r>
              <a:rPr lang="en-US" sz="2200" b="1" dirty="0">
                <a:latin typeface="Times New Roman" panose="02020603050405020304" pitchFamily="18" charset="0"/>
                <a:cs typeface="Times New Roman" panose="02020603050405020304" pitchFamily="18" charset="0"/>
              </a:rPr>
              <a:t>Feature’s that positively affect the Car Price : </a:t>
            </a:r>
            <a:r>
              <a:rPr lang="en-US" sz="2200" dirty="0">
                <a:latin typeface="Times New Roman" panose="02020603050405020304" pitchFamily="18" charset="0"/>
                <a:cs typeface="Times New Roman" panose="02020603050405020304" pitchFamily="18" charset="0"/>
              </a:rPr>
              <a:t>Engine Cylinder &amp; Transmission Type</a:t>
            </a:r>
          </a:p>
          <a:p>
            <a:pPr marL="0" indent="0">
              <a:lnSpc>
                <a:spcPct val="150000"/>
              </a:lnSpc>
              <a:buFont typeface="Arial" panose="020B0604020202020204" pitchFamily="34" charset="0"/>
              <a:buNone/>
            </a:pPr>
            <a:r>
              <a:rPr lang="en-US" sz="2200" b="1" dirty="0">
                <a:latin typeface="Times New Roman" panose="02020603050405020304" pitchFamily="18" charset="0"/>
                <a:cs typeface="Times New Roman" panose="02020603050405020304" pitchFamily="18" charset="0"/>
              </a:rPr>
              <a:t>Feature’s that negatively affect the Car price : </a:t>
            </a:r>
            <a:r>
              <a:rPr lang="en-US" sz="2200" dirty="0">
                <a:latin typeface="Times New Roman" panose="02020603050405020304" pitchFamily="18" charset="0"/>
                <a:cs typeface="Times New Roman" panose="02020603050405020304" pitchFamily="18" charset="0"/>
              </a:rPr>
              <a:t>Vehicle size, Engine Fuel Type, Number of doors. </a:t>
            </a:r>
          </a:p>
          <a:p>
            <a:endParaRPr lang="en-US" dirty="0"/>
          </a:p>
        </p:txBody>
      </p:sp>
    </p:spTree>
    <p:extLst>
      <p:ext uri="{BB962C8B-B14F-4D97-AF65-F5344CB8AC3E}">
        <p14:creationId xmlns:p14="http://schemas.microsoft.com/office/powerpoint/2010/main" val="34759697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B9B80-3A4A-D337-0D2B-6EB977D124BC}"/>
              </a:ext>
            </a:extLst>
          </p:cNvPr>
          <p:cNvSpPr>
            <a:spLocks noGrp="1"/>
          </p:cNvSpPr>
          <p:nvPr>
            <p:ph type="title"/>
          </p:nvPr>
        </p:nvSpPr>
        <p:spPr>
          <a:xfrm>
            <a:off x="265176" y="206408"/>
            <a:ext cx="10515600" cy="500507"/>
          </a:xfrm>
        </p:spPr>
        <p:txBody>
          <a:bodyPr>
            <a:noAutofit/>
          </a:bodyPr>
          <a:lstStyle/>
          <a:p>
            <a:r>
              <a:rPr lang="en-US" sz="3200" b="1" dirty="0">
                <a:latin typeface="Times New Roman" panose="02020603050405020304" pitchFamily="18" charset="0"/>
                <a:cs typeface="Times New Roman" panose="02020603050405020304" pitchFamily="18" charset="0"/>
              </a:rPr>
              <a:t>TASK 4</a:t>
            </a:r>
            <a:endParaRPr lang="en-US" sz="3200" dirty="0"/>
          </a:p>
        </p:txBody>
      </p:sp>
      <p:sp>
        <p:nvSpPr>
          <p:cNvPr id="3" name="Content Placeholder 2">
            <a:extLst>
              <a:ext uri="{FF2B5EF4-FFF2-40B4-BE49-F238E27FC236}">
                <a16:creationId xmlns:a16="http://schemas.microsoft.com/office/drawing/2014/main" id="{4803E0F9-72EB-4448-A136-A1E64F8FBAA0}"/>
              </a:ext>
            </a:extLst>
          </p:cNvPr>
          <p:cNvSpPr>
            <a:spLocks noGrp="1"/>
          </p:cNvSpPr>
          <p:nvPr>
            <p:ph idx="1"/>
          </p:nvPr>
        </p:nvSpPr>
        <p:spPr>
          <a:xfrm>
            <a:off x="350520" y="904208"/>
            <a:ext cx="3892296" cy="1217200"/>
          </a:xfrm>
        </p:spPr>
        <p:txBody>
          <a:bodyPr>
            <a:normAutofit/>
          </a:bodyPr>
          <a:lstStyle/>
          <a:p>
            <a:pPr marL="0" indent="0">
              <a:lnSpc>
                <a:spcPct val="150000"/>
              </a:lnSpc>
              <a:buNone/>
            </a:pPr>
            <a:r>
              <a:rPr lang="en-US" sz="2000" dirty="0">
                <a:latin typeface="Times New Roman" panose="02020603050405020304" pitchFamily="18" charset="0"/>
                <a:cs typeface="Times New Roman" panose="02020603050405020304" pitchFamily="18" charset="0"/>
              </a:rPr>
              <a:t>How does the average price of a car vary across different manufacturers?</a:t>
            </a:r>
          </a:p>
        </p:txBody>
      </p:sp>
      <p:pic>
        <p:nvPicPr>
          <p:cNvPr id="5" name="Picture 4">
            <a:extLst>
              <a:ext uri="{FF2B5EF4-FFF2-40B4-BE49-F238E27FC236}">
                <a16:creationId xmlns:a16="http://schemas.microsoft.com/office/drawing/2014/main" id="{C8EF806B-D2A6-8E26-99BE-48FB215EF078}"/>
              </a:ext>
            </a:extLst>
          </p:cNvPr>
          <p:cNvPicPr>
            <a:picLocks noChangeAspect="1"/>
          </p:cNvPicPr>
          <p:nvPr/>
        </p:nvPicPr>
        <p:blipFill>
          <a:blip r:embed="rId2"/>
          <a:stretch>
            <a:fillRect/>
          </a:stretch>
        </p:blipFill>
        <p:spPr>
          <a:xfrm>
            <a:off x="4977070" y="35720"/>
            <a:ext cx="7090275" cy="6858000"/>
          </a:xfrm>
          <a:prstGeom prst="rect">
            <a:avLst/>
          </a:prstGeom>
        </p:spPr>
      </p:pic>
      <p:sp>
        <p:nvSpPr>
          <p:cNvPr id="6" name="Content Placeholder 2">
            <a:extLst>
              <a:ext uri="{FF2B5EF4-FFF2-40B4-BE49-F238E27FC236}">
                <a16:creationId xmlns:a16="http://schemas.microsoft.com/office/drawing/2014/main" id="{749BCAD6-2054-4A18-3486-B599EEB4A102}"/>
              </a:ext>
            </a:extLst>
          </p:cNvPr>
          <p:cNvSpPr txBox="1">
            <a:spLocks/>
          </p:cNvSpPr>
          <p:nvPr/>
        </p:nvSpPr>
        <p:spPr>
          <a:xfrm>
            <a:off x="265176" y="2121408"/>
            <a:ext cx="4611624" cy="444398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en-US" sz="2000" b="1" dirty="0">
                <a:latin typeface="Times New Roman" panose="02020603050405020304" pitchFamily="18" charset="0"/>
                <a:cs typeface="Times New Roman" panose="02020603050405020304" pitchFamily="18" charset="0"/>
              </a:rPr>
              <a:t>Bugatti</a:t>
            </a:r>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Maybach</a:t>
            </a:r>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Rolls-Royce</a:t>
            </a:r>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Lamborghini</a:t>
            </a:r>
            <a:r>
              <a:rPr lang="en-US" sz="2000" dirty="0">
                <a:latin typeface="Times New Roman" panose="02020603050405020304" pitchFamily="18" charset="0"/>
                <a:cs typeface="Times New Roman" panose="02020603050405020304" pitchFamily="18" charset="0"/>
              </a:rPr>
              <a:t> has the </a:t>
            </a:r>
            <a:r>
              <a:rPr lang="en-US" sz="2000" b="1" dirty="0">
                <a:latin typeface="Times New Roman" panose="02020603050405020304" pitchFamily="18" charset="0"/>
                <a:cs typeface="Times New Roman" panose="02020603050405020304" pitchFamily="18" charset="0"/>
              </a:rPr>
              <a:t>highest</a:t>
            </a:r>
            <a:r>
              <a:rPr lang="en-US" sz="2000" dirty="0">
                <a:latin typeface="Times New Roman" panose="02020603050405020304" pitchFamily="18" charset="0"/>
                <a:cs typeface="Times New Roman" panose="02020603050405020304" pitchFamily="18" charset="0"/>
              </a:rPr>
              <a:t> average price whereas </a:t>
            </a:r>
            <a:r>
              <a:rPr lang="en-US" sz="2000" b="1" dirty="0">
                <a:latin typeface="Times New Roman" panose="02020603050405020304" pitchFamily="18" charset="0"/>
                <a:cs typeface="Times New Roman" panose="02020603050405020304" pitchFamily="18" charset="0"/>
              </a:rPr>
              <a:t>Plymouth</a:t>
            </a:r>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Oldsmobile</a:t>
            </a:r>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Suzuki</a:t>
            </a:r>
            <a:r>
              <a:rPr lang="en-US" sz="2000" dirty="0">
                <a:latin typeface="Times New Roman" panose="02020603050405020304" pitchFamily="18" charset="0"/>
                <a:cs typeface="Times New Roman" panose="02020603050405020304" pitchFamily="18" charset="0"/>
              </a:rPr>
              <a:t> has the </a:t>
            </a:r>
            <a:r>
              <a:rPr lang="en-US" sz="2000" b="1" dirty="0">
                <a:latin typeface="Times New Roman" panose="02020603050405020304" pitchFamily="18" charset="0"/>
                <a:cs typeface="Times New Roman" panose="02020603050405020304" pitchFamily="18" charset="0"/>
              </a:rPr>
              <a:t>least</a:t>
            </a:r>
            <a:r>
              <a:rPr lang="en-US" sz="2000" dirty="0">
                <a:latin typeface="Times New Roman" panose="02020603050405020304" pitchFamily="18" charset="0"/>
                <a:cs typeface="Times New Roman" panose="02020603050405020304" pitchFamily="18" charset="0"/>
              </a:rPr>
              <a:t> average price.</a:t>
            </a:r>
          </a:p>
        </p:txBody>
      </p:sp>
    </p:spTree>
    <p:extLst>
      <p:ext uri="{BB962C8B-B14F-4D97-AF65-F5344CB8AC3E}">
        <p14:creationId xmlns:p14="http://schemas.microsoft.com/office/powerpoint/2010/main" val="4308682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B9B80-3A4A-D337-0D2B-6EB977D124BC}"/>
              </a:ext>
            </a:extLst>
          </p:cNvPr>
          <p:cNvSpPr>
            <a:spLocks noGrp="1"/>
          </p:cNvSpPr>
          <p:nvPr>
            <p:ph type="title"/>
          </p:nvPr>
        </p:nvSpPr>
        <p:spPr>
          <a:xfrm>
            <a:off x="265176" y="206408"/>
            <a:ext cx="10515600" cy="500507"/>
          </a:xfrm>
        </p:spPr>
        <p:txBody>
          <a:bodyPr>
            <a:noAutofit/>
          </a:bodyPr>
          <a:lstStyle/>
          <a:p>
            <a:r>
              <a:rPr lang="en-US" sz="3200" b="1" dirty="0">
                <a:latin typeface="Times New Roman" panose="02020603050405020304" pitchFamily="18" charset="0"/>
                <a:cs typeface="Times New Roman" panose="02020603050405020304" pitchFamily="18" charset="0"/>
              </a:rPr>
              <a:t>TASK 5</a:t>
            </a:r>
            <a:endParaRPr lang="en-US" sz="3200" dirty="0"/>
          </a:p>
        </p:txBody>
      </p:sp>
      <p:sp>
        <p:nvSpPr>
          <p:cNvPr id="3" name="Content Placeholder 2">
            <a:extLst>
              <a:ext uri="{FF2B5EF4-FFF2-40B4-BE49-F238E27FC236}">
                <a16:creationId xmlns:a16="http://schemas.microsoft.com/office/drawing/2014/main" id="{4803E0F9-72EB-4448-A136-A1E64F8FBAA0}"/>
              </a:ext>
            </a:extLst>
          </p:cNvPr>
          <p:cNvSpPr>
            <a:spLocks noGrp="1"/>
          </p:cNvSpPr>
          <p:nvPr>
            <p:ph idx="1"/>
          </p:nvPr>
        </p:nvSpPr>
        <p:spPr>
          <a:xfrm>
            <a:off x="350520" y="904208"/>
            <a:ext cx="10219944" cy="595408"/>
          </a:xfrm>
        </p:spPr>
        <p:txBody>
          <a:bodyPr>
            <a:normAutofit/>
          </a:bodyPr>
          <a:lstStyle/>
          <a:p>
            <a:pPr marL="0" indent="0">
              <a:lnSpc>
                <a:spcPct val="150000"/>
              </a:lnSpc>
              <a:buNone/>
            </a:pPr>
            <a:r>
              <a:rPr lang="en-US" sz="2000" dirty="0">
                <a:latin typeface="Times New Roman" panose="02020603050405020304" pitchFamily="18" charset="0"/>
                <a:cs typeface="Times New Roman" panose="02020603050405020304" pitchFamily="18" charset="0"/>
              </a:rPr>
              <a:t>What is the relationship between fuel efficiency and the number of cylinders in a car's engine?</a:t>
            </a:r>
          </a:p>
        </p:txBody>
      </p:sp>
      <p:pic>
        <p:nvPicPr>
          <p:cNvPr id="4" name="Picture 3">
            <a:extLst>
              <a:ext uri="{FF2B5EF4-FFF2-40B4-BE49-F238E27FC236}">
                <a16:creationId xmlns:a16="http://schemas.microsoft.com/office/drawing/2014/main" id="{46FDE616-D75F-2F8A-0615-D4135C849895}"/>
              </a:ext>
            </a:extLst>
          </p:cNvPr>
          <p:cNvPicPr>
            <a:picLocks noChangeAspect="1"/>
          </p:cNvPicPr>
          <p:nvPr/>
        </p:nvPicPr>
        <p:blipFill>
          <a:blip r:embed="rId2"/>
          <a:stretch>
            <a:fillRect/>
          </a:stretch>
        </p:blipFill>
        <p:spPr>
          <a:xfrm>
            <a:off x="1355969" y="1499616"/>
            <a:ext cx="9016765" cy="3956647"/>
          </a:xfrm>
          <a:prstGeom prst="rect">
            <a:avLst/>
          </a:prstGeom>
        </p:spPr>
      </p:pic>
      <p:sp>
        <p:nvSpPr>
          <p:cNvPr id="6" name="Content Placeholder 2">
            <a:extLst>
              <a:ext uri="{FF2B5EF4-FFF2-40B4-BE49-F238E27FC236}">
                <a16:creationId xmlns:a16="http://schemas.microsoft.com/office/drawing/2014/main" id="{D98E26C5-8145-2C9B-0F8E-2ADF6A007D9C}"/>
              </a:ext>
            </a:extLst>
          </p:cNvPr>
          <p:cNvSpPr txBox="1">
            <a:spLocks/>
          </p:cNvSpPr>
          <p:nvPr/>
        </p:nvSpPr>
        <p:spPr>
          <a:xfrm>
            <a:off x="481584" y="5522195"/>
            <a:ext cx="10515600" cy="104319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Font typeface="Arial" panose="020B0604020202020204" pitchFamily="34" charset="0"/>
              <a:buNone/>
            </a:pPr>
            <a:r>
              <a:rPr lang="en-US" sz="2000" b="1" dirty="0">
                <a:latin typeface="Times New Roman" panose="02020603050405020304" pitchFamily="18" charset="0"/>
                <a:cs typeface="Times New Roman" panose="02020603050405020304" pitchFamily="18" charset="0"/>
              </a:rPr>
              <a:t>Engine Cylinders </a:t>
            </a:r>
            <a:r>
              <a:rPr lang="en-US" sz="2000" dirty="0">
                <a:latin typeface="Times New Roman" panose="02020603050405020304" pitchFamily="18" charset="0"/>
                <a:cs typeface="Times New Roman" panose="02020603050405020304" pitchFamily="18" charset="0"/>
              </a:rPr>
              <a:t>and </a:t>
            </a:r>
            <a:r>
              <a:rPr lang="en-US" sz="2000" b="1" dirty="0">
                <a:latin typeface="Times New Roman" panose="02020603050405020304" pitchFamily="18" charset="0"/>
                <a:cs typeface="Times New Roman" panose="02020603050405020304" pitchFamily="18" charset="0"/>
              </a:rPr>
              <a:t>Average Highway MPG </a:t>
            </a:r>
            <a:r>
              <a:rPr lang="en-US" sz="2000" dirty="0">
                <a:latin typeface="Times New Roman" panose="02020603050405020304" pitchFamily="18" charset="0"/>
                <a:cs typeface="Times New Roman" panose="02020603050405020304" pitchFamily="18" charset="0"/>
              </a:rPr>
              <a:t>follows a </a:t>
            </a:r>
            <a:r>
              <a:rPr lang="en-US" sz="2000" b="1" dirty="0">
                <a:latin typeface="Times New Roman" panose="02020603050405020304" pitchFamily="18" charset="0"/>
                <a:cs typeface="Times New Roman" panose="02020603050405020304" pitchFamily="18" charset="0"/>
              </a:rPr>
              <a:t>negative trendline </a:t>
            </a:r>
            <a:r>
              <a:rPr lang="en-US" sz="2000" dirty="0">
                <a:latin typeface="Times New Roman" panose="02020603050405020304" pitchFamily="18" charset="0"/>
                <a:cs typeface="Times New Roman" panose="02020603050405020304" pitchFamily="18" charset="0"/>
              </a:rPr>
              <a:t>indicating that as the number of Engine cylinders increases the average highway MPG decreases.</a:t>
            </a:r>
          </a:p>
          <a:p>
            <a:endParaRPr lang="en-US" dirty="0"/>
          </a:p>
        </p:txBody>
      </p:sp>
    </p:spTree>
    <p:extLst>
      <p:ext uri="{BB962C8B-B14F-4D97-AF65-F5344CB8AC3E}">
        <p14:creationId xmlns:p14="http://schemas.microsoft.com/office/powerpoint/2010/main" val="6611342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B9B80-3A4A-D337-0D2B-6EB977D124BC}"/>
              </a:ext>
            </a:extLst>
          </p:cNvPr>
          <p:cNvSpPr>
            <a:spLocks noGrp="1"/>
          </p:cNvSpPr>
          <p:nvPr>
            <p:ph type="title"/>
          </p:nvPr>
        </p:nvSpPr>
        <p:spPr>
          <a:xfrm>
            <a:off x="265176" y="206408"/>
            <a:ext cx="10515600" cy="500507"/>
          </a:xfrm>
        </p:spPr>
        <p:txBody>
          <a:bodyPr>
            <a:noAutofit/>
          </a:bodyPr>
          <a:lstStyle/>
          <a:p>
            <a:r>
              <a:rPr lang="en-US" sz="3200" b="1" dirty="0">
                <a:latin typeface="Times New Roman" panose="02020603050405020304" pitchFamily="18" charset="0"/>
                <a:cs typeface="Times New Roman" panose="02020603050405020304" pitchFamily="18" charset="0"/>
              </a:rPr>
              <a:t>DASHBOARD TASK 1</a:t>
            </a:r>
            <a:endParaRPr lang="en-US" sz="3200" dirty="0"/>
          </a:p>
        </p:txBody>
      </p:sp>
      <p:sp>
        <p:nvSpPr>
          <p:cNvPr id="3" name="Content Placeholder 2">
            <a:extLst>
              <a:ext uri="{FF2B5EF4-FFF2-40B4-BE49-F238E27FC236}">
                <a16:creationId xmlns:a16="http://schemas.microsoft.com/office/drawing/2014/main" id="{4803E0F9-72EB-4448-A136-A1E64F8FBAA0}"/>
              </a:ext>
            </a:extLst>
          </p:cNvPr>
          <p:cNvSpPr>
            <a:spLocks noGrp="1"/>
          </p:cNvSpPr>
          <p:nvPr>
            <p:ph idx="1"/>
          </p:nvPr>
        </p:nvSpPr>
        <p:spPr>
          <a:xfrm>
            <a:off x="413004" y="759152"/>
            <a:ext cx="10219944" cy="595408"/>
          </a:xfrm>
        </p:spPr>
        <p:txBody>
          <a:bodyPr>
            <a:normAutofit/>
          </a:bodyPr>
          <a:lstStyle/>
          <a:p>
            <a:pPr marL="0" indent="0">
              <a:lnSpc>
                <a:spcPct val="150000"/>
              </a:lnSpc>
              <a:buNone/>
            </a:pPr>
            <a:r>
              <a:rPr lang="en-US" sz="2000" dirty="0">
                <a:latin typeface="Times New Roman" panose="02020603050405020304" pitchFamily="18" charset="0"/>
                <a:cs typeface="Times New Roman" panose="02020603050405020304" pitchFamily="18" charset="0"/>
              </a:rPr>
              <a:t>How does the distribution of car prices vary by brand and body style?</a:t>
            </a:r>
          </a:p>
        </p:txBody>
      </p:sp>
      <p:pic>
        <p:nvPicPr>
          <p:cNvPr id="5" name="Picture 4">
            <a:extLst>
              <a:ext uri="{FF2B5EF4-FFF2-40B4-BE49-F238E27FC236}">
                <a16:creationId xmlns:a16="http://schemas.microsoft.com/office/drawing/2014/main" id="{92D7DDBB-48C4-425C-9ECB-82F0BBDD67B2}"/>
              </a:ext>
            </a:extLst>
          </p:cNvPr>
          <p:cNvPicPr>
            <a:picLocks noChangeAspect="1"/>
          </p:cNvPicPr>
          <p:nvPr/>
        </p:nvPicPr>
        <p:blipFill>
          <a:blip r:embed="rId2"/>
          <a:stretch>
            <a:fillRect/>
          </a:stretch>
        </p:blipFill>
        <p:spPr>
          <a:xfrm>
            <a:off x="0" y="1354560"/>
            <a:ext cx="12192000" cy="4148880"/>
          </a:xfrm>
          <a:prstGeom prst="rect">
            <a:avLst/>
          </a:prstGeom>
        </p:spPr>
      </p:pic>
      <p:sp>
        <p:nvSpPr>
          <p:cNvPr id="6" name="Content Placeholder 2">
            <a:extLst>
              <a:ext uri="{FF2B5EF4-FFF2-40B4-BE49-F238E27FC236}">
                <a16:creationId xmlns:a16="http://schemas.microsoft.com/office/drawing/2014/main" id="{5E311BDA-5077-116B-0702-CA014804F1DC}"/>
              </a:ext>
            </a:extLst>
          </p:cNvPr>
          <p:cNvSpPr txBox="1">
            <a:spLocks/>
          </p:cNvSpPr>
          <p:nvPr/>
        </p:nvSpPr>
        <p:spPr>
          <a:xfrm>
            <a:off x="481584" y="5522195"/>
            <a:ext cx="10515600" cy="104319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Font typeface="Arial" panose="020B0604020202020204" pitchFamily="34" charset="0"/>
              <a:buNone/>
            </a:pPr>
            <a:r>
              <a:rPr lang="en-US" sz="2000" b="1" dirty="0">
                <a:latin typeface="Times New Roman" panose="02020603050405020304" pitchFamily="18" charset="0"/>
                <a:cs typeface="Times New Roman" panose="02020603050405020304" pitchFamily="18" charset="0"/>
              </a:rPr>
              <a:t>Chevrolet</a:t>
            </a:r>
            <a:r>
              <a:rPr lang="en-US" sz="2000" dirty="0">
                <a:latin typeface="Times New Roman" panose="02020603050405020304" pitchFamily="18" charset="0"/>
                <a:cs typeface="Times New Roman" panose="02020603050405020304" pitchFamily="18" charset="0"/>
              </a:rPr>
              <a:t> make with the vehicle style </a:t>
            </a:r>
            <a:r>
              <a:rPr lang="en-US" sz="2000" b="1" dirty="0">
                <a:latin typeface="Times New Roman" panose="02020603050405020304" pitchFamily="18" charset="0"/>
                <a:cs typeface="Times New Roman" panose="02020603050405020304" pitchFamily="18" charset="0"/>
              </a:rPr>
              <a:t>4dr SUV </a:t>
            </a:r>
            <a:r>
              <a:rPr lang="en-US" sz="2000" dirty="0">
                <a:latin typeface="Times New Roman" panose="02020603050405020304" pitchFamily="18" charset="0"/>
                <a:cs typeface="Times New Roman" panose="02020603050405020304" pitchFamily="18" charset="0"/>
              </a:rPr>
              <a:t>contribute more to the Car Price while </a:t>
            </a:r>
            <a:r>
              <a:rPr lang="en-US" sz="2000" b="1" dirty="0">
                <a:latin typeface="Times New Roman" panose="02020603050405020304" pitchFamily="18" charset="0"/>
                <a:cs typeface="Times New Roman" panose="02020603050405020304" pitchFamily="18" charset="0"/>
              </a:rPr>
              <a:t>Genesis </a:t>
            </a:r>
            <a:r>
              <a:rPr lang="en-US" sz="2000" dirty="0">
                <a:latin typeface="Times New Roman" panose="02020603050405020304" pitchFamily="18" charset="0"/>
                <a:cs typeface="Times New Roman" panose="02020603050405020304" pitchFamily="18" charset="0"/>
              </a:rPr>
              <a:t>contribute less to the Car Price. </a:t>
            </a:r>
          </a:p>
          <a:p>
            <a:endParaRPr lang="en-US" dirty="0"/>
          </a:p>
        </p:txBody>
      </p:sp>
    </p:spTree>
    <p:extLst>
      <p:ext uri="{BB962C8B-B14F-4D97-AF65-F5344CB8AC3E}">
        <p14:creationId xmlns:p14="http://schemas.microsoft.com/office/powerpoint/2010/main" val="6962745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B9B80-3A4A-D337-0D2B-6EB977D124BC}"/>
              </a:ext>
            </a:extLst>
          </p:cNvPr>
          <p:cNvSpPr>
            <a:spLocks noGrp="1"/>
          </p:cNvSpPr>
          <p:nvPr>
            <p:ph type="title"/>
          </p:nvPr>
        </p:nvSpPr>
        <p:spPr>
          <a:xfrm>
            <a:off x="265176" y="206408"/>
            <a:ext cx="10515600" cy="500507"/>
          </a:xfrm>
        </p:spPr>
        <p:txBody>
          <a:bodyPr>
            <a:noAutofit/>
          </a:bodyPr>
          <a:lstStyle/>
          <a:p>
            <a:r>
              <a:rPr lang="en-US" sz="3200" b="1" dirty="0">
                <a:latin typeface="Times New Roman" panose="02020603050405020304" pitchFamily="18" charset="0"/>
                <a:cs typeface="Times New Roman" panose="02020603050405020304" pitchFamily="18" charset="0"/>
              </a:rPr>
              <a:t>DASHBOARD TASK 2</a:t>
            </a:r>
            <a:endParaRPr lang="en-US" sz="3200" dirty="0"/>
          </a:p>
        </p:txBody>
      </p:sp>
      <p:sp>
        <p:nvSpPr>
          <p:cNvPr id="3" name="Content Placeholder 2">
            <a:extLst>
              <a:ext uri="{FF2B5EF4-FFF2-40B4-BE49-F238E27FC236}">
                <a16:creationId xmlns:a16="http://schemas.microsoft.com/office/drawing/2014/main" id="{4803E0F9-72EB-4448-A136-A1E64F8FBAA0}"/>
              </a:ext>
            </a:extLst>
          </p:cNvPr>
          <p:cNvSpPr>
            <a:spLocks noGrp="1"/>
          </p:cNvSpPr>
          <p:nvPr>
            <p:ph idx="1"/>
          </p:nvPr>
        </p:nvSpPr>
        <p:spPr>
          <a:xfrm>
            <a:off x="350520" y="904208"/>
            <a:ext cx="10975848" cy="595408"/>
          </a:xfrm>
        </p:spPr>
        <p:txBody>
          <a:bodyPr>
            <a:noAutofit/>
          </a:bodyPr>
          <a:lstStyle/>
          <a:p>
            <a:pPr marL="0" indent="0">
              <a:lnSpc>
                <a:spcPct val="150000"/>
              </a:lnSpc>
              <a:buNone/>
            </a:pPr>
            <a:r>
              <a:rPr lang="en-US" sz="2000" dirty="0">
                <a:latin typeface="Times New Roman" panose="02020603050405020304" pitchFamily="18" charset="0"/>
                <a:cs typeface="Times New Roman" panose="02020603050405020304" pitchFamily="18" charset="0"/>
              </a:rPr>
              <a:t>Which car brands have the highest and lowest average MSRPs, and how does this vary by body style?</a:t>
            </a:r>
          </a:p>
        </p:txBody>
      </p:sp>
      <p:pic>
        <p:nvPicPr>
          <p:cNvPr id="6" name="Picture 5">
            <a:extLst>
              <a:ext uri="{FF2B5EF4-FFF2-40B4-BE49-F238E27FC236}">
                <a16:creationId xmlns:a16="http://schemas.microsoft.com/office/drawing/2014/main" id="{BF4FCFA9-FD47-08F2-EF13-AA78FB6BAA30}"/>
              </a:ext>
            </a:extLst>
          </p:cNvPr>
          <p:cNvPicPr>
            <a:picLocks noChangeAspect="1"/>
          </p:cNvPicPr>
          <p:nvPr/>
        </p:nvPicPr>
        <p:blipFill>
          <a:blip r:embed="rId2"/>
          <a:stretch>
            <a:fillRect/>
          </a:stretch>
        </p:blipFill>
        <p:spPr>
          <a:xfrm>
            <a:off x="0" y="1696909"/>
            <a:ext cx="12192000" cy="2108442"/>
          </a:xfrm>
          <a:prstGeom prst="rect">
            <a:avLst/>
          </a:prstGeom>
        </p:spPr>
      </p:pic>
      <p:sp>
        <p:nvSpPr>
          <p:cNvPr id="7" name="Content Placeholder 2">
            <a:extLst>
              <a:ext uri="{FF2B5EF4-FFF2-40B4-BE49-F238E27FC236}">
                <a16:creationId xmlns:a16="http://schemas.microsoft.com/office/drawing/2014/main" id="{C183B920-1966-115E-FD86-AFB5BDE7969F}"/>
              </a:ext>
            </a:extLst>
          </p:cNvPr>
          <p:cNvSpPr txBox="1">
            <a:spLocks/>
          </p:cNvSpPr>
          <p:nvPr/>
        </p:nvSpPr>
        <p:spPr>
          <a:xfrm>
            <a:off x="457200" y="4273746"/>
            <a:ext cx="10515600" cy="104319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Font typeface="Arial" panose="020B0604020202020204" pitchFamily="34" charset="0"/>
              <a:buNone/>
            </a:pPr>
            <a:r>
              <a:rPr lang="en-US" sz="2000" b="1" dirty="0">
                <a:latin typeface="Times New Roman" panose="02020603050405020304" pitchFamily="18" charset="0"/>
                <a:cs typeface="Times New Roman" panose="02020603050405020304" pitchFamily="18" charset="0"/>
              </a:rPr>
              <a:t>Bugatti</a:t>
            </a:r>
            <a:r>
              <a:rPr lang="en-US" sz="2000" dirty="0">
                <a:latin typeface="Times New Roman" panose="02020603050405020304" pitchFamily="18" charset="0"/>
                <a:cs typeface="Times New Roman" panose="02020603050405020304" pitchFamily="18" charset="0"/>
              </a:rPr>
              <a:t> make with the vehicle style </a:t>
            </a:r>
            <a:r>
              <a:rPr lang="en-US" sz="2000" b="1" dirty="0">
                <a:latin typeface="Times New Roman" panose="02020603050405020304" pitchFamily="18" charset="0"/>
                <a:cs typeface="Times New Roman" panose="02020603050405020304" pitchFamily="18" charset="0"/>
              </a:rPr>
              <a:t>Coupe</a:t>
            </a:r>
            <a:r>
              <a:rPr lang="en-US" sz="2000" dirty="0">
                <a:latin typeface="Times New Roman" panose="02020603050405020304" pitchFamily="18" charset="0"/>
                <a:cs typeface="Times New Roman" panose="02020603050405020304" pitchFamily="18" charset="0"/>
              </a:rPr>
              <a:t> has the Highest average MSRPs while </a:t>
            </a:r>
            <a:r>
              <a:rPr lang="en-US" sz="2000" b="1" dirty="0">
                <a:latin typeface="Times New Roman" panose="02020603050405020304" pitchFamily="18" charset="0"/>
                <a:cs typeface="Times New Roman" panose="02020603050405020304" pitchFamily="18" charset="0"/>
              </a:rPr>
              <a:t>Plymouth</a:t>
            </a:r>
            <a:r>
              <a:rPr lang="en-US" sz="2000" dirty="0">
                <a:latin typeface="Times New Roman" panose="02020603050405020304" pitchFamily="18" charset="0"/>
                <a:cs typeface="Times New Roman" panose="02020603050405020304" pitchFamily="18" charset="0"/>
              </a:rPr>
              <a:t> has the lowest average MSRPs. </a:t>
            </a:r>
          </a:p>
          <a:p>
            <a:pPr marL="0" indent="0">
              <a:buNone/>
            </a:pPr>
            <a:endParaRPr lang="en-US" dirty="0"/>
          </a:p>
        </p:txBody>
      </p:sp>
    </p:spTree>
    <p:extLst>
      <p:ext uri="{BB962C8B-B14F-4D97-AF65-F5344CB8AC3E}">
        <p14:creationId xmlns:p14="http://schemas.microsoft.com/office/powerpoint/2010/main" val="34664250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E5C96C-A4A8-8E21-7DF7-FA5585852438}"/>
              </a:ext>
            </a:extLst>
          </p:cNvPr>
          <p:cNvSpPr>
            <a:spLocks noGrp="1"/>
          </p:cNvSpPr>
          <p:nvPr>
            <p:ph type="title"/>
          </p:nvPr>
        </p:nvSpPr>
        <p:spPr>
          <a:xfrm>
            <a:off x="458153" y="0"/>
            <a:ext cx="10515600" cy="829691"/>
          </a:xfrm>
        </p:spPr>
        <p:txBody>
          <a:bodyPr/>
          <a:lstStyle/>
          <a:p>
            <a:r>
              <a:rPr lang="en-US" b="1" dirty="0">
                <a:latin typeface="Times New Roman" panose="02020603050405020304" pitchFamily="18" charset="0"/>
                <a:cs typeface="Times New Roman" panose="02020603050405020304" pitchFamily="18" charset="0"/>
              </a:rPr>
              <a:t>CONTENTS</a:t>
            </a:r>
          </a:p>
        </p:txBody>
      </p:sp>
      <p:sp>
        <p:nvSpPr>
          <p:cNvPr id="3" name="Content Placeholder 2">
            <a:extLst>
              <a:ext uri="{FF2B5EF4-FFF2-40B4-BE49-F238E27FC236}">
                <a16:creationId xmlns:a16="http://schemas.microsoft.com/office/drawing/2014/main" id="{6CE41DD1-1C5C-67B3-FF7F-373C93A30458}"/>
              </a:ext>
            </a:extLst>
          </p:cNvPr>
          <p:cNvSpPr>
            <a:spLocks noGrp="1"/>
          </p:cNvSpPr>
          <p:nvPr>
            <p:ph idx="1"/>
          </p:nvPr>
        </p:nvSpPr>
        <p:spPr>
          <a:xfrm>
            <a:off x="458153" y="829691"/>
            <a:ext cx="3748087" cy="6028309"/>
          </a:xfrm>
        </p:spPr>
        <p:txBody>
          <a:bodyPr>
            <a:normAutofit fontScale="92500" lnSpcReduction="20000"/>
          </a:bodyPr>
          <a:lstStyle/>
          <a:p>
            <a:pPr>
              <a:lnSpc>
                <a:spcPct val="160000"/>
              </a:lnSpc>
            </a:pPr>
            <a:r>
              <a:rPr lang="en-US" sz="2400" dirty="0">
                <a:latin typeface="Times New Roman" panose="02020603050405020304" pitchFamily="18" charset="0"/>
                <a:cs typeface="Times New Roman" panose="02020603050405020304" pitchFamily="18" charset="0"/>
              </a:rPr>
              <a:t>Project Description</a:t>
            </a:r>
          </a:p>
          <a:p>
            <a:pPr>
              <a:lnSpc>
                <a:spcPct val="160000"/>
              </a:lnSpc>
            </a:pPr>
            <a:r>
              <a:rPr lang="en-US" sz="2400" dirty="0">
                <a:latin typeface="Times New Roman" panose="02020603050405020304" pitchFamily="18" charset="0"/>
                <a:cs typeface="Times New Roman" panose="02020603050405020304" pitchFamily="18" charset="0"/>
              </a:rPr>
              <a:t>Approach</a:t>
            </a:r>
          </a:p>
          <a:p>
            <a:pPr>
              <a:lnSpc>
                <a:spcPct val="160000"/>
              </a:lnSpc>
            </a:pPr>
            <a:r>
              <a:rPr lang="en-US" sz="2400" dirty="0">
                <a:latin typeface="Times New Roman" panose="02020603050405020304" pitchFamily="18" charset="0"/>
                <a:cs typeface="Times New Roman" panose="02020603050405020304" pitchFamily="18" charset="0"/>
              </a:rPr>
              <a:t>Tech-stack used</a:t>
            </a:r>
          </a:p>
          <a:p>
            <a:pPr>
              <a:lnSpc>
                <a:spcPct val="160000"/>
              </a:lnSpc>
            </a:pPr>
            <a:r>
              <a:rPr lang="en-US" sz="2400" dirty="0">
                <a:latin typeface="Times New Roman" panose="02020603050405020304" pitchFamily="18" charset="0"/>
                <a:cs typeface="Times New Roman" panose="02020603050405020304" pitchFamily="18" charset="0"/>
              </a:rPr>
              <a:t>Dataset Description</a:t>
            </a:r>
          </a:p>
          <a:p>
            <a:pPr>
              <a:lnSpc>
                <a:spcPct val="160000"/>
              </a:lnSpc>
            </a:pPr>
            <a:r>
              <a:rPr lang="en-US" sz="2400" dirty="0">
                <a:latin typeface="Times New Roman" panose="02020603050405020304" pitchFamily="18" charset="0"/>
                <a:cs typeface="Times New Roman" panose="02020603050405020304" pitchFamily="18" charset="0"/>
              </a:rPr>
              <a:t>Data Understanding</a:t>
            </a:r>
          </a:p>
          <a:p>
            <a:pPr>
              <a:lnSpc>
                <a:spcPct val="160000"/>
              </a:lnSpc>
            </a:pPr>
            <a:r>
              <a:rPr lang="en-US" sz="2400" dirty="0">
                <a:latin typeface="Times New Roman" panose="02020603050405020304" pitchFamily="18" charset="0"/>
                <a:cs typeface="Times New Roman" panose="02020603050405020304" pitchFamily="18" charset="0"/>
              </a:rPr>
              <a:t>Data cleaning</a:t>
            </a:r>
          </a:p>
          <a:p>
            <a:pPr>
              <a:lnSpc>
                <a:spcPct val="160000"/>
              </a:lnSpc>
            </a:pPr>
            <a:r>
              <a:rPr lang="en-US" sz="2400" dirty="0">
                <a:latin typeface="Times New Roman" panose="02020603050405020304" pitchFamily="18" charset="0"/>
                <a:cs typeface="Times New Roman" panose="02020603050405020304" pitchFamily="18" charset="0"/>
              </a:rPr>
              <a:t>Task analysis</a:t>
            </a:r>
          </a:p>
          <a:p>
            <a:pPr>
              <a:lnSpc>
                <a:spcPct val="160000"/>
              </a:lnSpc>
            </a:pPr>
            <a:r>
              <a:rPr lang="en-US" sz="2400" dirty="0">
                <a:latin typeface="Times New Roman" panose="02020603050405020304" pitchFamily="18" charset="0"/>
                <a:cs typeface="Times New Roman" panose="02020603050405020304" pitchFamily="18" charset="0"/>
              </a:rPr>
              <a:t>Dashboard tasks</a:t>
            </a:r>
          </a:p>
          <a:p>
            <a:pPr>
              <a:lnSpc>
                <a:spcPct val="160000"/>
              </a:lnSpc>
            </a:pPr>
            <a:r>
              <a:rPr lang="en-US" sz="2400" dirty="0">
                <a:latin typeface="Times New Roman" panose="02020603050405020304" pitchFamily="18" charset="0"/>
                <a:cs typeface="Times New Roman" panose="02020603050405020304" pitchFamily="18" charset="0"/>
              </a:rPr>
              <a:t>Dashboard</a:t>
            </a:r>
          </a:p>
          <a:p>
            <a:pPr>
              <a:lnSpc>
                <a:spcPct val="160000"/>
              </a:lnSpc>
            </a:pPr>
            <a:r>
              <a:rPr lang="en-US" sz="2400" dirty="0">
                <a:latin typeface="Times New Roman" panose="02020603050405020304" pitchFamily="18" charset="0"/>
                <a:cs typeface="Times New Roman" panose="02020603050405020304" pitchFamily="18" charset="0"/>
              </a:rPr>
              <a:t>Result</a:t>
            </a:r>
          </a:p>
        </p:txBody>
      </p:sp>
      <p:pic>
        <p:nvPicPr>
          <p:cNvPr id="4" name="Picture 3">
            <a:extLst>
              <a:ext uri="{FF2B5EF4-FFF2-40B4-BE49-F238E27FC236}">
                <a16:creationId xmlns:a16="http://schemas.microsoft.com/office/drawing/2014/main" id="{A8BF5B2C-2D41-4BD0-A723-3053F77207BC}"/>
              </a:ext>
            </a:extLst>
          </p:cNvPr>
          <p:cNvPicPr>
            <a:picLocks noChangeAspect="1"/>
          </p:cNvPicPr>
          <p:nvPr/>
        </p:nvPicPr>
        <p:blipFill>
          <a:blip r:embed="rId2">
            <a:alphaModFix amt="20000"/>
          </a:blip>
          <a:stretch>
            <a:fillRect/>
          </a:stretch>
        </p:blipFill>
        <p:spPr>
          <a:xfrm>
            <a:off x="8986838" y="0"/>
            <a:ext cx="3205162" cy="6857999"/>
          </a:xfrm>
          <a:prstGeom prst="rect">
            <a:avLst/>
          </a:prstGeom>
        </p:spPr>
      </p:pic>
    </p:spTree>
    <p:extLst>
      <p:ext uri="{BB962C8B-B14F-4D97-AF65-F5344CB8AC3E}">
        <p14:creationId xmlns:p14="http://schemas.microsoft.com/office/powerpoint/2010/main" val="21193564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B9B80-3A4A-D337-0D2B-6EB977D124BC}"/>
              </a:ext>
            </a:extLst>
          </p:cNvPr>
          <p:cNvSpPr>
            <a:spLocks noGrp="1"/>
          </p:cNvSpPr>
          <p:nvPr>
            <p:ph type="title"/>
          </p:nvPr>
        </p:nvSpPr>
        <p:spPr>
          <a:xfrm>
            <a:off x="265176" y="206408"/>
            <a:ext cx="10515600" cy="500507"/>
          </a:xfrm>
        </p:spPr>
        <p:txBody>
          <a:bodyPr>
            <a:noAutofit/>
          </a:bodyPr>
          <a:lstStyle/>
          <a:p>
            <a:r>
              <a:rPr lang="en-US" sz="3200" b="1" dirty="0">
                <a:latin typeface="Times New Roman" panose="02020603050405020304" pitchFamily="18" charset="0"/>
                <a:cs typeface="Times New Roman" panose="02020603050405020304" pitchFamily="18" charset="0"/>
              </a:rPr>
              <a:t>DASHBOARD TASK 3</a:t>
            </a:r>
            <a:endParaRPr lang="en-US" sz="3200" dirty="0"/>
          </a:p>
        </p:txBody>
      </p:sp>
      <p:sp>
        <p:nvSpPr>
          <p:cNvPr id="3" name="Content Placeholder 2">
            <a:extLst>
              <a:ext uri="{FF2B5EF4-FFF2-40B4-BE49-F238E27FC236}">
                <a16:creationId xmlns:a16="http://schemas.microsoft.com/office/drawing/2014/main" id="{4803E0F9-72EB-4448-A136-A1E64F8FBAA0}"/>
              </a:ext>
            </a:extLst>
          </p:cNvPr>
          <p:cNvSpPr>
            <a:spLocks noGrp="1"/>
          </p:cNvSpPr>
          <p:nvPr>
            <p:ph idx="1"/>
          </p:nvPr>
        </p:nvSpPr>
        <p:spPr>
          <a:xfrm>
            <a:off x="350520" y="904208"/>
            <a:ext cx="11658600" cy="595408"/>
          </a:xfrm>
        </p:spPr>
        <p:txBody>
          <a:bodyPr>
            <a:noAutofit/>
          </a:bodyPr>
          <a:lstStyle/>
          <a:p>
            <a:pPr marL="0" indent="0">
              <a:lnSpc>
                <a:spcPct val="150000"/>
              </a:lnSpc>
              <a:buNone/>
            </a:pPr>
            <a:r>
              <a:rPr lang="en-US" sz="2000" dirty="0">
                <a:latin typeface="Times New Roman" panose="02020603050405020304" pitchFamily="18" charset="0"/>
                <a:cs typeface="Times New Roman" panose="02020603050405020304" pitchFamily="18" charset="0"/>
              </a:rPr>
              <a:t>How do the different feature such as transmission type affect the MSRP, and how does this vary by body style?</a:t>
            </a:r>
          </a:p>
        </p:txBody>
      </p:sp>
      <p:pic>
        <p:nvPicPr>
          <p:cNvPr id="4" name="Picture 3">
            <a:extLst>
              <a:ext uri="{FF2B5EF4-FFF2-40B4-BE49-F238E27FC236}">
                <a16:creationId xmlns:a16="http://schemas.microsoft.com/office/drawing/2014/main" id="{442CE136-FC4F-2CA8-99C0-F2D6108C02B1}"/>
              </a:ext>
            </a:extLst>
          </p:cNvPr>
          <p:cNvPicPr>
            <a:picLocks noChangeAspect="1"/>
          </p:cNvPicPr>
          <p:nvPr/>
        </p:nvPicPr>
        <p:blipFill>
          <a:blip r:embed="rId2"/>
          <a:stretch>
            <a:fillRect/>
          </a:stretch>
        </p:blipFill>
        <p:spPr>
          <a:xfrm>
            <a:off x="1310245" y="1499616"/>
            <a:ext cx="9108213" cy="3535986"/>
          </a:xfrm>
          <a:prstGeom prst="rect">
            <a:avLst/>
          </a:prstGeom>
        </p:spPr>
      </p:pic>
      <p:sp>
        <p:nvSpPr>
          <p:cNvPr id="5" name="Content Placeholder 2">
            <a:extLst>
              <a:ext uri="{FF2B5EF4-FFF2-40B4-BE49-F238E27FC236}">
                <a16:creationId xmlns:a16="http://schemas.microsoft.com/office/drawing/2014/main" id="{A4693E0C-16C7-F923-47FF-4FE9C0DD561B}"/>
              </a:ext>
            </a:extLst>
          </p:cNvPr>
          <p:cNvSpPr txBox="1">
            <a:spLocks/>
          </p:cNvSpPr>
          <p:nvPr/>
        </p:nvSpPr>
        <p:spPr>
          <a:xfrm>
            <a:off x="606551" y="5358384"/>
            <a:ext cx="10515600" cy="104319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Font typeface="Arial" panose="020B0604020202020204" pitchFamily="34" charset="0"/>
              <a:buNone/>
            </a:pPr>
            <a:r>
              <a:rPr lang="en-US" sz="2000" b="1" dirty="0">
                <a:latin typeface="Times New Roman" panose="02020603050405020304" pitchFamily="18" charset="0"/>
                <a:cs typeface="Times New Roman" panose="02020603050405020304" pitchFamily="18" charset="0"/>
              </a:rPr>
              <a:t>Automatic</a:t>
            </a:r>
            <a:r>
              <a:rPr lang="en-US" sz="2000" dirty="0">
                <a:latin typeface="Times New Roman" panose="02020603050405020304" pitchFamily="18" charset="0"/>
                <a:cs typeface="Times New Roman" panose="02020603050405020304" pitchFamily="18" charset="0"/>
              </a:rPr>
              <a:t> and </a:t>
            </a:r>
            <a:r>
              <a:rPr lang="en-US" sz="2000" b="1" dirty="0">
                <a:latin typeface="Times New Roman" panose="02020603050405020304" pitchFamily="18" charset="0"/>
                <a:cs typeface="Times New Roman" panose="02020603050405020304" pitchFamily="18" charset="0"/>
              </a:rPr>
              <a:t>Manual Transmission type</a:t>
            </a:r>
            <a:r>
              <a:rPr lang="en-US" sz="2000" dirty="0">
                <a:latin typeface="Times New Roman" panose="02020603050405020304" pitchFamily="18" charset="0"/>
                <a:cs typeface="Times New Roman" panose="02020603050405020304" pitchFamily="18" charset="0"/>
              </a:rPr>
              <a:t> are contributing </a:t>
            </a:r>
            <a:r>
              <a:rPr lang="en-US" sz="2000" b="1" dirty="0">
                <a:latin typeface="Times New Roman" panose="02020603050405020304" pitchFamily="18" charset="0"/>
                <a:cs typeface="Times New Roman" panose="02020603050405020304" pitchFamily="18" charset="0"/>
              </a:rPr>
              <a:t>more</a:t>
            </a:r>
            <a:r>
              <a:rPr lang="en-US" sz="2000" dirty="0">
                <a:latin typeface="Times New Roman" panose="02020603050405020304" pitchFamily="18" charset="0"/>
                <a:cs typeface="Times New Roman" panose="02020603050405020304" pitchFamily="18" charset="0"/>
              </a:rPr>
              <a:t> to the Average MSRPs.</a:t>
            </a:r>
          </a:p>
          <a:p>
            <a:pPr marL="0" indent="0">
              <a:buNone/>
            </a:pPr>
            <a:endParaRPr lang="en-US" dirty="0"/>
          </a:p>
        </p:txBody>
      </p:sp>
    </p:spTree>
    <p:extLst>
      <p:ext uri="{BB962C8B-B14F-4D97-AF65-F5344CB8AC3E}">
        <p14:creationId xmlns:p14="http://schemas.microsoft.com/office/powerpoint/2010/main" val="1366583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B9B80-3A4A-D337-0D2B-6EB977D124BC}"/>
              </a:ext>
            </a:extLst>
          </p:cNvPr>
          <p:cNvSpPr>
            <a:spLocks noGrp="1"/>
          </p:cNvSpPr>
          <p:nvPr>
            <p:ph type="title"/>
          </p:nvPr>
        </p:nvSpPr>
        <p:spPr>
          <a:xfrm>
            <a:off x="265176" y="206408"/>
            <a:ext cx="10515600" cy="500507"/>
          </a:xfrm>
        </p:spPr>
        <p:txBody>
          <a:bodyPr>
            <a:noAutofit/>
          </a:bodyPr>
          <a:lstStyle/>
          <a:p>
            <a:r>
              <a:rPr lang="en-US" sz="3200" b="1" dirty="0">
                <a:latin typeface="Times New Roman" panose="02020603050405020304" pitchFamily="18" charset="0"/>
                <a:cs typeface="Times New Roman" panose="02020603050405020304" pitchFamily="18" charset="0"/>
              </a:rPr>
              <a:t>DASHBOARD TASK 4</a:t>
            </a:r>
            <a:endParaRPr lang="en-US" sz="3200" dirty="0"/>
          </a:p>
        </p:txBody>
      </p:sp>
      <p:sp>
        <p:nvSpPr>
          <p:cNvPr id="3" name="Content Placeholder 2">
            <a:extLst>
              <a:ext uri="{FF2B5EF4-FFF2-40B4-BE49-F238E27FC236}">
                <a16:creationId xmlns:a16="http://schemas.microsoft.com/office/drawing/2014/main" id="{4803E0F9-72EB-4448-A136-A1E64F8FBAA0}"/>
              </a:ext>
            </a:extLst>
          </p:cNvPr>
          <p:cNvSpPr>
            <a:spLocks noGrp="1"/>
          </p:cNvSpPr>
          <p:nvPr>
            <p:ph idx="1"/>
          </p:nvPr>
        </p:nvSpPr>
        <p:spPr>
          <a:xfrm>
            <a:off x="350520" y="904208"/>
            <a:ext cx="11658600" cy="595408"/>
          </a:xfrm>
        </p:spPr>
        <p:txBody>
          <a:bodyPr>
            <a:noAutofit/>
          </a:bodyPr>
          <a:lstStyle/>
          <a:p>
            <a:pPr marL="0" indent="0">
              <a:lnSpc>
                <a:spcPct val="150000"/>
              </a:lnSpc>
              <a:buNone/>
            </a:pPr>
            <a:r>
              <a:rPr lang="en-US" sz="2000" dirty="0">
                <a:latin typeface="Times New Roman" panose="02020603050405020304" pitchFamily="18" charset="0"/>
                <a:cs typeface="Times New Roman" panose="02020603050405020304" pitchFamily="18" charset="0"/>
              </a:rPr>
              <a:t>How does the fuel efficiency of cars vary across different body styles and model years?</a:t>
            </a:r>
          </a:p>
        </p:txBody>
      </p:sp>
      <p:pic>
        <p:nvPicPr>
          <p:cNvPr id="5" name="Picture 4">
            <a:extLst>
              <a:ext uri="{FF2B5EF4-FFF2-40B4-BE49-F238E27FC236}">
                <a16:creationId xmlns:a16="http://schemas.microsoft.com/office/drawing/2014/main" id="{B578AC1A-955C-4733-4108-EF0B1D7DACFB}"/>
              </a:ext>
            </a:extLst>
          </p:cNvPr>
          <p:cNvPicPr>
            <a:picLocks noChangeAspect="1"/>
          </p:cNvPicPr>
          <p:nvPr/>
        </p:nvPicPr>
        <p:blipFill>
          <a:blip r:embed="rId2"/>
          <a:stretch>
            <a:fillRect/>
          </a:stretch>
        </p:blipFill>
        <p:spPr>
          <a:xfrm>
            <a:off x="42147" y="1532979"/>
            <a:ext cx="12107705" cy="3792041"/>
          </a:xfrm>
          <a:prstGeom prst="rect">
            <a:avLst/>
          </a:prstGeom>
        </p:spPr>
      </p:pic>
    </p:spTree>
    <p:extLst>
      <p:ext uri="{BB962C8B-B14F-4D97-AF65-F5344CB8AC3E}">
        <p14:creationId xmlns:p14="http://schemas.microsoft.com/office/powerpoint/2010/main" val="1086940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B9B80-3A4A-D337-0D2B-6EB977D124BC}"/>
              </a:ext>
            </a:extLst>
          </p:cNvPr>
          <p:cNvSpPr>
            <a:spLocks noGrp="1"/>
          </p:cNvSpPr>
          <p:nvPr>
            <p:ph type="title"/>
          </p:nvPr>
        </p:nvSpPr>
        <p:spPr>
          <a:xfrm>
            <a:off x="265176" y="206408"/>
            <a:ext cx="10515600" cy="500507"/>
          </a:xfrm>
        </p:spPr>
        <p:txBody>
          <a:bodyPr>
            <a:noAutofit/>
          </a:bodyPr>
          <a:lstStyle/>
          <a:p>
            <a:r>
              <a:rPr lang="en-US" sz="3200" b="1" dirty="0">
                <a:latin typeface="Times New Roman" panose="02020603050405020304" pitchFamily="18" charset="0"/>
                <a:cs typeface="Times New Roman" panose="02020603050405020304" pitchFamily="18" charset="0"/>
              </a:rPr>
              <a:t>DASHBOARD TASK 5</a:t>
            </a:r>
            <a:endParaRPr lang="en-US" sz="3200" dirty="0"/>
          </a:p>
        </p:txBody>
      </p:sp>
      <p:sp>
        <p:nvSpPr>
          <p:cNvPr id="3" name="Content Placeholder 2">
            <a:extLst>
              <a:ext uri="{FF2B5EF4-FFF2-40B4-BE49-F238E27FC236}">
                <a16:creationId xmlns:a16="http://schemas.microsoft.com/office/drawing/2014/main" id="{4803E0F9-72EB-4448-A136-A1E64F8FBAA0}"/>
              </a:ext>
            </a:extLst>
          </p:cNvPr>
          <p:cNvSpPr>
            <a:spLocks noGrp="1"/>
          </p:cNvSpPr>
          <p:nvPr>
            <p:ph idx="1"/>
          </p:nvPr>
        </p:nvSpPr>
        <p:spPr>
          <a:xfrm>
            <a:off x="362712" y="782288"/>
            <a:ext cx="11658600" cy="595408"/>
          </a:xfrm>
        </p:spPr>
        <p:txBody>
          <a:bodyPr>
            <a:noAutofit/>
          </a:bodyPr>
          <a:lstStyle/>
          <a:p>
            <a:pPr marL="0" indent="0">
              <a:lnSpc>
                <a:spcPct val="150000"/>
              </a:lnSpc>
              <a:buNone/>
            </a:pPr>
            <a:r>
              <a:rPr lang="en-US" sz="2000" dirty="0">
                <a:latin typeface="Times New Roman" panose="02020603050405020304" pitchFamily="18" charset="0"/>
                <a:cs typeface="Times New Roman" panose="02020603050405020304" pitchFamily="18" charset="0"/>
              </a:rPr>
              <a:t>How does the car's horsepower, MPG, and price vary across different Brands?</a:t>
            </a:r>
          </a:p>
        </p:txBody>
      </p:sp>
      <p:pic>
        <p:nvPicPr>
          <p:cNvPr id="4" name="Picture 3">
            <a:extLst>
              <a:ext uri="{FF2B5EF4-FFF2-40B4-BE49-F238E27FC236}">
                <a16:creationId xmlns:a16="http://schemas.microsoft.com/office/drawing/2014/main" id="{0F8FC08F-4E65-F621-3554-B28FA7239E3E}"/>
              </a:ext>
            </a:extLst>
          </p:cNvPr>
          <p:cNvPicPr>
            <a:picLocks noChangeAspect="1"/>
          </p:cNvPicPr>
          <p:nvPr/>
        </p:nvPicPr>
        <p:blipFill>
          <a:blip r:embed="rId2"/>
          <a:stretch>
            <a:fillRect/>
          </a:stretch>
        </p:blipFill>
        <p:spPr>
          <a:xfrm>
            <a:off x="493324" y="1377696"/>
            <a:ext cx="9562651" cy="4954683"/>
          </a:xfrm>
          <a:prstGeom prst="rect">
            <a:avLst/>
          </a:prstGeom>
        </p:spPr>
      </p:pic>
    </p:spTree>
    <p:extLst>
      <p:ext uri="{BB962C8B-B14F-4D97-AF65-F5344CB8AC3E}">
        <p14:creationId xmlns:p14="http://schemas.microsoft.com/office/powerpoint/2010/main" val="33285060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D3C6E7F-51C4-20A3-2C24-EDEDC845A1BB}"/>
              </a:ext>
            </a:extLst>
          </p:cNvPr>
          <p:cNvPicPr>
            <a:picLocks noChangeAspect="1"/>
          </p:cNvPicPr>
          <p:nvPr/>
        </p:nvPicPr>
        <p:blipFill>
          <a:blip r:embed="rId2"/>
          <a:stretch>
            <a:fillRect/>
          </a:stretch>
        </p:blipFill>
        <p:spPr>
          <a:xfrm>
            <a:off x="0" y="875289"/>
            <a:ext cx="12192000" cy="5302493"/>
          </a:xfrm>
          <a:prstGeom prst="rect">
            <a:avLst/>
          </a:prstGeom>
        </p:spPr>
      </p:pic>
      <p:sp>
        <p:nvSpPr>
          <p:cNvPr id="5" name="Title 1">
            <a:extLst>
              <a:ext uri="{FF2B5EF4-FFF2-40B4-BE49-F238E27FC236}">
                <a16:creationId xmlns:a16="http://schemas.microsoft.com/office/drawing/2014/main" id="{622B231A-52AA-5823-77EA-3600C510E88D}"/>
              </a:ext>
            </a:extLst>
          </p:cNvPr>
          <p:cNvSpPr txBox="1">
            <a:spLocks/>
          </p:cNvSpPr>
          <p:nvPr/>
        </p:nvSpPr>
        <p:spPr>
          <a:xfrm>
            <a:off x="838200" y="179711"/>
            <a:ext cx="10515600" cy="500507"/>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b="1" dirty="0">
                <a:latin typeface="Times New Roman" panose="02020603050405020304" pitchFamily="18" charset="0"/>
                <a:cs typeface="Times New Roman" panose="02020603050405020304" pitchFamily="18" charset="0"/>
              </a:rPr>
              <a:t>DASHBOARD</a:t>
            </a:r>
            <a:endParaRPr lang="en-US" sz="3200" dirty="0"/>
          </a:p>
        </p:txBody>
      </p:sp>
    </p:spTree>
    <p:extLst>
      <p:ext uri="{BB962C8B-B14F-4D97-AF65-F5344CB8AC3E}">
        <p14:creationId xmlns:p14="http://schemas.microsoft.com/office/powerpoint/2010/main" val="6915979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DDAFC-5361-8D6C-B596-EB388E3B9D6D}"/>
              </a:ext>
            </a:extLst>
          </p:cNvPr>
          <p:cNvSpPr>
            <a:spLocks noGrp="1"/>
          </p:cNvSpPr>
          <p:nvPr>
            <p:ph type="title"/>
          </p:nvPr>
        </p:nvSpPr>
        <p:spPr>
          <a:xfrm>
            <a:off x="351581" y="573468"/>
            <a:ext cx="8283133" cy="583999"/>
          </a:xfrm>
        </p:spPr>
        <p:txBody>
          <a:bodyPr>
            <a:noAutofit/>
          </a:bodyPr>
          <a:lstStyle/>
          <a:p>
            <a:r>
              <a:rPr lang="en-US" sz="3200" b="1" dirty="0">
                <a:latin typeface="Times New Roman" panose="02020603050405020304" pitchFamily="18" charset="0"/>
                <a:cs typeface="Times New Roman" panose="02020603050405020304" pitchFamily="18" charset="0"/>
              </a:rPr>
              <a:t>RESULT</a:t>
            </a:r>
            <a:endParaRPr lang="en-US" sz="3200" dirty="0"/>
          </a:p>
        </p:txBody>
      </p:sp>
      <p:sp>
        <p:nvSpPr>
          <p:cNvPr id="3" name="Content Placeholder 2">
            <a:extLst>
              <a:ext uri="{FF2B5EF4-FFF2-40B4-BE49-F238E27FC236}">
                <a16:creationId xmlns:a16="http://schemas.microsoft.com/office/drawing/2014/main" id="{F38A4499-3D26-8738-36C3-8D1C2AF4D9ED}"/>
              </a:ext>
            </a:extLst>
          </p:cNvPr>
          <p:cNvSpPr>
            <a:spLocks noGrp="1"/>
          </p:cNvSpPr>
          <p:nvPr>
            <p:ph idx="1"/>
          </p:nvPr>
        </p:nvSpPr>
        <p:spPr>
          <a:xfrm>
            <a:off x="351581" y="1351062"/>
            <a:ext cx="8283133" cy="5130761"/>
          </a:xfrm>
        </p:spPr>
        <p:txBody>
          <a:bodyPr>
            <a:normAutofit/>
          </a:bodyPr>
          <a:lstStyle/>
          <a:p>
            <a:pPr marL="0" indent="0" algn="just">
              <a:lnSpc>
                <a:spcPct val="150000"/>
              </a:lnSpc>
              <a:buNone/>
            </a:pPr>
            <a:r>
              <a:rPr lang="en-US" sz="2000" dirty="0">
                <a:latin typeface="Times New Roman" panose="02020603050405020304" pitchFamily="18" charset="0"/>
                <a:cs typeface="Times New Roman" panose="02020603050405020304" pitchFamily="18" charset="0"/>
              </a:rPr>
              <a:t>This project emphasizes the importance of data analytics in making informed decisions within in the automotive industry. The insights gained from analyzing tasks such as exploring trends in car features and pricing over time, comparing the fuel efficiency of different types of cars, investigating the relationship between a car's features and its popularity, predicting the price of a car based on its features and market category will help the industry in taking inform decisions related to product development, marketing, and pricing.</a:t>
            </a:r>
          </a:p>
          <a:p>
            <a:pPr marL="0" indent="0" algn="just">
              <a:lnSpc>
                <a:spcPct val="150000"/>
              </a:lnSpc>
              <a:buNone/>
            </a:pPr>
            <a:r>
              <a:rPr lang="en-US" sz="2000" dirty="0">
                <a:latin typeface="Times New Roman" panose="02020603050405020304" pitchFamily="18" charset="0"/>
                <a:cs typeface="Times New Roman" panose="02020603050405020304" pitchFamily="18" charset="0"/>
              </a:rPr>
              <a:t>Excel File Link : </a:t>
            </a:r>
            <a:r>
              <a:rPr lang="en-US" sz="2000" dirty="0">
                <a:latin typeface="Times New Roman" panose="02020603050405020304" pitchFamily="18" charset="0"/>
                <a:cs typeface="Times New Roman" panose="02020603050405020304" pitchFamily="18" charset="0"/>
                <a:hlinkClick r:id="rId2"/>
              </a:rPr>
              <a:t>Click Here</a:t>
            </a:r>
            <a:endParaRPr lang="en-US" sz="2000" dirty="0">
              <a:latin typeface="Times New Roman" panose="02020603050405020304" pitchFamily="18" charset="0"/>
              <a:cs typeface="Times New Roman" panose="02020603050405020304" pitchFamily="18" charset="0"/>
            </a:endParaRPr>
          </a:p>
          <a:p>
            <a:pPr>
              <a:lnSpc>
                <a:spcPct val="150000"/>
              </a:lnSpc>
            </a:pPr>
            <a:endParaRPr lang="en-US" sz="2000" dirty="0">
              <a:latin typeface="Times New Roman" panose="02020603050405020304" pitchFamily="18" charset="0"/>
              <a:cs typeface="Times New Roman" panose="02020603050405020304" pitchFamily="18" charset="0"/>
            </a:endParaRPr>
          </a:p>
          <a:p>
            <a:endParaRPr lang="en-US" dirty="0"/>
          </a:p>
        </p:txBody>
      </p:sp>
      <p:pic>
        <p:nvPicPr>
          <p:cNvPr id="4" name="Picture 3">
            <a:extLst>
              <a:ext uri="{FF2B5EF4-FFF2-40B4-BE49-F238E27FC236}">
                <a16:creationId xmlns:a16="http://schemas.microsoft.com/office/drawing/2014/main" id="{0DB8080A-1EA7-4E09-1EDF-BFE6B3679F03}"/>
              </a:ext>
            </a:extLst>
          </p:cNvPr>
          <p:cNvPicPr>
            <a:picLocks noChangeAspect="1"/>
          </p:cNvPicPr>
          <p:nvPr/>
        </p:nvPicPr>
        <p:blipFill>
          <a:blip r:embed="rId3">
            <a:alphaModFix amt="20000"/>
          </a:blip>
          <a:stretch>
            <a:fillRect/>
          </a:stretch>
        </p:blipFill>
        <p:spPr>
          <a:xfrm>
            <a:off x="8986838" y="0"/>
            <a:ext cx="3205162" cy="6857999"/>
          </a:xfrm>
          <a:prstGeom prst="rect">
            <a:avLst/>
          </a:prstGeom>
        </p:spPr>
      </p:pic>
    </p:spTree>
    <p:extLst>
      <p:ext uri="{BB962C8B-B14F-4D97-AF65-F5344CB8AC3E}">
        <p14:creationId xmlns:p14="http://schemas.microsoft.com/office/powerpoint/2010/main" val="2449719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DDAFC-5361-8D6C-B596-EB388E3B9D6D}"/>
              </a:ext>
            </a:extLst>
          </p:cNvPr>
          <p:cNvSpPr>
            <a:spLocks noGrp="1"/>
          </p:cNvSpPr>
          <p:nvPr>
            <p:ph type="title"/>
          </p:nvPr>
        </p:nvSpPr>
        <p:spPr>
          <a:xfrm>
            <a:off x="953946" y="2346766"/>
            <a:ext cx="6685345" cy="2164465"/>
          </a:xfrm>
        </p:spPr>
        <p:txBody>
          <a:bodyPr>
            <a:noAutofit/>
          </a:bodyPr>
          <a:lstStyle/>
          <a:p>
            <a:r>
              <a:rPr lang="en-US" sz="8000" b="1" dirty="0">
                <a:latin typeface="Times New Roman" panose="02020603050405020304" pitchFamily="18" charset="0"/>
                <a:cs typeface="Times New Roman" panose="02020603050405020304" pitchFamily="18" charset="0"/>
              </a:rPr>
              <a:t>THANK YOU</a:t>
            </a:r>
            <a:endParaRPr lang="en-US" sz="8000" dirty="0"/>
          </a:p>
        </p:txBody>
      </p:sp>
      <p:pic>
        <p:nvPicPr>
          <p:cNvPr id="4" name="Picture 3">
            <a:extLst>
              <a:ext uri="{FF2B5EF4-FFF2-40B4-BE49-F238E27FC236}">
                <a16:creationId xmlns:a16="http://schemas.microsoft.com/office/drawing/2014/main" id="{0DB8080A-1EA7-4E09-1EDF-BFE6B3679F03}"/>
              </a:ext>
            </a:extLst>
          </p:cNvPr>
          <p:cNvPicPr>
            <a:picLocks noChangeAspect="1"/>
          </p:cNvPicPr>
          <p:nvPr/>
        </p:nvPicPr>
        <p:blipFill>
          <a:blip r:embed="rId2">
            <a:alphaModFix amt="20000"/>
          </a:blip>
          <a:stretch>
            <a:fillRect/>
          </a:stretch>
        </p:blipFill>
        <p:spPr>
          <a:xfrm>
            <a:off x="8986838" y="0"/>
            <a:ext cx="3205162" cy="6857999"/>
          </a:xfrm>
          <a:prstGeom prst="rect">
            <a:avLst/>
          </a:prstGeom>
        </p:spPr>
      </p:pic>
    </p:spTree>
    <p:extLst>
      <p:ext uri="{BB962C8B-B14F-4D97-AF65-F5344CB8AC3E}">
        <p14:creationId xmlns:p14="http://schemas.microsoft.com/office/powerpoint/2010/main" val="27517420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69B49D-1FB4-D236-9AF4-39536E5256CB}"/>
              </a:ext>
            </a:extLst>
          </p:cNvPr>
          <p:cNvSpPr>
            <a:spLocks noGrp="1"/>
          </p:cNvSpPr>
          <p:nvPr>
            <p:ph type="title"/>
          </p:nvPr>
        </p:nvSpPr>
        <p:spPr>
          <a:xfrm>
            <a:off x="460248" y="109093"/>
            <a:ext cx="10515600" cy="732155"/>
          </a:xfrm>
        </p:spPr>
        <p:txBody>
          <a:bodyPr>
            <a:normAutofit/>
          </a:bodyPr>
          <a:lstStyle/>
          <a:p>
            <a:r>
              <a:rPr lang="en-US" sz="3200" b="1" dirty="0">
                <a:latin typeface="Times New Roman" panose="02020603050405020304" pitchFamily="18" charset="0"/>
                <a:cs typeface="Times New Roman" panose="02020603050405020304" pitchFamily="18" charset="0"/>
              </a:rPr>
              <a:t>PROJECT DESCRIPTION</a:t>
            </a:r>
          </a:p>
        </p:txBody>
      </p:sp>
      <p:sp>
        <p:nvSpPr>
          <p:cNvPr id="3" name="Content Placeholder 2">
            <a:extLst>
              <a:ext uri="{FF2B5EF4-FFF2-40B4-BE49-F238E27FC236}">
                <a16:creationId xmlns:a16="http://schemas.microsoft.com/office/drawing/2014/main" id="{29225292-B958-859E-01E5-D98B2467BFA8}"/>
              </a:ext>
            </a:extLst>
          </p:cNvPr>
          <p:cNvSpPr>
            <a:spLocks noGrp="1"/>
          </p:cNvSpPr>
          <p:nvPr>
            <p:ph idx="1"/>
          </p:nvPr>
        </p:nvSpPr>
        <p:spPr>
          <a:xfrm>
            <a:off x="240792" y="841249"/>
            <a:ext cx="8746046" cy="5907658"/>
          </a:xfrm>
        </p:spPr>
        <p:txBody>
          <a:bodyPr>
            <a:normAutofit/>
          </a:bodyPr>
          <a:lstStyle/>
          <a:p>
            <a:pPr>
              <a:lnSpc>
                <a:spcPct val="150000"/>
              </a:lnSpc>
            </a:pPr>
            <a:r>
              <a:rPr lang="en-US" sz="2400" dirty="0">
                <a:latin typeface="Times New Roman" panose="02020603050405020304" pitchFamily="18" charset="0"/>
                <a:cs typeface="Times New Roman" panose="02020603050405020304" pitchFamily="18" charset="0"/>
              </a:rPr>
              <a:t>The automotive industry has been rapidly evolving over the past few decades, with a growing focus on fuel efficiency, environmental sustainability, and technological innovation. </a:t>
            </a:r>
          </a:p>
          <a:p>
            <a:pPr>
              <a:lnSpc>
                <a:spcPct val="150000"/>
              </a:lnSpc>
            </a:pPr>
            <a:r>
              <a:rPr lang="en-US" sz="2400" dirty="0">
                <a:latin typeface="Times New Roman" panose="02020603050405020304" pitchFamily="18" charset="0"/>
                <a:cs typeface="Times New Roman" panose="02020603050405020304" pitchFamily="18" charset="0"/>
              </a:rPr>
              <a:t>As a Data Analyst, we have to find solution for ‘</a:t>
            </a:r>
            <a:r>
              <a:rPr lang="en-US" sz="2400" b="1" dirty="0">
                <a:latin typeface="Times New Roman" panose="02020603050405020304" pitchFamily="18" charset="0"/>
                <a:cs typeface="Times New Roman" panose="02020603050405020304" pitchFamily="18" charset="0"/>
              </a:rPr>
              <a:t>How can a car manufacturer optimize pricing and product development decisions to maximize profitability while meeting consumer demand?</a:t>
            </a:r>
            <a:r>
              <a:rPr lang="en-US" sz="2400" dirty="0">
                <a:latin typeface="Times New Roman" panose="02020603050405020304" pitchFamily="18" charset="0"/>
                <a:cs typeface="Times New Roman" panose="02020603050405020304" pitchFamily="18" charset="0"/>
              </a:rPr>
              <a:t>’</a:t>
            </a:r>
          </a:p>
        </p:txBody>
      </p:sp>
      <p:pic>
        <p:nvPicPr>
          <p:cNvPr id="4" name="Picture 3">
            <a:extLst>
              <a:ext uri="{FF2B5EF4-FFF2-40B4-BE49-F238E27FC236}">
                <a16:creationId xmlns:a16="http://schemas.microsoft.com/office/drawing/2014/main" id="{39B7C535-795C-9DE6-E9EF-3E870242935D}"/>
              </a:ext>
            </a:extLst>
          </p:cNvPr>
          <p:cNvPicPr>
            <a:picLocks noChangeAspect="1"/>
          </p:cNvPicPr>
          <p:nvPr/>
        </p:nvPicPr>
        <p:blipFill>
          <a:blip r:embed="rId2">
            <a:alphaModFix amt="20000"/>
          </a:blip>
          <a:stretch>
            <a:fillRect/>
          </a:stretch>
        </p:blipFill>
        <p:spPr>
          <a:xfrm>
            <a:off x="8986838" y="0"/>
            <a:ext cx="3205162" cy="6857999"/>
          </a:xfrm>
          <a:prstGeom prst="rect">
            <a:avLst/>
          </a:prstGeom>
        </p:spPr>
      </p:pic>
    </p:spTree>
    <p:extLst>
      <p:ext uri="{BB962C8B-B14F-4D97-AF65-F5344CB8AC3E}">
        <p14:creationId xmlns:p14="http://schemas.microsoft.com/office/powerpoint/2010/main" val="26476147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69B49D-1FB4-D236-9AF4-39536E5256CB}"/>
              </a:ext>
            </a:extLst>
          </p:cNvPr>
          <p:cNvSpPr>
            <a:spLocks noGrp="1"/>
          </p:cNvSpPr>
          <p:nvPr>
            <p:ph type="title"/>
          </p:nvPr>
        </p:nvSpPr>
        <p:spPr>
          <a:xfrm>
            <a:off x="460248" y="109093"/>
            <a:ext cx="10515600" cy="732155"/>
          </a:xfrm>
        </p:spPr>
        <p:txBody>
          <a:bodyPr>
            <a:normAutofit/>
          </a:bodyPr>
          <a:lstStyle/>
          <a:p>
            <a:r>
              <a:rPr lang="en-US" sz="3200" b="1" dirty="0">
                <a:latin typeface="Times New Roman" panose="02020603050405020304" pitchFamily="18" charset="0"/>
                <a:cs typeface="Times New Roman" panose="02020603050405020304" pitchFamily="18" charset="0"/>
              </a:rPr>
              <a:t>PROJECT DESCRIPTION</a:t>
            </a:r>
          </a:p>
        </p:txBody>
      </p:sp>
      <p:sp>
        <p:nvSpPr>
          <p:cNvPr id="3" name="Content Placeholder 2">
            <a:extLst>
              <a:ext uri="{FF2B5EF4-FFF2-40B4-BE49-F238E27FC236}">
                <a16:creationId xmlns:a16="http://schemas.microsoft.com/office/drawing/2014/main" id="{29225292-B958-859E-01E5-D98B2467BFA8}"/>
              </a:ext>
            </a:extLst>
          </p:cNvPr>
          <p:cNvSpPr>
            <a:spLocks noGrp="1"/>
          </p:cNvSpPr>
          <p:nvPr>
            <p:ph idx="1"/>
          </p:nvPr>
        </p:nvSpPr>
        <p:spPr>
          <a:xfrm>
            <a:off x="240792" y="841249"/>
            <a:ext cx="8746046" cy="5907658"/>
          </a:xfrm>
        </p:spPr>
        <p:txBody>
          <a:bodyPr>
            <a:normAutofit/>
          </a:bodyPr>
          <a:lstStyle/>
          <a:p>
            <a:pPr>
              <a:lnSpc>
                <a:spcPct val="150000"/>
              </a:lnSpc>
            </a:pPr>
            <a:r>
              <a:rPr lang="en-US" sz="2400" dirty="0">
                <a:latin typeface="Times New Roman" panose="02020603050405020304" pitchFamily="18" charset="0"/>
                <a:cs typeface="Times New Roman" panose="02020603050405020304" pitchFamily="18" charset="0"/>
              </a:rPr>
              <a:t>This problem could be approached by analyzing the </a:t>
            </a:r>
            <a:r>
              <a:rPr lang="en-US" sz="2400" b="1" dirty="0">
                <a:latin typeface="Times New Roman" panose="02020603050405020304" pitchFamily="18" charset="0"/>
                <a:cs typeface="Times New Roman" panose="02020603050405020304" pitchFamily="18" charset="0"/>
              </a:rPr>
              <a:t>relationship between a car's features</a:t>
            </a:r>
            <a:r>
              <a:rPr lang="en-US" sz="2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market category, and pricing</a:t>
            </a:r>
            <a:r>
              <a:rPr lang="en-US" sz="2400" dirty="0">
                <a:latin typeface="Times New Roman" panose="02020603050405020304" pitchFamily="18" charset="0"/>
                <a:cs typeface="Times New Roman" panose="02020603050405020304" pitchFamily="18" charset="0"/>
              </a:rPr>
              <a:t>, and identifying which features and categories are </a:t>
            </a:r>
            <a:r>
              <a:rPr lang="en-US" sz="2400" b="1" dirty="0">
                <a:latin typeface="Times New Roman" panose="02020603050405020304" pitchFamily="18" charset="0"/>
                <a:cs typeface="Times New Roman" panose="02020603050405020304" pitchFamily="18" charset="0"/>
              </a:rPr>
              <a:t>most popular among consumers </a:t>
            </a:r>
            <a:r>
              <a:rPr lang="en-US" sz="2400" dirty="0">
                <a:latin typeface="Times New Roman" panose="02020603050405020304" pitchFamily="18" charset="0"/>
                <a:cs typeface="Times New Roman" panose="02020603050405020304" pitchFamily="18" charset="0"/>
              </a:rPr>
              <a:t>and </a:t>
            </a:r>
            <a:r>
              <a:rPr lang="en-US" sz="2400" b="1" dirty="0">
                <a:latin typeface="Times New Roman" panose="02020603050405020304" pitchFamily="18" charset="0"/>
                <a:cs typeface="Times New Roman" panose="02020603050405020304" pitchFamily="18" charset="0"/>
              </a:rPr>
              <a:t>most profitable for the manufacturer</a:t>
            </a:r>
            <a:r>
              <a:rPr lang="en-US" sz="2400" dirty="0">
                <a:latin typeface="Times New Roman" panose="02020603050405020304" pitchFamily="18" charset="0"/>
                <a:cs typeface="Times New Roman" panose="02020603050405020304" pitchFamily="18" charset="0"/>
              </a:rPr>
              <a:t>.</a:t>
            </a:r>
          </a:p>
          <a:p>
            <a:pPr>
              <a:lnSpc>
                <a:spcPct val="150000"/>
              </a:lnSpc>
            </a:pPr>
            <a:r>
              <a:rPr lang="en-US" sz="2400" dirty="0">
                <a:latin typeface="Times New Roman" panose="02020603050405020304" pitchFamily="18" charset="0"/>
                <a:cs typeface="Times New Roman" panose="02020603050405020304" pitchFamily="18" charset="0"/>
              </a:rPr>
              <a:t>By using data analysis techniques such as </a:t>
            </a:r>
            <a:r>
              <a:rPr lang="en-US" sz="2400" b="1" dirty="0">
                <a:latin typeface="Times New Roman" panose="02020603050405020304" pitchFamily="18" charset="0"/>
                <a:cs typeface="Times New Roman" panose="02020603050405020304" pitchFamily="18" charset="0"/>
              </a:rPr>
              <a:t>regression analysis </a:t>
            </a:r>
            <a:r>
              <a:rPr lang="en-US" sz="2400" dirty="0">
                <a:latin typeface="Times New Roman" panose="02020603050405020304" pitchFamily="18" charset="0"/>
                <a:cs typeface="Times New Roman" panose="02020603050405020304" pitchFamily="18" charset="0"/>
              </a:rPr>
              <a:t>and </a:t>
            </a:r>
            <a:r>
              <a:rPr lang="en-US" sz="2400" b="1" dirty="0">
                <a:latin typeface="Times New Roman" panose="02020603050405020304" pitchFamily="18" charset="0"/>
                <a:cs typeface="Times New Roman" panose="02020603050405020304" pitchFamily="18" charset="0"/>
              </a:rPr>
              <a:t>market segmentation</a:t>
            </a:r>
            <a:r>
              <a:rPr lang="en-US" sz="2400" dirty="0">
                <a:latin typeface="Times New Roman" panose="02020603050405020304" pitchFamily="18" charset="0"/>
                <a:cs typeface="Times New Roman" panose="02020603050405020304" pitchFamily="18" charset="0"/>
              </a:rPr>
              <a:t>, the manufacturer could develop a pricing strategy that balances consumer demand with profitability, and identify which product features to focus on in future product development efforts.</a:t>
            </a:r>
          </a:p>
        </p:txBody>
      </p:sp>
      <p:pic>
        <p:nvPicPr>
          <p:cNvPr id="4" name="Picture 3">
            <a:extLst>
              <a:ext uri="{FF2B5EF4-FFF2-40B4-BE49-F238E27FC236}">
                <a16:creationId xmlns:a16="http://schemas.microsoft.com/office/drawing/2014/main" id="{39B7C535-795C-9DE6-E9EF-3E870242935D}"/>
              </a:ext>
            </a:extLst>
          </p:cNvPr>
          <p:cNvPicPr>
            <a:picLocks noChangeAspect="1"/>
          </p:cNvPicPr>
          <p:nvPr/>
        </p:nvPicPr>
        <p:blipFill>
          <a:blip r:embed="rId2">
            <a:alphaModFix amt="20000"/>
          </a:blip>
          <a:stretch>
            <a:fillRect/>
          </a:stretch>
        </p:blipFill>
        <p:spPr>
          <a:xfrm>
            <a:off x="8986838" y="0"/>
            <a:ext cx="3205162" cy="6857999"/>
          </a:xfrm>
          <a:prstGeom prst="rect">
            <a:avLst/>
          </a:prstGeom>
        </p:spPr>
      </p:pic>
    </p:spTree>
    <p:extLst>
      <p:ext uri="{BB962C8B-B14F-4D97-AF65-F5344CB8AC3E}">
        <p14:creationId xmlns:p14="http://schemas.microsoft.com/office/powerpoint/2010/main" val="41565105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4144F0F-7609-CDEF-068C-00A486494D65}"/>
              </a:ext>
            </a:extLst>
          </p:cNvPr>
          <p:cNvPicPr>
            <a:picLocks noChangeAspect="1"/>
          </p:cNvPicPr>
          <p:nvPr/>
        </p:nvPicPr>
        <p:blipFill>
          <a:blip r:embed="rId2">
            <a:alphaModFix amt="20000"/>
          </a:blip>
          <a:stretch>
            <a:fillRect/>
          </a:stretch>
        </p:blipFill>
        <p:spPr>
          <a:xfrm>
            <a:off x="8986838" y="0"/>
            <a:ext cx="3205162" cy="6857999"/>
          </a:xfrm>
          <a:prstGeom prst="rect">
            <a:avLst/>
          </a:prstGeom>
        </p:spPr>
      </p:pic>
      <p:sp>
        <p:nvSpPr>
          <p:cNvPr id="2" name="Title 1">
            <a:extLst>
              <a:ext uri="{FF2B5EF4-FFF2-40B4-BE49-F238E27FC236}">
                <a16:creationId xmlns:a16="http://schemas.microsoft.com/office/drawing/2014/main" id="{BF5A92C5-6827-6297-B052-FF15559E5AB7}"/>
              </a:ext>
            </a:extLst>
          </p:cNvPr>
          <p:cNvSpPr>
            <a:spLocks noGrp="1"/>
          </p:cNvSpPr>
          <p:nvPr>
            <p:ph type="title"/>
          </p:nvPr>
        </p:nvSpPr>
        <p:spPr>
          <a:xfrm>
            <a:off x="783336" y="241838"/>
            <a:ext cx="10515600" cy="585851"/>
          </a:xfrm>
        </p:spPr>
        <p:txBody>
          <a:bodyPr/>
          <a:lstStyle/>
          <a:p>
            <a:r>
              <a:rPr lang="en-US" sz="3200" b="1" dirty="0">
                <a:latin typeface="Times New Roman" panose="02020603050405020304" pitchFamily="18" charset="0"/>
                <a:cs typeface="Times New Roman" panose="02020603050405020304" pitchFamily="18" charset="0"/>
              </a:rPr>
              <a:t>APPROACH</a:t>
            </a:r>
          </a:p>
        </p:txBody>
      </p:sp>
      <p:sp>
        <p:nvSpPr>
          <p:cNvPr id="4" name="Rectangle 3">
            <a:extLst>
              <a:ext uri="{FF2B5EF4-FFF2-40B4-BE49-F238E27FC236}">
                <a16:creationId xmlns:a16="http://schemas.microsoft.com/office/drawing/2014/main" id="{42C8E861-1F71-C688-9DA8-D39BAE9E9A60}"/>
              </a:ext>
            </a:extLst>
          </p:cNvPr>
          <p:cNvSpPr/>
          <p:nvPr/>
        </p:nvSpPr>
        <p:spPr>
          <a:xfrm>
            <a:off x="783336" y="1501298"/>
            <a:ext cx="2791968" cy="866997"/>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sz="2000" dirty="0">
                <a:solidFill>
                  <a:schemeClr val="tx1"/>
                </a:solidFill>
                <a:latin typeface="Times New Roman" panose="02020603050405020304" pitchFamily="18" charset="0"/>
                <a:cs typeface="Times New Roman" panose="02020603050405020304" pitchFamily="18" charset="0"/>
              </a:rPr>
              <a:t>DATA COLLECTION</a:t>
            </a:r>
          </a:p>
        </p:txBody>
      </p:sp>
      <p:sp>
        <p:nvSpPr>
          <p:cNvPr id="5" name="Rectangle 4">
            <a:extLst>
              <a:ext uri="{FF2B5EF4-FFF2-40B4-BE49-F238E27FC236}">
                <a16:creationId xmlns:a16="http://schemas.microsoft.com/office/drawing/2014/main" id="{38768E1C-A753-8282-C120-CD46861AE6B9}"/>
              </a:ext>
            </a:extLst>
          </p:cNvPr>
          <p:cNvSpPr/>
          <p:nvPr/>
        </p:nvSpPr>
        <p:spPr>
          <a:xfrm>
            <a:off x="4575048" y="1501297"/>
            <a:ext cx="2791968" cy="866997"/>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sz="2000" dirty="0">
                <a:solidFill>
                  <a:schemeClr val="tx1"/>
                </a:solidFill>
                <a:latin typeface="Times New Roman" panose="02020603050405020304" pitchFamily="18" charset="0"/>
                <a:cs typeface="Times New Roman" panose="02020603050405020304" pitchFamily="18" charset="0"/>
              </a:rPr>
              <a:t>DATA UNDERSTANDING</a:t>
            </a:r>
          </a:p>
        </p:txBody>
      </p:sp>
      <p:sp>
        <p:nvSpPr>
          <p:cNvPr id="6" name="Rectangle 5">
            <a:extLst>
              <a:ext uri="{FF2B5EF4-FFF2-40B4-BE49-F238E27FC236}">
                <a16:creationId xmlns:a16="http://schemas.microsoft.com/office/drawing/2014/main" id="{DF3322E7-761E-E72A-8B64-AB7F52D250E1}"/>
              </a:ext>
            </a:extLst>
          </p:cNvPr>
          <p:cNvSpPr/>
          <p:nvPr/>
        </p:nvSpPr>
        <p:spPr>
          <a:xfrm>
            <a:off x="8351520" y="1501298"/>
            <a:ext cx="2791968" cy="866997"/>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sz="2000">
                <a:solidFill>
                  <a:schemeClr val="tx1"/>
                </a:solidFill>
                <a:latin typeface="Times New Roman" panose="02020603050405020304" pitchFamily="18" charset="0"/>
                <a:cs typeface="Times New Roman" panose="02020603050405020304" pitchFamily="18" charset="0"/>
              </a:rPr>
              <a:t>DATA CLEANING</a:t>
            </a:r>
            <a:endParaRPr lang="en-US" sz="2000" dirty="0">
              <a:solidFill>
                <a:schemeClr val="tx1"/>
              </a:solidFill>
              <a:latin typeface="Times New Roman" panose="02020603050405020304" pitchFamily="18" charset="0"/>
              <a:cs typeface="Times New Roman" panose="02020603050405020304" pitchFamily="18" charset="0"/>
            </a:endParaRPr>
          </a:p>
        </p:txBody>
      </p:sp>
      <p:sp>
        <p:nvSpPr>
          <p:cNvPr id="7" name="Rectangle 6">
            <a:extLst>
              <a:ext uri="{FF2B5EF4-FFF2-40B4-BE49-F238E27FC236}">
                <a16:creationId xmlns:a16="http://schemas.microsoft.com/office/drawing/2014/main" id="{2E202FD4-5F25-F40C-18A1-BBEB352B78F8}"/>
              </a:ext>
            </a:extLst>
          </p:cNvPr>
          <p:cNvSpPr/>
          <p:nvPr/>
        </p:nvSpPr>
        <p:spPr>
          <a:xfrm>
            <a:off x="8385048" y="2865120"/>
            <a:ext cx="2791968" cy="866997"/>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sz="2000">
                <a:solidFill>
                  <a:schemeClr val="tx1"/>
                </a:solidFill>
                <a:latin typeface="Times New Roman" panose="02020603050405020304" pitchFamily="18" charset="0"/>
                <a:cs typeface="Times New Roman" panose="02020603050405020304" pitchFamily="18" charset="0"/>
              </a:rPr>
              <a:t>DATA PREPARATION</a:t>
            </a:r>
            <a:endParaRPr lang="en-US" sz="2000" dirty="0">
              <a:solidFill>
                <a:schemeClr val="tx1"/>
              </a:solidFill>
              <a:latin typeface="Times New Roman" panose="02020603050405020304" pitchFamily="18" charset="0"/>
              <a:cs typeface="Times New Roman" panose="02020603050405020304" pitchFamily="18" charset="0"/>
            </a:endParaRPr>
          </a:p>
        </p:txBody>
      </p:sp>
      <p:sp>
        <p:nvSpPr>
          <p:cNvPr id="8" name="Rectangle 7">
            <a:extLst>
              <a:ext uri="{FF2B5EF4-FFF2-40B4-BE49-F238E27FC236}">
                <a16:creationId xmlns:a16="http://schemas.microsoft.com/office/drawing/2014/main" id="{26F1DF24-8015-DA59-0F20-5E93A6402930}"/>
              </a:ext>
            </a:extLst>
          </p:cNvPr>
          <p:cNvSpPr/>
          <p:nvPr/>
        </p:nvSpPr>
        <p:spPr>
          <a:xfrm>
            <a:off x="4575048" y="2865119"/>
            <a:ext cx="2791968" cy="866997"/>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sz="2000">
                <a:solidFill>
                  <a:schemeClr val="tx1"/>
                </a:solidFill>
                <a:latin typeface="Times New Roman" panose="02020603050405020304" pitchFamily="18" charset="0"/>
                <a:cs typeface="Times New Roman" panose="02020603050405020304" pitchFamily="18" charset="0"/>
              </a:rPr>
              <a:t>DATA ANALYSIS</a:t>
            </a:r>
            <a:endParaRPr lang="en-US" sz="2000" dirty="0">
              <a:solidFill>
                <a:schemeClr val="tx1"/>
              </a:solidFill>
              <a:latin typeface="Times New Roman" panose="02020603050405020304" pitchFamily="18" charset="0"/>
              <a:cs typeface="Times New Roman" panose="02020603050405020304" pitchFamily="18" charset="0"/>
            </a:endParaRPr>
          </a:p>
        </p:txBody>
      </p:sp>
      <p:sp>
        <p:nvSpPr>
          <p:cNvPr id="9" name="Rectangle 8">
            <a:extLst>
              <a:ext uri="{FF2B5EF4-FFF2-40B4-BE49-F238E27FC236}">
                <a16:creationId xmlns:a16="http://schemas.microsoft.com/office/drawing/2014/main" id="{E4B05FD1-CCFB-5B06-BB58-56784F0A2016}"/>
              </a:ext>
            </a:extLst>
          </p:cNvPr>
          <p:cNvSpPr/>
          <p:nvPr/>
        </p:nvSpPr>
        <p:spPr>
          <a:xfrm>
            <a:off x="819912" y="2865120"/>
            <a:ext cx="2791968" cy="866997"/>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sz="2000" dirty="0">
                <a:solidFill>
                  <a:schemeClr val="tx1"/>
                </a:solidFill>
                <a:latin typeface="Times New Roman" panose="02020603050405020304" pitchFamily="18" charset="0"/>
                <a:cs typeface="Times New Roman" panose="02020603050405020304" pitchFamily="18" charset="0"/>
              </a:rPr>
              <a:t>DATA VISUALIZATION</a:t>
            </a:r>
          </a:p>
        </p:txBody>
      </p:sp>
      <p:sp>
        <p:nvSpPr>
          <p:cNvPr id="10" name="Rectangle 9">
            <a:extLst>
              <a:ext uri="{FF2B5EF4-FFF2-40B4-BE49-F238E27FC236}">
                <a16:creationId xmlns:a16="http://schemas.microsoft.com/office/drawing/2014/main" id="{1F6420A8-5D47-DC11-B7A3-E177E920E808}"/>
              </a:ext>
            </a:extLst>
          </p:cNvPr>
          <p:cNvSpPr/>
          <p:nvPr/>
        </p:nvSpPr>
        <p:spPr>
          <a:xfrm>
            <a:off x="819912" y="4228942"/>
            <a:ext cx="2791968" cy="866997"/>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sz="2000" dirty="0">
                <a:solidFill>
                  <a:schemeClr val="tx1"/>
                </a:solidFill>
                <a:latin typeface="Times New Roman" panose="02020603050405020304" pitchFamily="18" charset="0"/>
                <a:cs typeface="Times New Roman" panose="02020603050405020304" pitchFamily="18" charset="0"/>
              </a:rPr>
              <a:t>DATA </a:t>
            </a:r>
            <a:r>
              <a:rPr lang="en-US" sz="2000">
                <a:solidFill>
                  <a:schemeClr val="tx1"/>
                </a:solidFill>
                <a:latin typeface="Times New Roman" panose="02020603050405020304" pitchFamily="18" charset="0"/>
                <a:cs typeface="Times New Roman" panose="02020603050405020304" pitchFamily="18" charset="0"/>
              </a:rPr>
              <a:t>PRESENTATION </a:t>
            </a:r>
            <a:endParaRPr lang="en-US" sz="2000" dirty="0">
              <a:solidFill>
                <a:schemeClr val="tx1"/>
              </a:solidFill>
              <a:latin typeface="Times New Roman" panose="02020603050405020304" pitchFamily="18" charset="0"/>
              <a:cs typeface="Times New Roman" panose="02020603050405020304" pitchFamily="18" charset="0"/>
            </a:endParaRPr>
          </a:p>
        </p:txBody>
      </p:sp>
      <p:sp>
        <p:nvSpPr>
          <p:cNvPr id="11" name="Arrow: Right 10">
            <a:extLst>
              <a:ext uri="{FF2B5EF4-FFF2-40B4-BE49-F238E27FC236}">
                <a16:creationId xmlns:a16="http://schemas.microsoft.com/office/drawing/2014/main" id="{DED2BD2D-57D3-21CA-9482-B569FD4E6A3A}"/>
              </a:ext>
            </a:extLst>
          </p:cNvPr>
          <p:cNvSpPr/>
          <p:nvPr/>
        </p:nvSpPr>
        <p:spPr>
          <a:xfrm>
            <a:off x="3753612" y="1755648"/>
            <a:ext cx="597408" cy="414528"/>
          </a:xfrm>
          <a:prstGeom prst="rightArrow">
            <a:avLst/>
          </a:prstGeom>
          <a:solidFill>
            <a:schemeClr val="accent2">
              <a:lumMod val="5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Arrow: Right 11">
            <a:extLst>
              <a:ext uri="{FF2B5EF4-FFF2-40B4-BE49-F238E27FC236}">
                <a16:creationId xmlns:a16="http://schemas.microsoft.com/office/drawing/2014/main" id="{CC7C6C8F-0548-FF9D-0C5E-460843CF52BA}"/>
              </a:ext>
            </a:extLst>
          </p:cNvPr>
          <p:cNvSpPr/>
          <p:nvPr/>
        </p:nvSpPr>
        <p:spPr>
          <a:xfrm>
            <a:off x="7591044" y="1755648"/>
            <a:ext cx="597408" cy="414528"/>
          </a:xfrm>
          <a:prstGeom prst="rightArrow">
            <a:avLst/>
          </a:prstGeom>
          <a:solidFill>
            <a:schemeClr val="accent2">
              <a:lumMod val="5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Arrow: Left 12">
            <a:extLst>
              <a:ext uri="{FF2B5EF4-FFF2-40B4-BE49-F238E27FC236}">
                <a16:creationId xmlns:a16="http://schemas.microsoft.com/office/drawing/2014/main" id="{9F2E4F89-AAA4-557F-0C93-672BD682C922}"/>
              </a:ext>
            </a:extLst>
          </p:cNvPr>
          <p:cNvSpPr/>
          <p:nvPr/>
        </p:nvSpPr>
        <p:spPr>
          <a:xfrm>
            <a:off x="3744468" y="3133344"/>
            <a:ext cx="597408" cy="414528"/>
          </a:xfrm>
          <a:prstGeom prst="leftArrow">
            <a:avLst/>
          </a:prstGeom>
          <a:solidFill>
            <a:schemeClr val="accent2">
              <a:lumMod val="5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Arrow: Left 13">
            <a:extLst>
              <a:ext uri="{FF2B5EF4-FFF2-40B4-BE49-F238E27FC236}">
                <a16:creationId xmlns:a16="http://schemas.microsoft.com/office/drawing/2014/main" id="{B53268DC-7984-3398-6E55-1499A4E42570}"/>
              </a:ext>
            </a:extLst>
          </p:cNvPr>
          <p:cNvSpPr/>
          <p:nvPr/>
        </p:nvSpPr>
        <p:spPr>
          <a:xfrm>
            <a:off x="7554468" y="3136709"/>
            <a:ext cx="597408" cy="414528"/>
          </a:xfrm>
          <a:prstGeom prst="leftArrow">
            <a:avLst/>
          </a:prstGeom>
          <a:solidFill>
            <a:schemeClr val="accent2">
              <a:lumMod val="5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Arrow: Curved Left 14">
            <a:extLst>
              <a:ext uri="{FF2B5EF4-FFF2-40B4-BE49-F238E27FC236}">
                <a16:creationId xmlns:a16="http://schemas.microsoft.com/office/drawing/2014/main" id="{498F5FEA-E572-B7E6-61A9-100F35043B79}"/>
              </a:ext>
            </a:extLst>
          </p:cNvPr>
          <p:cNvSpPr/>
          <p:nvPr/>
        </p:nvSpPr>
        <p:spPr>
          <a:xfrm>
            <a:off x="11359896" y="2184050"/>
            <a:ext cx="536448" cy="977043"/>
          </a:xfrm>
          <a:prstGeom prst="curvedLeftArrow">
            <a:avLst/>
          </a:prstGeom>
          <a:solidFill>
            <a:schemeClr val="accent2">
              <a:lumMod val="5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Arrow: Curved Right 15">
            <a:extLst>
              <a:ext uri="{FF2B5EF4-FFF2-40B4-BE49-F238E27FC236}">
                <a16:creationId xmlns:a16="http://schemas.microsoft.com/office/drawing/2014/main" id="{C6287721-C764-6B62-CA34-220874614166}"/>
              </a:ext>
            </a:extLst>
          </p:cNvPr>
          <p:cNvSpPr/>
          <p:nvPr/>
        </p:nvSpPr>
        <p:spPr>
          <a:xfrm>
            <a:off x="190500" y="3429000"/>
            <a:ext cx="510540" cy="1121664"/>
          </a:xfrm>
          <a:prstGeom prst="curvedRightArrow">
            <a:avLst/>
          </a:prstGeom>
          <a:solidFill>
            <a:schemeClr val="accent2">
              <a:lumMod val="5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7633935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AF189-37F9-436E-AD59-5C566DF880A0}"/>
              </a:ext>
            </a:extLst>
          </p:cNvPr>
          <p:cNvSpPr>
            <a:spLocks noGrp="1"/>
          </p:cNvSpPr>
          <p:nvPr>
            <p:ph type="title"/>
          </p:nvPr>
        </p:nvSpPr>
        <p:spPr>
          <a:xfrm>
            <a:off x="559372" y="334169"/>
            <a:ext cx="10515600" cy="580232"/>
          </a:xfrm>
        </p:spPr>
        <p:txBody>
          <a:bodyPr>
            <a:noAutofit/>
          </a:bodyPr>
          <a:lstStyle/>
          <a:p>
            <a:r>
              <a:rPr lang="en-US" sz="3200" b="1" dirty="0">
                <a:latin typeface="Times New Roman" panose="02020603050405020304" pitchFamily="18" charset="0"/>
                <a:cs typeface="Times New Roman" panose="02020603050405020304" pitchFamily="18" charset="0"/>
              </a:rPr>
              <a:t>TECH-STACK USED</a:t>
            </a:r>
            <a:endParaRPr lang="en-US" sz="3200" dirty="0"/>
          </a:p>
        </p:txBody>
      </p:sp>
      <p:sp>
        <p:nvSpPr>
          <p:cNvPr id="3" name="Text Placeholder 2">
            <a:extLst>
              <a:ext uri="{FF2B5EF4-FFF2-40B4-BE49-F238E27FC236}">
                <a16:creationId xmlns:a16="http://schemas.microsoft.com/office/drawing/2014/main" id="{EAD55DEC-4167-486F-C891-DE9D92A63543}"/>
              </a:ext>
            </a:extLst>
          </p:cNvPr>
          <p:cNvSpPr>
            <a:spLocks noGrp="1"/>
          </p:cNvSpPr>
          <p:nvPr>
            <p:ph type="body" idx="1"/>
          </p:nvPr>
        </p:nvSpPr>
        <p:spPr>
          <a:xfrm>
            <a:off x="503716" y="1212056"/>
            <a:ext cx="3523488" cy="823912"/>
          </a:xfrm>
        </p:spPr>
        <p:txBody>
          <a:bodyPr/>
          <a:lstStyle/>
          <a:p>
            <a:pPr algn="ctr"/>
            <a:r>
              <a:rPr lang="en-US" dirty="0">
                <a:latin typeface="Times New Roman" panose="02020603050405020304" pitchFamily="18" charset="0"/>
                <a:cs typeface="Times New Roman" panose="02020603050405020304" pitchFamily="18" charset="0"/>
              </a:rPr>
              <a:t>MICROSOFT EXCEL</a:t>
            </a:r>
          </a:p>
        </p:txBody>
      </p:sp>
      <p:pic>
        <p:nvPicPr>
          <p:cNvPr id="8" name="Content Placeholder 7">
            <a:extLst>
              <a:ext uri="{FF2B5EF4-FFF2-40B4-BE49-F238E27FC236}">
                <a16:creationId xmlns:a16="http://schemas.microsoft.com/office/drawing/2014/main" id="{1244A680-90FB-5B69-241F-C658486A6FA5}"/>
              </a:ext>
            </a:extLst>
          </p:cNvPr>
          <p:cNvPicPr>
            <a:picLocks noGrp="1" noChangeAspect="1"/>
          </p:cNvPicPr>
          <p:nvPr>
            <p:ph sz="half" idx="2"/>
          </p:nvPr>
        </p:nvPicPr>
        <p:blipFill>
          <a:blip r:embed="rId2"/>
          <a:stretch>
            <a:fillRect/>
          </a:stretch>
        </p:blipFill>
        <p:spPr>
          <a:xfrm>
            <a:off x="736599" y="2333624"/>
            <a:ext cx="2943225" cy="1552575"/>
          </a:xfrm>
          <a:prstGeom prst="rect">
            <a:avLst/>
          </a:prstGeom>
        </p:spPr>
      </p:pic>
      <p:sp>
        <p:nvSpPr>
          <p:cNvPr id="5" name="Text Placeholder 4">
            <a:extLst>
              <a:ext uri="{FF2B5EF4-FFF2-40B4-BE49-F238E27FC236}">
                <a16:creationId xmlns:a16="http://schemas.microsoft.com/office/drawing/2014/main" id="{620FBBB7-ABA5-5930-4D61-B5ABA831F44D}"/>
              </a:ext>
            </a:extLst>
          </p:cNvPr>
          <p:cNvSpPr>
            <a:spLocks noGrp="1"/>
          </p:cNvSpPr>
          <p:nvPr>
            <p:ph type="body" sz="quarter" idx="3"/>
          </p:nvPr>
        </p:nvSpPr>
        <p:spPr>
          <a:xfrm>
            <a:off x="4668618" y="1566957"/>
            <a:ext cx="4318220" cy="469011"/>
          </a:xfrm>
        </p:spPr>
        <p:txBody>
          <a:bodyPr/>
          <a:lstStyle/>
          <a:p>
            <a:pPr algn="ctr"/>
            <a:r>
              <a:rPr lang="en-US" dirty="0">
                <a:latin typeface="Times New Roman" panose="02020603050405020304" pitchFamily="18" charset="0"/>
                <a:cs typeface="Times New Roman" panose="02020603050405020304" pitchFamily="18" charset="0"/>
              </a:rPr>
              <a:t>MICROSOFT POWERPOINT</a:t>
            </a:r>
          </a:p>
        </p:txBody>
      </p:sp>
      <p:pic>
        <p:nvPicPr>
          <p:cNvPr id="9" name="Content Placeholder 8">
            <a:extLst>
              <a:ext uri="{FF2B5EF4-FFF2-40B4-BE49-F238E27FC236}">
                <a16:creationId xmlns:a16="http://schemas.microsoft.com/office/drawing/2014/main" id="{BCD61AA7-04E2-E516-EEC0-E0233A755D2B}"/>
              </a:ext>
            </a:extLst>
          </p:cNvPr>
          <p:cNvPicPr>
            <a:picLocks noGrp="1" noChangeAspect="1"/>
          </p:cNvPicPr>
          <p:nvPr>
            <p:ph sz="quarter" idx="4"/>
          </p:nvPr>
        </p:nvPicPr>
        <p:blipFill>
          <a:blip r:embed="rId3"/>
          <a:stretch>
            <a:fillRect/>
          </a:stretch>
        </p:blipFill>
        <p:spPr>
          <a:xfrm>
            <a:off x="5086436" y="2333624"/>
            <a:ext cx="3668754" cy="1552574"/>
          </a:xfrm>
          <a:prstGeom prst="rect">
            <a:avLst/>
          </a:prstGeom>
        </p:spPr>
      </p:pic>
      <p:pic>
        <p:nvPicPr>
          <p:cNvPr id="7" name="Picture 6">
            <a:extLst>
              <a:ext uri="{FF2B5EF4-FFF2-40B4-BE49-F238E27FC236}">
                <a16:creationId xmlns:a16="http://schemas.microsoft.com/office/drawing/2014/main" id="{9D7B034E-940B-74C5-26BF-C6F01C521B8D}"/>
              </a:ext>
            </a:extLst>
          </p:cNvPr>
          <p:cNvPicPr>
            <a:picLocks noChangeAspect="1"/>
          </p:cNvPicPr>
          <p:nvPr/>
        </p:nvPicPr>
        <p:blipFill>
          <a:blip r:embed="rId4">
            <a:alphaModFix amt="20000"/>
          </a:blip>
          <a:stretch>
            <a:fillRect/>
          </a:stretch>
        </p:blipFill>
        <p:spPr>
          <a:xfrm>
            <a:off x="8986838" y="0"/>
            <a:ext cx="3205162" cy="6857999"/>
          </a:xfrm>
          <a:prstGeom prst="rect">
            <a:avLst/>
          </a:prstGeom>
        </p:spPr>
      </p:pic>
      <p:sp>
        <p:nvSpPr>
          <p:cNvPr id="6" name="Google Shape;255;p4">
            <a:extLst>
              <a:ext uri="{FF2B5EF4-FFF2-40B4-BE49-F238E27FC236}">
                <a16:creationId xmlns:a16="http://schemas.microsoft.com/office/drawing/2014/main" id="{DEE00442-E19F-BEF7-F3CE-CCAF438F6D59}"/>
              </a:ext>
            </a:extLst>
          </p:cNvPr>
          <p:cNvSpPr txBox="1"/>
          <p:nvPr/>
        </p:nvSpPr>
        <p:spPr>
          <a:xfrm>
            <a:off x="962865" y="4183855"/>
            <a:ext cx="2716959" cy="1338788"/>
          </a:xfrm>
          <a:prstGeom prst="rect">
            <a:avLst/>
          </a:prstGeom>
          <a:noFill/>
          <a:ln>
            <a:noFill/>
          </a:ln>
        </p:spPr>
        <p:txBody>
          <a:bodyPr spcFirstLastPara="1" wrap="square" lIns="91425" tIns="45700" rIns="91425" bIns="45700" anchor="t" anchorCtr="0">
            <a:spAutoFit/>
          </a:bodyPr>
          <a:lstStyle/>
          <a:p>
            <a:pPr marL="457200" marR="0" lvl="0" indent="-457200" algn="l" rtl="0">
              <a:lnSpc>
                <a:spcPct val="150000"/>
              </a:lnSpc>
              <a:spcBef>
                <a:spcPts val="0"/>
              </a:spcBef>
              <a:spcAft>
                <a:spcPts val="0"/>
              </a:spcAft>
              <a:buClr>
                <a:srgbClr val="33CC33"/>
              </a:buClr>
              <a:buSzPts val="1400"/>
              <a:buFont typeface="Noto Sans Symbols"/>
              <a:buChar char="❖"/>
            </a:pPr>
            <a:r>
              <a:rPr lang="en-IN" dirty="0">
                <a:solidFill>
                  <a:srgbClr val="33CC33"/>
                </a:solidFill>
                <a:latin typeface="Times New Roman" panose="02020603050405020304" pitchFamily="18" charset="0"/>
                <a:ea typeface="Arial"/>
                <a:cs typeface="Times New Roman" panose="02020603050405020304" pitchFamily="18" charset="0"/>
                <a:sym typeface="Arial"/>
              </a:rPr>
              <a:t>Data Cleaning</a:t>
            </a:r>
            <a:endParaRPr sz="2400" dirty="0">
              <a:latin typeface="Times New Roman" panose="02020603050405020304" pitchFamily="18" charset="0"/>
              <a:cs typeface="Times New Roman" panose="02020603050405020304" pitchFamily="18" charset="0"/>
            </a:endParaRPr>
          </a:p>
          <a:p>
            <a:pPr marL="457200" marR="0" lvl="0" indent="-457200" algn="l" rtl="0">
              <a:lnSpc>
                <a:spcPct val="150000"/>
              </a:lnSpc>
              <a:spcBef>
                <a:spcPts val="0"/>
              </a:spcBef>
              <a:spcAft>
                <a:spcPts val="0"/>
              </a:spcAft>
              <a:buClr>
                <a:srgbClr val="33CC33"/>
              </a:buClr>
              <a:buSzPts val="1400"/>
              <a:buFont typeface="Noto Sans Symbols"/>
              <a:buChar char="❖"/>
            </a:pPr>
            <a:r>
              <a:rPr lang="en-IN" dirty="0">
                <a:solidFill>
                  <a:srgbClr val="33CC33"/>
                </a:solidFill>
                <a:latin typeface="Times New Roman" panose="02020603050405020304" pitchFamily="18" charset="0"/>
                <a:ea typeface="Arial"/>
                <a:cs typeface="Times New Roman" panose="02020603050405020304" pitchFamily="18" charset="0"/>
                <a:sym typeface="Arial"/>
              </a:rPr>
              <a:t>Data Analysis</a:t>
            </a:r>
            <a:endParaRPr sz="2400" dirty="0">
              <a:latin typeface="Times New Roman" panose="02020603050405020304" pitchFamily="18" charset="0"/>
              <a:cs typeface="Times New Roman" panose="02020603050405020304" pitchFamily="18" charset="0"/>
            </a:endParaRPr>
          </a:p>
          <a:p>
            <a:pPr marL="457200" marR="0" lvl="0" indent="-457200" algn="l" rtl="0">
              <a:lnSpc>
                <a:spcPct val="150000"/>
              </a:lnSpc>
              <a:spcBef>
                <a:spcPts val="0"/>
              </a:spcBef>
              <a:spcAft>
                <a:spcPts val="0"/>
              </a:spcAft>
              <a:buClr>
                <a:srgbClr val="33CC33"/>
              </a:buClr>
              <a:buSzPts val="1400"/>
              <a:buFont typeface="Noto Sans Symbols"/>
              <a:buChar char="❖"/>
            </a:pPr>
            <a:r>
              <a:rPr lang="en-IN" dirty="0">
                <a:solidFill>
                  <a:srgbClr val="33CC33"/>
                </a:solidFill>
                <a:latin typeface="Times New Roman" panose="02020603050405020304" pitchFamily="18" charset="0"/>
                <a:ea typeface="Arial"/>
                <a:cs typeface="Times New Roman" panose="02020603050405020304" pitchFamily="18" charset="0"/>
                <a:sym typeface="Arial"/>
              </a:rPr>
              <a:t>Data Visualization</a:t>
            </a:r>
            <a:endParaRPr sz="2400" dirty="0">
              <a:latin typeface="Times New Roman" panose="02020603050405020304" pitchFamily="18" charset="0"/>
              <a:cs typeface="Times New Roman" panose="02020603050405020304" pitchFamily="18" charset="0"/>
            </a:endParaRPr>
          </a:p>
        </p:txBody>
      </p:sp>
      <p:sp>
        <p:nvSpPr>
          <p:cNvPr id="10" name="Google Shape;255;p4">
            <a:extLst>
              <a:ext uri="{FF2B5EF4-FFF2-40B4-BE49-F238E27FC236}">
                <a16:creationId xmlns:a16="http://schemas.microsoft.com/office/drawing/2014/main" id="{55C4C3B1-0FA9-03F6-BEB0-5D6E5BE3EC23}"/>
              </a:ext>
            </a:extLst>
          </p:cNvPr>
          <p:cNvSpPr txBox="1"/>
          <p:nvPr/>
        </p:nvSpPr>
        <p:spPr>
          <a:xfrm>
            <a:off x="5469248" y="4152639"/>
            <a:ext cx="2716959" cy="507791"/>
          </a:xfrm>
          <a:prstGeom prst="rect">
            <a:avLst/>
          </a:prstGeom>
          <a:noFill/>
          <a:ln>
            <a:noFill/>
          </a:ln>
        </p:spPr>
        <p:txBody>
          <a:bodyPr spcFirstLastPara="1" wrap="square" lIns="91425" tIns="45700" rIns="91425" bIns="45700" anchor="t" anchorCtr="0">
            <a:spAutoFit/>
          </a:bodyPr>
          <a:lstStyle/>
          <a:p>
            <a:pPr marL="457200" marR="0" lvl="0" indent="-457200" algn="l" rtl="0">
              <a:lnSpc>
                <a:spcPct val="150000"/>
              </a:lnSpc>
              <a:spcBef>
                <a:spcPts val="0"/>
              </a:spcBef>
              <a:spcAft>
                <a:spcPts val="0"/>
              </a:spcAft>
              <a:buClr>
                <a:schemeClr val="accent2">
                  <a:lumMod val="75000"/>
                </a:schemeClr>
              </a:buClr>
              <a:buSzPts val="1400"/>
              <a:buFont typeface="Noto Sans Symbols"/>
              <a:buChar char="❖"/>
            </a:pPr>
            <a:r>
              <a:rPr lang="en-IN" dirty="0">
                <a:solidFill>
                  <a:schemeClr val="accent2">
                    <a:lumMod val="75000"/>
                  </a:schemeClr>
                </a:solidFill>
                <a:latin typeface="Times New Roman" panose="02020603050405020304" pitchFamily="18" charset="0"/>
                <a:ea typeface="Arial"/>
                <a:cs typeface="Times New Roman" panose="02020603050405020304" pitchFamily="18" charset="0"/>
                <a:sym typeface="Arial"/>
              </a:rPr>
              <a:t>Data Presentation</a:t>
            </a:r>
            <a:endParaRPr sz="2400" dirty="0">
              <a:solidFill>
                <a:schemeClr val="accent2">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726585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A78A87-8E55-F7B1-8F36-570DA88120CC}"/>
              </a:ext>
            </a:extLst>
          </p:cNvPr>
          <p:cNvSpPr>
            <a:spLocks noGrp="1"/>
          </p:cNvSpPr>
          <p:nvPr>
            <p:ph type="title"/>
          </p:nvPr>
        </p:nvSpPr>
        <p:spPr>
          <a:xfrm>
            <a:off x="215646" y="314580"/>
            <a:ext cx="10515600" cy="646811"/>
          </a:xfrm>
        </p:spPr>
        <p:txBody>
          <a:bodyPr>
            <a:normAutofit/>
          </a:bodyPr>
          <a:lstStyle/>
          <a:p>
            <a:r>
              <a:rPr lang="en-US" sz="3200" b="1" dirty="0">
                <a:latin typeface="Times New Roman" panose="02020603050405020304" pitchFamily="18" charset="0"/>
                <a:cs typeface="Times New Roman" panose="02020603050405020304" pitchFamily="18" charset="0"/>
              </a:rPr>
              <a:t>DATASET DESCRIPTION</a:t>
            </a:r>
          </a:p>
        </p:txBody>
      </p:sp>
      <p:sp>
        <p:nvSpPr>
          <p:cNvPr id="3" name="Content Placeholder 2">
            <a:extLst>
              <a:ext uri="{FF2B5EF4-FFF2-40B4-BE49-F238E27FC236}">
                <a16:creationId xmlns:a16="http://schemas.microsoft.com/office/drawing/2014/main" id="{87E83848-C874-6122-BD07-FF50C0FE052A}"/>
              </a:ext>
            </a:extLst>
          </p:cNvPr>
          <p:cNvSpPr>
            <a:spLocks noGrp="1"/>
          </p:cNvSpPr>
          <p:nvPr>
            <p:ph idx="1"/>
          </p:nvPr>
        </p:nvSpPr>
        <p:spPr>
          <a:xfrm>
            <a:off x="382905" y="1827657"/>
            <a:ext cx="8461058" cy="2902839"/>
          </a:xfrm>
        </p:spPr>
        <p:txBody>
          <a:bodyPr>
            <a:normAutofit/>
          </a:bodyPr>
          <a:lstStyle/>
          <a:p>
            <a:pPr>
              <a:lnSpc>
                <a:spcPct val="150000"/>
              </a:lnSpc>
            </a:pPr>
            <a:r>
              <a:rPr lang="en-US" sz="2000" dirty="0">
                <a:latin typeface="Times New Roman" panose="02020603050405020304" pitchFamily="18" charset="0"/>
                <a:cs typeface="Times New Roman" panose="02020603050405020304" pitchFamily="18" charset="0"/>
              </a:rPr>
              <a:t>The dataset contains information on various car models and their specifications, and is titled “Car Features and MSRP’’.</a:t>
            </a:r>
          </a:p>
          <a:p>
            <a:pPr lvl="1">
              <a:lnSpc>
                <a:spcPct val="150000"/>
              </a:lnSpc>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Number of observations: 11,914</a:t>
            </a:r>
          </a:p>
          <a:p>
            <a:pPr lvl="1">
              <a:lnSpc>
                <a:spcPct val="150000"/>
              </a:lnSpc>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Number of variables: 16</a:t>
            </a:r>
          </a:p>
          <a:p>
            <a:pPr lvl="1">
              <a:lnSpc>
                <a:spcPct val="150000"/>
              </a:lnSpc>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File type: CSV (Comma Separated Values)</a:t>
            </a:r>
          </a:p>
          <a:p>
            <a:pPr marL="0" indent="0">
              <a:lnSpc>
                <a:spcPct val="150000"/>
              </a:lnSpc>
              <a:buNone/>
            </a:pPr>
            <a:endParaRPr lang="en-US" sz="22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49ADDE2F-554D-B4F0-5069-EB6BAFF3FE1E}"/>
              </a:ext>
            </a:extLst>
          </p:cNvPr>
          <p:cNvPicPr>
            <a:picLocks noChangeAspect="1"/>
          </p:cNvPicPr>
          <p:nvPr/>
        </p:nvPicPr>
        <p:blipFill>
          <a:blip r:embed="rId2">
            <a:alphaModFix amt="20000"/>
          </a:blip>
          <a:stretch>
            <a:fillRect/>
          </a:stretch>
        </p:blipFill>
        <p:spPr>
          <a:xfrm>
            <a:off x="8986838" y="0"/>
            <a:ext cx="3205162" cy="6857999"/>
          </a:xfrm>
          <a:prstGeom prst="rect">
            <a:avLst/>
          </a:prstGeom>
        </p:spPr>
      </p:pic>
    </p:spTree>
    <p:extLst>
      <p:ext uri="{BB962C8B-B14F-4D97-AF65-F5344CB8AC3E}">
        <p14:creationId xmlns:p14="http://schemas.microsoft.com/office/powerpoint/2010/main" val="36519972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A78A87-8E55-F7B1-8F36-570DA88120CC}"/>
              </a:ext>
            </a:extLst>
          </p:cNvPr>
          <p:cNvSpPr>
            <a:spLocks noGrp="1"/>
          </p:cNvSpPr>
          <p:nvPr>
            <p:ph type="title"/>
          </p:nvPr>
        </p:nvSpPr>
        <p:spPr>
          <a:xfrm>
            <a:off x="240030" y="34164"/>
            <a:ext cx="10515600" cy="646811"/>
          </a:xfrm>
        </p:spPr>
        <p:txBody>
          <a:bodyPr>
            <a:normAutofit/>
          </a:bodyPr>
          <a:lstStyle/>
          <a:p>
            <a:r>
              <a:rPr lang="en-US" sz="3200" b="1" dirty="0">
                <a:latin typeface="Times New Roman" panose="02020603050405020304" pitchFamily="18" charset="0"/>
                <a:cs typeface="Times New Roman" panose="02020603050405020304" pitchFamily="18" charset="0"/>
              </a:rPr>
              <a:t>DATASET DESCRIPTION</a:t>
            </a:r>
          </a:p>
        </p:txBody>
      </p:sp>
      <p:sp>
        <p:nvSpPr>
          <p:cNvPr id="3" name="Content Placeholder 2">
            <a:extLst>
              <a:ext uri="{FF2B5EF4-FFF2-40B4-BE49-F238E27FC236}">
                <a16:creationId xmlns:a16="http://schemas.microsoft.com/office/drawing/2014/main" id="{87E83848-C874-6122-BD07-FF50C0FE052A}"/>
              </a:ext>
            </a:extLst>
          </p:cNvPr>
          <p:cNvSpPr>
            <a:spLocks noGrp="1"/>
          </p:cNvSpPr>
          <p:nvPr>
            <p:ph idx="1"/>
          </p:nvPr>
        </p:nvSpPr>
        <p:spPr>
          <a:xfrm>
            <a:off x="382905" y="1138746"/>
            <a:ext cx="8461058" cy="5261482"/>
          </a:xfrm>
        </p:spPr>
        <p:txBody>
          <a:bodyPr>
            <a:normAutofit/>
          </a:bodyPr>
          <a:lstStyle/>
          <a:p>
            <a:pPr>
              <a:lnSpc>
                <a:spcPct val="150000"/>
              </a:lnSpc>
            </a:pPr>
            <a:r>
              <a:rPr lang="en-US" sz="2000" dirty="0">
                <a:latin typeface="Times New Roman" panose="02020603050405020304" pitchFamily="18" charset="0"/>
                <a:cs typeface="Times New Roman" panose="02020603050405020304" pitchFamily="18" charset="0"/>
              </a:rPr>
              <a:t>The variables in the dataset are:</a:t>
            </a:r>
          </a:p>
          <a:p>
            <a:pPr lvl="1">
              <a:lnSpc>
                <a:spcPct val="150000"/>
              </a:lnSpc>
              <a:buFont typeface="Wingdings" panose="05000000000000000000" pitchFamily="2" charset="2"/>
              <a:buChar char="ü"/>
            </a:pPr>
            <a:r>
              <a:rPr lang="en-US" sz="2000" b="1" dirty="0">
                <a:latin typeface="Times New Roman" panose="02020603050405020304" pitchFamily="18" charset="0"/>
                <a:cs typeface="Times New Roman" panose="02020603050405020304" pitchFamily="18" charset="0"/>
              </a:rPr>
              <a:t>Make</a:t>
            </a:r>
            <a:r>
              <a:rPr lang="en-US" sz="2000" dirty="0">
                <a:latin typeface="Times New Roman" panose="02020603050405020304" pitchFamily="18" charset="0"/>
                <a:cs typeface="Times New Roman" panose="02020603050405020304" pitchFamily="18" charset="0"/>
              </a:rPr>
              <a:t>: the make or brand of the car</a:t>
            </a:r>
          </a:p>
          <a:p>
            <a:pPr lvl="1">
              <a:lnSpc>
                <a:spcPct val="150000"/>
              </a:lnSpc>
              <a:buFont typeface="Wingdings" panose="05000000000000000000" pitchFamily="2" charset="2"/>
              <a:buChar char="ü"/>
            </a:pPr>
            <a:r>
              <a:rPr lang="en-US" sz="2000" b="1" dirty="0">
                <a:latin typeface="Times New Roman" panose="02020603050405020304" pitchFamily="18" charset="0"/>
                <a:cs typeface="Times New Roman" panose="02020603050405020304" pitchFamily="18" charset="0"/>
              </a:rPr>
              <a:t>Model</a:t>
            </a:r>
            <a:r>
              <a:rPr lang="en-US" sz="2000" dirty="0">
                <a:latin typeface="Times New Roman" panose="02020603050405020304" pitchFamily="18" charset="0"/>
                <a:cs typeface="Times New Roman" panose="02020603050405020304" pitchFamily="18" charset="0"/>
              </a:rPr>
              <a:t>: the specific model of the car</a:t>
            </a:r>
          </a:p>
          <a:p>
            <a:pPr lvl="1">
              <a:lnSpc>
                <a:spcPct val="150000"/>
              </a:lnSpc>
              <a:buFont typeface="Wingdings" panose="05000000000000000000" pitchFamily="2" charset="2"/>
              <a:buChar char="ü"/>
            </a:pPr>
            <a:r>
              <a:rPr lang="en-US" sz="2000" b="1" dirty="0">
                <a:latin typeface="Times New Roman" panose="02020603050405020304" pitchFamily="18" charset="0"/>
                <a:cs typeface="Times New Roman" panose="02020603050405020304" pitchFamily="18" charset="0"/>
              </a:rPr>
              <a:t>Year</a:t>
            </a:r>
            <a:r>
              <a:rPr lang="en-US" sz="2000" dirty="0">
                <a:latin typeface="Times New Roman" panose="02020603050405020304" pitchFamily="18" charset="0"/>
                <a:cs typeface="Times New Roman" panose="02020603050405020304" pitchFamily="18" charset="0"/>
              </a:rPr>
              <a:t>: the year the car was released</a:t>
            </a:r>
          </a:p>
          <a:p>
            <a:pPr lvl="1">
              <a:lnSpc>
                <a:spcPct val="150000"/>
              </a:lnSpc>
              <a:buFont typeface="Wingdings" panose="05000000000000000000" pitchFamily="2" charset="2"/>
              <a:buChar char="ü"/>
            </a:pPr>
            <a:r>
              <a:rPr lang="en-US" sz="2000" b="1" dirty="0">
                <a:latin typeface="Times New Roman" panose="02020603050405020304" pitchFamily="18" charset="0"/>
                <a:cs typeface="Times New Roman" panose="02020603050405020304" pitchFamily="18" charset="0"/>
              </a:rPr>
              <a:t>Engine Fuel Type</a:t>
            </a:r>
            <a:r>
              <a:rPr lang="en-US" sz="2000" dirty="0">
                <a:latin typeface="Times New Roman" panose="02020603050405020304" pitchFamily="18" charset="0"/>
                <a:cs typeface="Times New Roman" panose="02020603050405020304" pitchFamily="18" charset="0"/>
              </a:rPr>
              <a:t>: the type of fuel used by the car (gasoline, diesel, etc.)</a:t>
            </a:r>
          </a:p>
          <a:p>
            <a:pPr lvl="1">
              <a:lnSpc>
                <a:spcPct val="150000"/>
              </a:lnSpc>
              <a:buFont typeface="Wingdings" panose="05000000000000000000" pitchFamily="2" charset="2"/>
              <a:buChar char="ü"/>
            </a:pPr>
            <a:r>
              <a:rPr lang="en-US" sz="2000" b="1" dirty="0">
                <a:latin typeface="Times New Roman" panose="02020603050405020304" pitchFamily="18" charset="0"/>
                <a:cs typeface="Times New Roman" panose="02020603050405020304" pitchFamily="18" charset="0"/>
              </a:rPr>
              <a:t>Engine HP</a:t>
            </a:r>
            <a:r>
              <a:rPr lang="en-US" sz="2000" dirty="0">
                <a:latin typeface="Times New Roman" panose="02020603050405020304" pitchFamily="18" charset="0"/>
                <a:cs typeface="Times New Roman" panose="02020603050405020304" pitchFamily="18" charset="0"/>
              </a:rPr>
              <a:t>: the horsepower of the car's engine</a:t>
            </a:r>
          </a:p>
          <a:p>
            <a:pPr lvl="1">
              <a:lnSpc>
                <a:spcPct val="150000"/>
              </a:lnSpc>
              <a:buFont typeface="Wingdings" panose="05000000000000000000" pitchFamily="2" charset="2"/>
              <a:buChar char="ü"/>
            </a:pPr>
            <a:r>
              <a:rPr lang="en-US" sz="2000" b="1" dirty="0">
                <a:latin typeface="Times New Roman" panose="02020603050405020304" pitchFamily="18" charset="0"/>
                <a:cs typeface="Times New Roman" panose="02020603050405020304" pitchFamily="18" charset="0"/>
              </a:rPr>
              <a:t>Engine Cylinders</a:t>
            </a:r>
            <a:r>
              <a:rPr lang="en-US" sz="2000" dirty="0">
                <a:latin typeface="Times New Roman" panose="02020603050405020304" pitchFamily="18" charset="0"/>
                <a:cs typeface="Times New Roman" panose="02020603050405020304" pitchFamily="18" charset="0"/>
              </a:rPr>
              <a:t>: the number of cylinders in the car's engine</a:t>
            </a:r>
          </a:p>
          <a:p>
            <a:pPr lvl="1">
              <a:lnSpc>
                <a:spcPct val="150000"/>
              </a:lnSpc>
              <a:buFont typeface="Wingdings" panose="05000000000000000000" pitchFamily="2" charset="2"/>
              <a:buChar char="ü"/>
            </a:pPr>
            <a:r>
              <a:rPr lang="en-US" sz="2000" b="1" dirty="0">
                <a:latin typeface="Times New Roman" panose="02020603050405020304" pitchFamily="18" charset="0"/>
                <a:cs typeface="Times New Roman" panose="02020603050405020304" pitchFamily="18" charset="0"/>
              </a:rPr>
              <a:t>Transmission Type</a:t>
            </a:r>
            <a:r>
              <a:rPr lang="en-US" sz="2000" dirty="0">
                <a:latin typeface="Times New Roman" panose="02020603050405020304" pitchFamily="18" charset="0"/>
                <a:cs typeface="Times New Roman" panose="02020603050405020304" pitchFamily="18" charset="0"/>
              </a:rPr>
              <a:t>: the type of transmission (automatic or manual)</a:t>
            </a:r>
          </a:p>
          <a:p>
            <a:pPr lvl="1">
              <a:lnSpc>
                <a:spcPct val="150000"/>
              </a:lnSpc>
              <a:buFont typeface="Wingdings" panose="05000000000000000000" pitchFamily="2" charset="2"/>
              <a:buChar char="ü"/>
            </a:pPr>
            <a:r>
              <a:rPr lang="en-US" sz="2000" b="1" dirty="0">
                <a:latin typeface="Times New Roman" panose="02020603050405020304" pitchFamily="18" charset="0"/>
                <a:cs typeface="Times New Roman" panose="02020603050405020304" pitchFamily="18" charset="0"/>
              </a:rPr>
              <a:t>Driven_Wheels</a:t>
            </a:r>
            <a:r>
              <a:rPr lang="en-US" sz="2000" dirty="0">
                <a:latin typeface="Times New Roman" panose="02020603050405020304" pitchFamily="18" charset="0"/>
                <a:cs typeface="Times New Roman" panose="02020603050405020304" pitchFamily="18" charset="0"/>
              </a:rPr>
              <a:t>: the type of wheels driven by the car (front, rear, all)</a:t>
            </a:r>
          </a:p>
          <a:p>
            <a:pPr>
              <a:lnSpc>
                <a:spcPct val="150000"/>
              </a:lnSpc>
            </a:pPr>
            <a:endParaRPr lang="en-US" sz="22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49ADDE2F-554D-B4F0-5069-EB6BAFF3FE1E}"/>
              </a:ext>
            </a:extLst>
          </p:cNvPr>
          <p:cNvPicPr>
            <a:picLocks noChangeAspect="1"/>
          </p:cNvPicPr>
          <p:nvPr/>
        </p:nvPicPr>
        <p:blipFill>
          <a:blip r:embed="rId2">
            <a:alphaModFix amt="20000"/>
          </a:blip>
          <a:stretch>
            <a:fillRect/>
          </a:stretch>
        </p:blipFill>
        <p:spPr>
          <a:xfrm>
            <a:off x="8986838" y="0"/>
            <a:ext cx="3205162" cy="6857999"/>
          </a:xfrm>
          <a:prstGeom prst="rect">
            <a:avLst/>
          </a:prstGeom>
        </p:spPr>
      </p:pic>
    </p:spTree>
    <p:extLst>
      <p:ext uri="{BB962C8B-B14F-4D97-AF65-F5344CB8AC3E}">
        <p14:creationId xmlns:p14="http://schemas.microsoft.com/office/powerpoint/2010/main" val="37153713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7C46848-B3F0-34EF-EB7F-4175D9B88C71}"/>
              </a:ext>
            </a:extLst>
          </p:cNvPr>
          <p:cNvSpPr>
            <a:spLocks noGrp="1"/>
          </p:cNvSpPr>
          <p:nvPr>
            <p:ph idx="1"/>
          </p:nvPr>
        </p:nvSpPr>
        <p:spPr>
          <a:xfrm>
            <a:off x="280416" y="597692"/>
            <a:ext cx="8412480" cy="5662613"/>
          </a:xfrm>
        </p:spPr>
        <p:txBody>
          <a:bodyPr>
            <a:normAutofit/>
          </a:bodyPr>
          <a:lstStyle/>
          <a:p>
            <a:pPr lvl="1">
              <a:lnSpc>
                <a:spcPct val="140000"/>
              </a:lnSpc>
              <a:buFont typeface="Wingdings" panose="05000000000000000000" pitchFamily="2" charset="2"/>
              <a:buChar char="ü"/>
            </a:pPr>
            <a:r>
              <a:rPr lang="en-US" sz="2000" b="1" dirty="0">
                <a:latin typeface="Times New Roman" panose="02020603050405020304" pitchFamily="18" charset="0"/>
                <a:cs typeface="Times New Roman" panose="02020603050405020304" pitchFamily="18" charset="0"/>
              </a:rPr>
              <a:t>Number of Doors</a:t>
            </a:r>
            <a:r>
              <a:rPr lang="en-US" sz="2000" dirty="0">
                <a:latin typeface="Times New Roman" panose="02020603050405020304" pitchFamily="18" charset="0"/>
                <a:cs typeface="Times New Roman" panose="02020603050405020304" pitchFamily="18" charset="0"/>
              </a:rPr>
              <a:t>: the number of doors the car has</a:t>
            </a:r>
          </a:p>
          <a:p>
            <a:pPr lvl="1">
              <a:lnSpc>
                <a:spcPct val="140000"/>
              </a:lnSpc>
              <a:buFont typeface="Wingdings" panose="05000000000000000000" pitchFamily="2" charset="2"/>
              <a:buChar char="ü"/>
            </a:pPr>
            <a:r>
              <a:rPr lang="en-US" sz="2000" b="1" dirty="0">
                <a:latin typeface="Times New Roman" panose="02020603050405020304" pitchFamily="18" charset="0"/>
                <a:cs typeface="Times New Roman" panose="02020603050405020304" pitchFamily="18" charset="0"/>
              </a:rPr>
              <a:t>Market Category</a:t>
            </a:r>
            <a:r>
              <a:rPr lang="en-US" sz="2000" dirty="0">
                <a:latin typeface="Times New Roman" panose="02020603050405020304" pitchFamily="18" charset="0"/>
                <a:cs typeface="Times New Roman" panose="02020603050405020304" pitchFamily="18" charset="0"/>
              </a:rPr>
              <a:t>: the market category the car belongs to (Luxury, Performance, etc.)</a:t>
            </a:r>
          </a:p>
          <a:p>
            <a:pPr lvl="1">
              <a:lnSpc>
                <a:spcPct val="140000"/>
              </a:lnSpc>
              <a:buFont typeface="Wingdings" panose="05000000000000000000" pitchFamily="2" charset="2"/>
              <a:buChar char="ü"/>
            </a:pPr>
            <a:r>
              <a:rPr lang="en-US" sz="2000" b="1" dirty="0">
                <a:latin typeface="Times New Roman" panose="02020603050405020304" pitchFamily="18" charset="0"/>
                <a:cs typeface="Times New Roman" panose="02020603050405020304" pitchFamily="18" charset="0"/>
              </a:rPr>
              <a:t>Vehicle Size</a:t>
            </a:r>
            <a:r>
              <a:rPr lang="en-US" sz="2000" dirty="0">
                <a:latin typeface="Times New Roman" panose="02020603050405020304" pitchFamily="18" charset="0"/>
                <a:cs typeface="Times New Roman" panose="02020603050405020304" pitchFamily="18" charset="0"/>
              </a:rPr>
              <a:t>: the size of the car</a:t>
            </a:r>
          </a:p>
          <a:p>
            <a:pPr lvl="1">
              <a:lnSpc>
                <a:spcPct val="140000"/>
              </a:lnSpc>
              <a:buFont typeface="Wingdings" panose="05000000000000000000" pitchFamily="2" charset="2"/>
              <a:buChar char="ü"/>
            </a:pPr>
            <a:r>
              <a:rPr lang="en-US" sz="2000" b="1" dirty="0">
                <a:latin typeface="Times New Roman" panose="02020603050405020304" pitchFamily="18" charset="0"/>
                <a:cs typeface="Times New Roman" panose="02020603050405020304" pitchFamily="18" charset="0"/>
              </a:rPr>
              <a:t>Vehicle Style</a:t>
            </a:r>
            <a:r>
              <a:rPr lang="en-US" sz="2000" dirty="0">
                <a:latin typeface="Times New Roman" panose="02020603050405020304" pitchFamily="18" charset="0"/>
                <a:cs typeface="Times New Roman" panose="02020603050405020304" pitchFamily="18" charset="0"/>
              </a:rPr>
              <a:t>: the style of the car (Sedan, Coupe, etc.)</a:t>
            </a:r>
          </a:p>
          <a:p>
            <a:pPr lvl="1">
              <a:lnSpc>
                <a:spcPct val="140000"/>
              </a:lnSpc>
              <a:buFont typeface="Wingdings" panose="05000000000000000000" pitchFamily="2" charset="2"/>
              <a:buChar char="ü"/>
            </a:pPr>
            <a:r>
              <a:rPr lang="en-US" sz="2000" b="1" dirty="0">
                <a:latin typeface="Times New Roman" panose="02020603050405020304" pitchFamily="18" charset="0"/>
                <a:cs typeface="Times New Roman" panose="02020603050405020304" pitchFamily="18" charset="0"/>
              </a:rPr>
              <a:t>Highway MPG</a:t>
            </a:r>
            <a:r>
              <a:rPr lang="en-US" sz="2000" dirty="0">
                <a:latin typeface="Times New Roman" panose="02020603050405020304" pitchFamily="18" charset="0"/>
                <a:cs typeface="Times New Roman" panose="02020603050405020304" pitchFamily="18" charset="0"/>
              </a:rPr>
              <a:t>: the estimated miles per gallon the car gets on the highway</a:t>
            </a:r>
          </a:p>
          <a:p>
            <a:pPr lvl="1">
              <a:lnSpc>
                <a:spcPct val="140000"/>
              </a:lnSpc>
              <a:buFont typeface="Wingdings" panose="05000000000000000000" pitchFamily="2" charset="2"/>
              <a:buChar char="ü"/>
            </a:pPr>
            <a:r>
              <a:rPr lang="en-US" sz="2000" b="1" dirty="0">
                <a:latin typeface="Times New Roman" panose="02020603050405020304" pitchFamily="18" charset="0"/>
                <a:cs typeface="Times New Roman" panose="02020603050405020304" pitchFamily="18" charset="0"/>
              </a:rPr>
              <a:t>City MPG</a:t>
            </a:r>
            <a:r>
              <a:rPr lang="en-US" sz="2000" dirty="0">
                <a:latin typeface="Times New Roman" panose="02020603050405020304" pitchFamily="18" charset="0"/>
                <a:cs typeface="Times New Roman" panose="02020603050405020304" pitchFamily="18" charset="0"/>
              </a:rPr>
              <a:t>: the estimated miles per gallon the car gets in the city</a:t>
            </a:r>
          </a:p>
          <a:p>
            <a:pPr lvl="1">
              <a:lnSpc>
                <a:spcPct val="140000"/>
              </a:lnSpc>
              <a:buFont typeface="Wingdings" panose="05000000000000000000" pitchFamily="2" charset="2"/>
              <a:buChar char="ü"/>
            </a:pPr>
            <a:r>
              <a:rPr lang="en-US" sz="2000" b="1" dirty="0">
                <a:latin typeface="Times New Roman" panose="02020603050405020304" pitchFamily="18" charset="0"/>
                <a:cs typeface="Times New Roman" panose="02020603050405020304" pitchFamily="18" charset="0"/>
              </a:rPr>
              <a:t>Popularity</a:t>
            </a:r>
            <a:r>
              <a:rPr lang="en-US" sz="2000" dirty="0">
                <a:latin typeface="Times New Roman" panose="02020603050405020304" pitchFamily="18" charset="0"/>
                <a:cs typeface="Times New Roman" panose="02020603050405020304" pitchFamily="18" charset="0"/>
              </a:rPr>
              <a:t>: a ranking of the popularity of the car (based on the number of times it has been viewed on Edmunds.com)</a:t>
            </a:r>
          </a:p>
          <a:p>
            <a:pPr lvl="1">
              <a:lnSpc>
                <a:spcPct val="140000"/>
              </a:lnSpc>
              <a:buFont typeface="Wingdings" panose="05000000000000000000" pitchFamily="2" charset="2"/>
              <a:buChar char="ü"/>
            </a:pPr>
            <a:r>
              <a:rPr lang="en-US" sz="2000" b="1" dirty="0">
                <a:latin typeface="Times New Roman" panose="02020603050405020304" pitchFamily="18" charset="0"/>
                <a:cs typeface="Times New Roman" panose="02020603050405020304" pitchFamily="18" charset="0"/>
              </a:rPr>
              <a:t>MSRP</a:t>
            </a:r>
            <a:r>
              <a:rPr lang="en-US" sz="2000" dirty="0">
                <a:latin typeface="Times New Roman" panose="02020603050405020304" pitchFamily="18" charset="0"/>
                <a:cs typeface="Times New Roman" panose="02020603050405020304" pitchFamily="18" charset="0"/>
              </a:rPr>
              <a:t>: the manufacturer's suggested retail price of the car</a:t>
            </a:r>
          </a:p>
        </p:txBody>
      </p:sp>
      <p:pic>
        <p:nvPicPr>
          <p:cNvPr id="2" name="Picture 1">
            <a:extLst>
              <a:ext uri="{FF2B5EF4-FFF2-40B4-BE49-F238E27FC236}">
                <a16:creationId xmlns:a16="http://schemas.microsoft.com/office/drawing/2014/main" id="{CFAEDEED-2431-4AFD-9646-A3DF7222C4BD}"/>
              </a:ext>
            </a:extLst>
          </p:cNvPr>
          <p:cNvPicPr>
            <a:picLocks noChangeAspect="1"/>
          </p:cNvPicPr>
          <p:nvPr/>
        </p:nvPicPr>
        <p:blipFill>
          <a:blip r:embed="rId2">
            <a:alphaModFix amt="20000"/>
          </a:blip>
          <a:stretch>
            <a:fillRect/>
          </a:stretch>
        </p:blipFill>
        <p:spPr>
          <a:xfrm>
            <a:off x="8986838" y="0"/>
            <a:ext cx="3205162" cy="6857999"/>
          </a:xfrm>
          <a:prstGeom prst="rect">
            <a:avLst/>
          </a:prstGeom>
        </p:spPr>
      </p:pic>
    </p:spTree>
    <p:extLst>
      <p:ext uri="{BB962C8B-B14F-4D97-AF65-F5344CB8AC3E}">
        <p14:creationId xmlns:p14="http://schemas.microsoft.com/office/powerpoint/2010/main" val="27362527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Basis</Template>
  <TotalTime>810</TotalTime>
  <Words>1088</Words>
  <Application>Microsoft Office PowerPoint</Application>
  <PresentationFormat>Widescreen</PresentationFormat>
  <Paragraphs>118</Paragraphs>
  <Slides>25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Arial</vt:lpstr>
      <vt:lpstr>Calibri</vt:lpstr>
      <vt:lpstr>Calibri Light</vt:lpstr>
      <vt:lpstr>Noto Sans Symbols</vt:lpstr>
      <vt:lpstr>Times New Roman</vt:lpstr>
      <vt:lpstr>Wingdings</vt:lpstr>
      <vt:lpstr>Office Theme</vt:lpstr>
      <vt:lpstr>ANALYZING THE IMPACT OF CAR FEATURES ON PRICE AND PROFITABILITY </vt:lpstr>
      <vt:lpstr>CONTENTS</vt:lpstr>
      <vt:lpstr>PROJECT DESCRIPTION</vt:lpstr>
      <vt:lpstr>PROJECT DESCRIPTION</vt:lpstr>
      <vt:lpstr>APPROACH</vt:lpstr>
      <vt:lpstr>TECH-STACK USED</vt:lpstr>
      <vt:lpstr>DATASET DESCRIPTION</vt:lpstr>
      <vt:lpstr>DATASET DESCRIPTION</vt:lpstr>
      <vt:lpstr>PowerPoint Presentation</vt:lpstr>
      <vt:lpstr>DATA UNDERSTANDING</vt:lpstr>
      <vt:lpstr>PowerPoint Presentation</vt:lpstr>
      <vt:lpstr>DATA CLEANING</vt:lpstr>
      <vt:lpstr>TASK 1</vt:lpstr>
      <vt:lpstr>TASK 2</vt:lpstr>
      <vt:lpstr>TASK 3</vt:lpstr>
      <vt:lpstr>TASK 4</vt:lpstr>
      <vt:lpstr>TASK 5</vt:lpstr>
      <vt:lpstr>DASHBOARD TASK 1</vt:lpstr>
      <vt:lpstr>DASHBOARD TASK 2</vt:lpstr>
      <vt:lpstr>DASHBOARD TASK 3</vt:lpstr>
      <vt:lpstr>DASHBOARD TASK 4</vt:lpstr>
      <vt:lpstr>DASHBOARD TASK 5</vt:lpstr>
      <vt:lpstr>PowerPoint Presentation</vt:lpstr>
      <vt:lpstr>RESULT</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ANALYZING THE IMPACT OF CAR FEATURES ON PRICE AND PROFITABILITY </dc:title>
  <dc:creator>Sruthi Suresh</dc:creator>
  <cp:lastModifiedBy>Sruthi Suresh</cp:lastModifiedBy>
  <cp:revision>8</cp:revision>
  <dcterms:created xsi:type="dcterms:W3CDTF">2024-08-02T16:45:36Z</dcterms:created>
  <dcterms:modified xsi:type="dcterms:W3CDTF">2024-08-04T08:14:00Z</dcterms:modified>
</cp:coreProperties>
</file>