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5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2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3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1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9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030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45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8755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_K5NKRS6f7F5A-HBXrCkOmwxvKMqJl14/edit?usp=sharing&amp;ouid=113490110166281996126&amp;rtpof=true&amp;sd=tru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2A1-3A7D-43DF-348F-8E94BE5D6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 PROCESS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67B69-8774-0FFA-7B96-BCF57180D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054" y="4948280"/>
            <a:ext cx="9070848" cy="4572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Sruthi Suresh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0ED0E0-A974-40E8-FD13-CEAFC39E9456}"/>
              </a:ext>
            </a:extLst>
          </p:cNvPr>
          <p:cNvSpPr txBox="1">
            <a:spLocks/>
          </p:cNvSpPr>
          <p:nvPr/>
        </p:nvSpPr>
        <p:spPr>
          <a:xfrm>
            <a:off x="1559054" y="4224862"/>
            <a:ext cx="9070848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42413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CED5-6DCC-4313-F150-D7EFF46A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84" y="492123"/>
            <a:ext cx="10326547" cy="4917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04DC-02E1-B2FF-7A44-6FF599DE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6" y="1199236"/>
            <a:ext cx="5985770" cy="50279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From this analysis, we can understand that more than half of the employees hired are males, contributing 55% whereas the hired female population is about 39%.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About 6% of the total hired employees have not disclosed their gender.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analysis helps the company to keep their focus more on maintaining gender equality by hiring accordingly so that their Gender ratio remains intact for an ideal workplace.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6C37F-B6E7-305F-4BB9-59BEB1DE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975" y="1379867"/>
            <a:ext cx="4990890" cy="2936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01474-5459-AF36-3A1C-53125BD5E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209" y="4573258"/>
            <a:ext cx="3784174" cy="13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7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CED5-6DCC-4313-F150-D7EFF46A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85" y="492123"/>
            <a:ext cx="6123008" cy="4917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04DC-02E1-B2FF-7A44-6FF599DE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84" y="1388962"/>
            <a:ext cx="6789960" cy="17135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Average salary for hired candidates is found to be currency unit 49593.02.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department having the highest Average salary is “General Management”.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3A752-134C-9604-7CA1-5C768E88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78" y="3335902"/>
            <a:ext cx="5897744" cy="3029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C400C-B948-3A8E-8CA8-F3BBFB52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716" y="492123"/>
            <a:ext cx="4340506" cy="2763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4FE13-FC71-B287-E504-CE4FB43A1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85" y="3210186"/>
            <a:ext cx="4646273" cy="2175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79421A-8845-A340-A845-066A83A44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38" y="5493596"/>
            <a:ext cx="5281392" cy="66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3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CED5-6DCC-4313-F150-D7EFF46A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84" y="492123"/>
            <a:ext cx="10326547" cy="4917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04DC-02E1-B2FF-7A44-6FF599DE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70" y="1199236"/>
            <a:ext cx="6578760" cy="2457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Most of the employees are receiving salary in the range 40001-50000, 500001-60000 which corresponds to average salary given to the hired candidates by the company.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Almost there is an equal distribution of  employees from fresher to mid -senior to senior levels.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BBB50-C43E-8C4F-FFAF-BDCB8392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45" y="3296813"/>
            <a:ext cx="8738885" cy="2936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A3DBE5-E4DB-E1A4-FEE8-B9B399AEF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30" y="624310"/>
            <a:ext cx="46101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6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CED5-6DCC-4313-F150-D7EFF46A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84" y="492123"/>
            <a:ext cx="10326547" cy="4917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04DC-02E1-B2FF-7A44-6FF599DE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5" y="1199237"/>
            <a:ext cx="10509815" cy="17523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Operations Department has the highest number of employees 1843 in number contributing 39.2% of the total employees followed by Service Department contributing 28.4% with 1332 employees.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Least number of employees are present in the Human Resource Department with 70 employees.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8B3BC-86D3-A2C9-7F97-917CB098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81" y="3075445"/>
            <a:ext cx="5717606" cy="3351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BE8B9A-FECF-7590-10F1-292E5622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1" y="3782556"/>
            <a:ext cx="4057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5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CED5-6DCC-4313-F150-D7EFF46A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84" y="492123"/>
            <a:ext cx="10326547" cy="4917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TIER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04DC-02E1-B2FF-7A44-6FF599DE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5" y="1199237"/>
            <a:ext cx="9896356" cy="18796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 can observe that the Company has hired most candidates for c9 post-tier followed by c5 and i7.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Least number of employees are hired for n6 and m6.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There are no employees hired for n10, m7 and n9 post tiers.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7BEDC-670A-34B8-A152-F69640D4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96" y="3429000"/>
            <a:ext cx="6206266" cy="275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81A6D-D18E-E9D5-D24B-32A4AECE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982" y="2544664"/>
            <a:ext cx="2198043" cy="382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6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EF21-3700-4874-B501-E46EE4FE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65345"/>
          </a:xfrm>
        </p:spPr>
        <p:txBody>
          <a:bodyPr>
            <a:normAutofit fontScale="90000"/>
          </a:bodyPr>
          <a:lstStyle/>
          <a:p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9C91-FF4C-30DF-0650-C19CF834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605" y="1894776"/>
            <a:ext cx="7486891" cy="301289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Hiring Process Analytics project have helped in understanding the concept of Exploratory Data Analysis and pivot tables along with using some of functions in MS Excel.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understanding more on the insights gained from this analysis such as hiring patterns, salary distribution and department-wise composition , the company can focus more the strategies to be taken during the recruitment process and also in promoting organizational growth.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C962A3-832C-61B1-E870-5EB740C98A4B}"/>
              </a:ext>
            </a:extLst>
          </p:cNvPr>
          <p:cNvGrpSpPr/>
          <p:nvPr/>
        </p:nvGrpSpPr>
        <p:grpSpPr>
          <a:xfrm>
            <a:off x="9476409" y="381965"/>
            <a:ext cx="2318193" cy="6076708"/>
            <a:chOff x="9358735" y="389319"/>
            <a:chExt cx="2078981" cy="62369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1F5D20-07DB-8475-54D0-C214F3441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735" y="389319"/>
              <a:ext cx="2078981" cy="20789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D15F28-660B-D533-B417-1D3E787D6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735" y="2468300"/>
              <a:ext cx="2078981" cy="207898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0BF5B6-A678-9318-9B9F-654719F57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735" y="4547281"/>
              <a:ext cx="2078981" cy="2078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422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F0DA-95CD-9B67-D65D-9AABEC4E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5" y="474562"/>
            <a:ext cx="10058400" cy="79981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2B9C-20FA-754A-9C0C-9CE8CA944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55" y="1463039"/>
            <a:ext cx="5901160" cy="48220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TECH-STACK USED &amp; LINK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 - INSIGHTS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Hiring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 Distribution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Departmental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tier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D2A72-193B-0458-D62B-062659EC68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9226" y="1509924"/>
            <a:ext cx="5197033" cy="38850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524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9416-1FDF-D2D2-C8E3-9E062D78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84" y="660155"/>
            <a:ext cx="10058400" cy="6769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35F3-8683-1B6D-BE03-BBD50D96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84" y="1651508"/>
            <a:ext cx="8482314" cy="456389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hiring process is a crucial function of any company, and understanding trends such as the number of rejections, interviews, job types, and vacancies can provide valuable insights for the hiring department.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use the knowledge of statistics and Excel to draw meaningful conclusions about the company's hiring process.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data analyst at a multinational company like Google, your task is to analyze the company's hiring process data and draw meaningful insights from it.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gained could potentially help the company improve its hiring process and make better hiring decisions in the future.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713ED6-42E6-987F-8A69-BA846708E797}"/>
              </a:ext>
            </a:extLst>
          </p:cNvPr>
          <p:cNvGrpSpPr/>
          <p:nvPr/>
        </p:nvGrpSpPr>
        <p:grpSpPr>
          <a:xfrm>
            <a:off x="9476409" y="381965"/>
            <a:ext cx="2318193" cy="6076708"/>
            <a:chOff x="9358735" y="389319"/>
            <a:chExt cx="2078981" cy="62369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3CDCF8-9827-D269-68EF-89B891FA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735" y="389319"/>
              <a:ext cx="2078981" cy="20789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D2D581-7514-F569-0639-F7750FC85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735" y="2468300"/>
              <a:ext cx="2078981" cy="20789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E82688-5016-30B0-0C6F-3AC0C7F46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735" y="4547281"/>
              <a:ext cx="2078981" cy="2078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462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23F0-CEBF-97F5-5D33-A6E5C4DE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6553680" cy="642196"/>
          </a:xfrm>
        </p:spPr>
        <p:txBody>
          <a:bodyPr>
            <a:normAutofit fontScale="90000"/>
          </a:bodyPr>
          <a:lstStyle/>
          <a:p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AAE268-A20A-9B61-8CA8-F782E11F0667}"/>
              </a:ext>
            </a:extLst>
          </p:cNvPr>
          <p:cNvGrpSpPr/>
          <p:nvPr/>
        </p:nvGrpSpPr>
        <p:grpSpPr>
          <a:xfrm>
            <a:off x="756693" y="1487542"/>
            <a:ext cx="6863787" cy="4583180"/>
            <a:chOff x="2770688" y="1464393"/>
            <a:chExt cx="6863787" cy="45831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2E11355-AD67-3648-A1A6-59640BE56635}"/>
                </a:ext>
              </a:extLst>
            </p:cNvPr>
            <p:cNvSpPr/>
            <p:nvPr/>
          </p:nvSpPr>
          <p:spPr>
            <a:xfrm>
              <a:off x="2770688" y="1464393"/>
              <a:ext cx="6863787" cy="64219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Downloaded the Statistics Dataset provided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433633-83DA-670D-FC88-DB3D7684781B}"/>
                </a:ext>
              </a:extLst>
            </p:cNvPr>
            <p:cNvSpPr/>
            <p:nvPr/>
          </p:nvSpPr>
          <p:spPr>
            <a:xfrm>
              <a:off x="2770688" y="2748786"/>
              <a:ext cx="6863787" cy="642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Understand the data present in the file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FBCE9A-8EFA-757C-B7EF-11EEF6BF9CF2}"/>
                </a:ext>
              </a:extLst>
            </p:cNvPr>
            <p:cNvSpPr/>
            <p:nvPr/>
          </p:nvSpPr>
          <p:spPr>
            <a:xfrm>
              <a:off x="2770688" y="4120985"/>
              <a:ext cx="6863787" cy="642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Cleaning and preparation of the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543BB1-73A6-B755-C594-5AD03949CD26}"/>
                </a:ext>
              </a:extLst>
            </p:cNvPr>
            <p:cNvSpPr/>
            <p:nvPr/>
          </p:nvSpPr>
          <p:spPr>
            <a:xfrm>
              <a:off x="2770688" y="5405377"/>
              <a:ext cx="6863787" cy="642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Gaining insights out of the data using Excel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41E0BBD8-BBA1-9AF3-90F3-D3FF9DA45594}"/>
                </a:ext>
              </a:extLst>
            </p:cNvPr>
            <p:cNvSpPr/>
            <p:nvPr/>
          </p:nvSpPr>
          <p:spPr>
            <a:xfrm>
              <a:off x="6040535" y="2230917"/>
              <a:ext cx="324091" cy="393541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A76714C9-C36B-FA04-A246-CC82FCE30141}"/>
                </a:ext>
              </a:extLst>
            </p:cNvPr>
            <p:cNvSpPr/>
            <p:nvPr/>
          </p:nvSpPr>
          <p:spPr>
            <a:xfrm>
              <a:off x="6040535" y="3585953"/>
              <a:ext cx="324091" cy="393541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6710596A-234A-22FA-D760-B21203C07123}"/>
                </a:ext>
              </a:extLst>
            </p:cNvPr>
            <p:cNvSpPr/>
            <p:nvPr/>
          </p:nvSpPr>
          <p:spPr>
            <a:xfrm>
              <a:off x="6040534" y="4887508"/>
              <a:ext cx="324091" cy="393541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63C2A28-6582-0759-9F19-55F7D07F0218}"/>
              </a:ext>
            </a:extLst>
          </p:cNvPr>
          <p:cNvGrpSpPr/>
          <p:nvPr/>
        </p:nvGrpSpPr>
        <p:grpSpPr>
          <a:xfrm>
            <a:off x="9476409" y="381965"/>
            <a:ext cx="2318193" cy="6076708"/>
            <a:chOff x="9358735" y="389319"/>
            <a:chExt cx="2078981" cy="62369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EABDFD-B8F3-9E79-03AD-250C22356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735" y="389319"/>
              <a:ext cx="2078981" cy="207898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162E68-9260-485A-F938-6343C3179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735" y="2468300"/>
              <a:ext cx="2078981" cy="20789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A88212-126F-0AB7-26B4-C4C9FBFE7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8735" y="4547281"/>
              <a:ext cx="2078981" cy="2078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61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8B0D-3D9D-8CA2-6070-0769DAD4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32" y="584720"/>
            <a:ext cx="10058400" cy="723219"/>
          </a:xfrm>
        </p:spPr>
        <p:txBody>
          <a:bodyPr/>
          <a:lstStyle/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TECH-STACK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061B-1524-5AEA-86EE-06EF06B5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32" y="1605409"/>
            <a:ext cx="10058400" cy="20984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57A13-F478-A639-FC40-7193A855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13" y="2314592"/>
            <a:ext cx="1201040" cy="11144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D06921C-D9EF-A518-D443-0B52C66B2F2C}"/>
              </a:ext>
            </a:extLst>
          </p:cNvPr>
          <p:cNvSpPr txBox="1">
            <a:spLocks/>
          </p:cNvSpPr>
          <p:nvPr/>
        </p:nvSpPr>
        <p:spPr>
          <a:xfrm>
            <a:off x="777432" y="3776573"/>
            <a:ext cx="10058400" cy="723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97AF18-413D-332B-D0A4-5C495C115CE9}"/>
              </a:ext>
            </a:extLst>
          </p:cNvPr>
          <p:cNvGrpSpPr/>
          <p:nvPr/>
        </p:nvGrpSpPr>
        <p:grpSpPr>
          <a:xfrm>
            <a:off x="9476409" y="381965"/>
            <a:ext cx="2318193" cy="6076708"/>
            <a:chOff x="9358735" y="389319"/>
            <a:chExt cx="2078981" cy="62369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824C37-08C7-67E6-C3E0-4E1764A72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8735" y="389319"/>
              <a:ext cx="2078981" cy="207898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29582E-65AA-A532-9D67-301ACDB5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8735" y="2468300"/>
              <a:ext cx="2078981" cy="207898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F62CE1-2C23-A448-2D2A-BE3A27DE0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8735" y="4547281"/>
              <a:ext cx="2078981" cy="2078981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96F19C-D0C2-351F-F4CF-27E770824D62}"/>
              </a:ext>
            </a:extLst>
          </p:cNvPr>
          <p:cNvSpPr txBox="1">
            <a:spLocks/>
          </p:cNvSpPr>
          <p:nvPr/>
        </p:nvSpPr>
        <p:spPr>
          <a:xfrm>
            <a:off x="777432" y="4572466"/>
            <a:ext cx="4928887" cy="104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for the Excel File Link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Garamond" pitchFamily="18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89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9A3D-DA05-970B-E0FC-BC3502B2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8" y="396533"/>
            <a:ext cx="10058400" cy="700069"/>
          </a:xfrm>
        </p:spPr>
        <p:txBody>
          <a:bodyPr>
            <a:normAutofit/>
          </a:bodyPr>
          <a:lstStyle/>
          <a:p>
            <a:r>
              <a:rPr lang="en-US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9048-E4FF-3CDC-4540-7BED0822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8" y="1096602"/>
            <a:ext cx="11111696" cy="5176875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Salary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has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which has the corresponding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as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Department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as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This was replaced by the value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45400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as the median of Offered Salary for Sales Department and i7 Post Name.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has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 with ‘-’ value which has the corresponding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as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Department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Salary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as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85914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This was replaced by the value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c9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as the most commonly occurring Post Name while considering Sales Department and Offered Salary in the range of 85000 to 86000.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having ‘-’ value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event_name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column. This was replaced by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want to say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342900" indent="-342900">
              <a:buAutoNum type="arabicPeriod" startAt="2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column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the values given as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which could be possibly due to human error was replaced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other values.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6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9048-E4FF-3CDC-4540-7BED0822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82" y="694481"/>
            <a:ext cx="10949650" cy="540537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considering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Salary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column, there wee 3 outliers 200000, 300000, and 400000 as determined from the Scatter Plot.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3 values : 200000, 300000 and 400000 were replaced by the values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45039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57870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46134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obtained by taking the median corresponding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92DD5-0DC4-E05E-E783-3A4D7FD9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040" y="3087872"/>
            <a:ext cx="6358679" cy="3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1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2E95-B481-BBCB-1F8A-8ED5FE724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40" y="472925"/>
            <a:ext cx="10058400" cy="700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88CC44C-2715-8B13-7121-474C59BD8667}"/>
              </a:ext>
            </a:extLst>
          </p:cNvPr>
          <p:cNvSpPr/>
          <p:nvPr/>
        </p:nvSpPr>
        <p:spPr>
          <a:xfrm>
            <a:off x="499640" y="1391419"/>
            <a:ext cx="2824222" cy="700069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Hiring Analysis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E4C3ED1-C56B-9590-D8E1-527A0D586744}"/>
              </a:ext>
            </a:extLst>
          </p:cNvPr>
          <p:cNvSpPr/>
          <p:nvPr/>
        </p:nvSpPr>
        <p:spPr>
          <a:xfrm>
            <a:off x="499640" y="3249292"/>
            <a:ext cx="2824222" cy="700069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Analysis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01F81AF-6125-8B6B-04E8-DD9CC4F811FC}"/>
              </a:ext>
            </a:extLst>
          </p:cNvPr>
          <p:cNvSpPr/>
          <p:nvPr/>
        </p:nvSpPr>
        <p:spPr>
          <a:xfrm>
            <a:off x="499640" y="5077612"/>
            <a:ext cx="2824222" cy="700069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Distribution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B4C16DCD-2513-F535-25FA-FE5894F0C176}"/>
              </a:ext>
            </a:extLst>
          </p:cNvPr>
          <p:cNvSpPr/>
          <p:nvPr/>
        </p:nvSpPr>
        <p:spPr>
          <a:xfrm>
            <a:off x="3507128" y="1172994"/>
            <a:ext cx="8092631" cy="1384212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hiring process involves bringing new individuals into the organization for various roles. </a:t>
            </a:r>
          </a:p>
          <a:p>
            <a:pPr algn="ctr"/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gender distribution of hires. How many males and females have been hired by the company?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946D154-2293-52EF-4347-7489049B1F0C}"/>
              </a:ext>
            </a:extLst>
          </p:cNvPr>
          <p:cNvSpPr/>
          <p:nvPr/>
        </p:nvSpPr>
        <p:spPr>
          <a:xfrm>
            <a:off x="3507128" y="2852960"/>
            <a:ext cx="8092631" cy="1492734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salary is calculated by adding up the salaries of a group of employees and then dividing the total by the number of employees. </a:t>
            </a:r>
          </a:p>
          <a:p>
            <a:pPr algn="ctr"/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salary offered by this company? Use Excel functions for calculation.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21E814F-36C7-66E4-25DD-FF66D2CAE90F}"/>
              </a:ext>
            </a:extLst>
          </p:cNvPr>
          <p:cNvSpPr/>
          <p:nvPr/>
        </p:nvSpPr>
        <p:spPr>
          <a:xfrm>
            <a:off x="3507128" y="4634619"/>
            <a:ext cx="8092631" cy="1492734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intervals represent ranges of values, in this case, salary ranges. The class interval is the difference between the upper and lower limits of a class.</a:t>
            </a:r>
          </a:p>
          <a:p>
            <a:pPr algn="ctr"/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class intervals for the salaries in the company. This will help you understand the salary distribution.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5EA0EE-BD12-380C-FDCA-10218CD88FFB}"/>
              </a:ext>
            </a:extLst>
          </p:cNvPr>
          <p:cNvSpPr/>
          <p:nvPr/>
        </p:nvSpPr>
        <p:spPr>
          <a:xfrm>
            <a:off x="3159889" y="1678328"/>
            <a:ext cx="544010" cy="185353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80A687-84DB-0D7C-0045-32A08FAD7202}"/>
              </a:ext>
            </a:extLst>
          </p:cNvPr>
          <p:cNvSpPr/>
          <p:nvPr/>
        </p:nvSpPr>
        <p:spPr>
          <a:xfrm>
            <a:off x="3143490" y="3529657"/>
            <a:ext cx="544010" cy="185353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0545BB3-2134-ACB6-AEE8-1B4BF142CA3E}"/>
              </a:ext>
            </a:extLst>
          </p:cNvPr>
          <p:cNvSpPr/>
          <p:nvPr/>
        </p:nvSpPr>
        <p:spPr>
          <a:xfrm>
            <a:off x="3167602" y="5334969"/>
            <a:ext cx="544010" cy="185353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2E95-B481-BBCB-1F8A-8ED5FE724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40" y="472925"/>
            <a:ext cx="10058400" cy="7000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71592E6-27CB-A6ED-9496-5F685EA120DD}"/>
              </a:ext>
            </a:extLst>
          </p:cNvPr>
          <p:cNvSpPr/>
          <p:nvPr/>
        </p:nvSpPr>
        <p:spPr>
          <a:xfrm>
            <a:off x="499640" y="1813742"/>
            <a:ext cx="2824222" cy="700069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Analysis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304E30A-A403-B761-9900-4D47E5A59928}"/>
              </a:ext>
            </a:extLst>
          </p:cNvPr>
          <p:cNvSpPr/>
          <p:nvPr/>
        </p:nvSpPr>
        <p:spPr>
          <a:xfrm>
            <a:off x="499640" y="4138216"/>
            <a:ext cx="2824222" cy="700069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Position Tier Analysis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99C9772C-7CAB-F423-CBBA-312F4234DE7B}"/>
              </a:ext>
            </a:extLst>
          </p:cNvPr>
          <p:cNvSpPr/>
          <p:nvPr/>
        </p:nvSpPr>
        <p:spPr>
          <a:xfrm>
            <a:off x="3497485" y="1466156"/>
            <a:ext cx="8054050" cy="139524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through charts and plots is a crucial part of data analysis.</a:t>
            </a:r>
          </a:p>
          <a:p>
            <a:pPr algn="ctr"/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pie chart, bar graph, or any other suitable visualization to show the proportion of people working in different departments.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413EBED-A924-8F47-9761-E207FD325235}"/>
              </a:ext>
            </a:extLst>
          </p:cNvPr>
          <p:cNvSpPr/>
          <p:nvPr/>
        </p:nvSpPr>
        <p:spPr>
          <a:xfrm>
            <a:off x="3497485" y="3790629"/>
            <a:ext cx="8054050" cy="1395241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 positions within a company often have different tiers or levels.</a:t>
            </a:r>
          </a:p>
          <a:p>
            <a:pPr algn="ctr"/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chart or graph to represent the different position tiers within the company. This will help you understand the distribution of positions across different tiers.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696F71B-E5D6-F18F-588A-1B4AC1650320}"/>
              </a:ext>
            </a:extLst>
          </p:cNvPr>
          <p:cNvSpPr/>
          <p:nvPr/>
        </p:nvSpPr>
        <p:spPr>
          <a:xfrm>
            <a:off x="3140597" y="2071099"/>
            <a:ext cx="544010" cy="185353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D026927-37D0-CB04-D4FC-6816E3BA9D93}"/>
              </a:ext>
            </a:extLst>
          </p:cNvPr>
          <p:cNvSpPr/>
          <p:nvPr/>
        </p:nvSpPr>
        <p:spPr>
          <a:xfrm>
            <a:off x="3138669" y="4416196"/>
            <a:ext cx="544010" cy="185353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67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243</TotalTime>
  <Words>994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Garamond</vt:lpstr>
      <vt:lpstr>Times New Roman</vt:lpstr>
      <vt:lpstr>Wingdings</vt:lpstr>
      <vt:lpstr>Savon</vt:lpstr>
      <vt:lpstr>HIRING PROCESS ANALYTICS</vt:lpstr>
      <vt:lpstr>CONTENTS</vt:lpstr>
      <vt:lpstr>PROJECT DESCRIPTION</vt:lpstr>
      <vt:lpstr>APPROACH</vt:lpstr>
      <vt:lpstr>TECH-STACK USED</vt:lpstr>
      <vt:lpstr>DATA CLEANING</vt:lpstr>
      <vt:lpstr>PowerPoint Presentation</vt:lpstr>
      <vt:lpstr>DATA ANALYTICS TASKS</vt:lpstr>
      <vt:lpstr>DATA ANALYTICS TASKS</vt:lpstr>
      <vt:lpstr>HIRING ANALYSIS </vt:lpstr>
      <vt:lpstr>SALARY ANALYSIS </vt:lpstr>
      <vt:lpstr>SALARY DISTRIBUTION</vt:lpstr>
      <vt:lpstr>DEPARTMENTAL ANALYSIS</vt:lpstr>
      <vt:lpstr>POSITION TIER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Sruthi Suresh</dc:creator>
  <cp:lastModifiedBy>Sruthi</cp:lastModifiedBy>
  <cp:revision>6</cp:revision>
  <dcterms:created xsi:type="dcterms:W3CDTF">2024-06-18T11:09:40Z</dcterms:created>
  <dcterms:modified xsi:type="dcterms:W3CDTF">2024-06-18T18:05:14Z</dcterms:modified>
</cp:coreProperties>
</file>