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64" r:id="rId7"/>
    <p:sldId id="265" r:id="rId8"/>
    <p:sldId id="266" r:id="rId9"/>
    <p:sldId id="268" r:id="rId10"/>
    <p:sldId id="267" r:id="rId11"/>
    <p:sldId id="275" r:id="rId12"/>
    <p:sldId id="270" r:id="rId13"/>
    <p:sldId id="269" r:id="rId14"/>
    <p:sldId id="276" r:id="rId15"/>
    <p:sldId id="271" r:id="rId16"/>
    <p:sldId id="277" r:id="rId17"/>
    <p:sldId id="272" r:id="rId18"/>
    <p:sldId id="278" r:id="rId19"/>
    <p:sldId id="273" r:id="rId20"/>
    <p:sldId id="274" r:id="rId21"/>
    <p:sldId id="279" r:id="rId22"/>
    <p:sldId id="280"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9" d="100"/>
          <a:sy n="79" d="100"/>
        </p:scale>
        <p:origin x="37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D1B858-ECA4-42BD-BF00-9D72E8BB6AC6}"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4A9B3362-6C4B-4D4E-A02F-F84D6532BD49}" type="slidenum">
              <a:rPr lang="en-US" smtClean="0"/>
              <a:t>‹#›</a:t>
            </a:fld>
            <a:endParaRPr lang="en-US"/>
          </a:p>
        </p:txBody>
      </p:sp>
    </p:spTree>
    <p:extLst>
      <p:ext uri="{BB962C8B-B14F-4D97-AF65-F5344CB8AC3E}">
        <p14:creationId xmlns:p14="http://schemas.microsoft.com/office/powerpoint/2010/main" val="2050654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D1B858-ECA4-42BD-BF00-9D72E8BB6AC6}"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4A9B3362-6C4B-4D4E-A02F-F84D6532BD49}" type="slidenum">
              <a:rPr lang="en-US" smtClean="0"/>
              <a:t>‹#›</a:t>
            </a:fld>
            <a:endParaRPr lang="en-US"/>
          </a:p>
        </p:txBody>
      </p:sp>
    </p:spTree>
    <p:extLst>
      <p:ext uri="{BB962C8B-B14F-4D97-AF65-F5344CB8AC3E}">
        <p14:creationId xmlns:p14="http://schemas.microsoft.com/office/powerpoint/2010/main" val="1092121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D1B858-ECA4-42BD-BF00-9D72E8BB6AC6}"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4A9B3362-6C4B-4D4E-A02F-F84D6532BD49}" type="slidenum">
              <a:rPr lang="en-US" smtClean="0"/>
              <a:t>‹#›</a:t>
            </a:fld>
            <a:endParaRPr lang="en-US"/>
          </a:p>
        </p:txBody>
      </p:sp>
    </p:spTree>
    <p:extLst>
      <p:ext uri="{BB962C8B-B14F-4D97-AF65-F5344CB8AC3E}">
        <p14:creationId xmlns:p14="http://schemas.microsoft.com/office/powerpoint/2010/main" val="4164487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D1B858-ECA4-42BD-BF00-9D72E8BB6AC6}"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A9B3362-6C4B-4D4E-A02F-F84D6532BD49}"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78807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D1B858-ECA4-42BD-BF00-9D72E8BB6AC6}"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A9B3362-6C4B-4D4E-A02F-F84D6532BD49}" type="slidenum">
              <a:rPr lang="en-US" smtClean="0"/>
              <a:t>‹#›</a:t>
            </a:fld>
            <a:endParaRPr lang="en-US"/>
          </a:p>
        </p:txBody>
      </p:sp>
    </p:spTree>
    <p:extLst>
      <p:ext uri="{BB962C8B-B14F-4D97-AF65-F5344CB8AC3E}">
        <p14:creationId xmlns:p14="http://schemas.microsoft.com/office/powerpoint/2010/main" val="3029857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DD1B858-ECA4-42BD-BF00-9D72E8BB6AC6}" type="datetimeFigureOut">
              <a:rPr lang="en-US" smtClean="0"/>
              <a:t>7/8/2024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9B3362-6C4B-4D4E-A02F-F84D6532BD49}" type="slidenum">
              <a:rPr lang="en-US" smtClean="0"/>
              <a:t>‹#›</a:t>
            </a:fld>
            <a:endParaRPr lang="en-US"/>
          </a:p>
        </p:txBody>
      </p:sp>
    </p:spTree>
    <p:extLst>
      <p:ext uri="{BB962C8B-B14F-4D97-AF65-F5344CB8AC3E}">
        <p14:creationId xmlns:p14="http://schemas.microsoft.com/office/powerpoint/2010/main" val="196241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DD1B858-ECA4-42BD-BF00-9D72E8BB6AC6}" type="datetimeFigureOut">
              <a:rPr lang="en-US" smtClean="0"/>
              <a:t>7/8/2024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9B3362-6C4B-4D4E-A02F-F84D6532BD49}" type="slidenum">
              <a:rPr lang="en-US" smtClean="0"/>
              <a:t>‹#›</a:t>
            </a:fld>
            <a:endParaRPr lang="en-US"/>
          </a:p>
        </p:txBody>
      </p:sp>
    </p:spTree>
    <p:extLst>
      <p:ext uri="{BB962C8B-B14F-4D97-AF65-F5344CB8AC3E}">
        <p14:creationId xmlns:p14="http://schemas.microsoft.com/office/powerpoint/2010/main" val="2122537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1B858-ECA4-42BD-BF00-9D72E8BB6AC6}"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B3362-6C4B-4D4E-A02F-F84D6532BD49}" type="slidenum">
              <a:rPr lang="en-US" smtClean="0"/>
              <a:t>‹#›</a:t>
            </a:fld>
            <a:endParaRPr lang="en-US"/>
          </a:p>
        </p:txBody>
      </p:sp>
    </p:spTree>
    <p:extLst>
      <p:ext uri="{BB962C8B-B14F-4D97-AF65-F5344CB8AC3E}">
        <p14:creationId xmlns:p14="http://schemas.microsoft.com/office/powerpoint/2010/main" val="1679571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DD1B858-ECA4-42BD-BF00-9D72E8BB6AC6}" type="datetimeFigureOut">
              <a:rPr lang="en-US" smtClean="0"/>
              <a:t>7/8/2024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A9B3362-6C4B-4D4E-A02F-F84D6532BD49}" type="slidenum">
              <a:rPr lang="en-US" smtClean="0"/>
              <a:t>‹#›</a:t>
            </a:fld>
            <a:endParaRPr lang="en-US"/>
          </a:p>
        </p:txBody>
      </p:sp>
    </p:spTree>
    <p:extLst>
      <p:ext uri="{BB962C8B-B14F-4D97-AF65-F5344CB8AC3E}">
        <p14:creationId xmlns:p14="http://schemas.microsoft.com/office/powerpoint/2010/main" val="1629637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1B858-ECA4-42BD-BF00-9D72E8BB6AC6}"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B3362-6C4B-4D4E-A02F-F84D6532BD49}" type="slidenum">
              <a:rPr lang="en-US" smtClean="0"/>
              <a:t>‹#›</a:t>
            </a:fld>
            <a:endParaRPr lang="en-US"/>
          </a:p>
        </p:txBody>
      </p:sp>
    </p:spTree>
    <p:extLst>
      <p:ext uri="{BB962C8B-B14F-4D97-AF65-F5344CB8AC3E}">
        <p14:creationId xmlns:p14="http://schemas.microsoft.com/office/powerpoint/2010/main" val="631579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D1B858-ECA4-42BD-BF00-9D72E8BB6AC6}"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4A9B3362-6C4B-4D4E-A02F-F84D6532BD49}" type="slidenum">
              <a:rPr lang="en-US" smtClean="0"/>
              <a:t>‹#›</a:t>
            </a:fld>
            <a:endParaRPr lang="en-US"/>
          </a:p>
        </p:txBody>
      </p:sp>
    </p:spTree>
    <p:extLst>
      <p:ext uri="{BB962C8B-B14F-4D97-AF65-F5344CB8AC3E}">
        <p14:creationId xmlns:p14="http://schemas.microsoft.com/office/powerpoint/2010/main" val="2591477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D1B858-ECA4-42BD-BF00-9D72E8BB6AC6}"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9B3362-6C4B-4D4E-A02F-F84D6532BD49}" type="slidenum">
              <a:rPr lang="en-US" smtClean="0"/>
              <a:t>‹#›</a:t>
            </a:fld>
            <a:endParaRPr lang="en-US"/>
          </a:p>
        </p:txBody>
      </p:sp>
    </p:spTree>
    <p:extLst>
      <p:ext uri="{BB962C8B-B14F-4D97-AF65-F5344CB8AC3E}">
        <p14:creationId xmlns:p14="http://schemas.microsoft.com/office/powerpoint/2010/main" val="3094773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D1B858-ECA4-42BD-BF00-9D72E8BB6AC6}" type="datetimeFigureOut">
              <a:rPr lang="en-US" smtClean="0"/>
              <a:t>7/8/2024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9B3362-6C4B-4D4E-A02F-F84D6532BD49}" type="slidenum">
              <a:rPr lang="en-US" smtClean="0"/>
              <a:t>‹#›</a:t>
            </a:fld>
            <a:endParaRPr lang="en-US"/>
          </a:p>
        </p:txBody>
      </p:sp>
    </p:spTree>
    <p:extLst>
      <p:ext uri="{BB962C8B-B14F-4D97-AF65-F5344CB8AC3E}">
        <p14:creationId xmlns:p14="http://schemas.microsoft.com/office/powerpoint/2010/main" val="3490066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D1B858-ECA4-42BD-BF00-9D72E8BB6AC6}" type="datetimeFigureOut">
              <a:rPr lang="en-US" smtClean="0"/>
              <a:t>7/8/2024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9B3362-6C4B-4D4E-A02F-F84D6532BD49}" type="slidenum">
              <a:rPr lang="en-US" smtClean="0"/>
              <a:t>‹#›</a:t>
            </a:fld>
            <a:endParaRPr lang="en-US"/>
          </a:p>
        </p:txBody>
      </p:sp>
    </p:spTree>
    <p:extLst>
      <p:ext uri="{BB962C8B-B14F-4D97-AF65-F5344CB8AC3E}">
        <p14:creationId xmlns:p14="http://schemas.microsoft.com/office/powerpoint/2010/main" val="320066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DD1B858-ECA4-42BD-BF00-9D72E8BB6AC6}" type="datetimeFigureOut">
              <a:rPr lang="en-US" smtClean="0"/>
              <a:t>7/8/2024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9B3362-6C4B-4D4E-A02F-F84D6532BD49}" type="slidenum">
              <a:rPr lang="en-US" smtClean="0"/>
              <a:t>‹#›</a:t>
            </a:fld>
            <a:endParaRPr lang="en-US"/>
          </a:p>
        </p:txBody>
      </p:sp>
    </p:spTree>
    <p:extLst>
      <p:ext uri="{BB962C8B-B14F-4D97-AF65-F5344CB8AC3E}">
        <p14:creationId xmlns:p14="http://schemas.microsoft.com/office/powerpoint/2010/main" val="2565430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D1B858-ECA4-42BD-BF00-9D72E8BB6AC6}"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9B3362-6C4B-4D4E-A02F-F84D6532BD49}" type="slidenum">
              <a:rPr lang="en-US" smtClean="0"/>
              <a:t>‹#›</a:t>
            </a:fld>
            <a:endParaRPr lang="en-US"/>
          </a:p>
        </p:txBody>
      </p:sp>
    </p:spTree>
    <p:extLst>
      <p:ext uri="{BB962C8B-B14F-4D97-AF65-F5344CB8AC3E}">
        <p14:creationId xmlns:p14="http://schemas.microsoft.com/office/powerpoint/2010/main" val="3047066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D1B858-ECA4-42BD-BF00-9D72E8BB6AC6}"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9B3362-6C4B-4D4E-A02F-F84D6532BD49}" type="slidenum">
              <a:rPr lang="en-US" smtClean="0"/>
              <a:t>‹#›</a:t>
            </a:fld>
            <a:endParaRPr lang="en-US"/>
          </a:p>
        </p:txBody>
      </p:sp>
    </p:spTree>
    <p:extLst>
      <p:ext uri="{BB962C8B-B14F-4D97-AF65-F5344CB8AC3E}">
        <p14:creationId xmlns:p14="http://schemas.microsoft.com/office/powerpoint/2010/main" val="3699927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DD1B858-ECA4-42BD-BF00-9D72E8BB6AC6}" type="datetimeFigureOut">
              <a:rPr lang="en-US" smtClean="0"/>
              <a:t>7/8/2024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A9B3362-6C4B-4D4E-A02F-F84D6532BD49}" type="slidenum">
              <a:rPr lang="en-US" smtClean="0"/>
              <a:t>‹#›</a:t>
            </a:fld>
            <a:endParaRPr lang="en-US"/>
          </a:p>
        </p:txBody>
      </p:sp>
    </p:spTree>
    <p:extLst>
      <p:ext uri="{BB962C8B-B14F-4D97-AF65-F5344CB8AC3E}">
        <p14:creationId xmlns:p14="http://schemas.microsoft.com/office/powerpoint/2010/main" val="258417913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5.png"/><Relationship Id="rId5" Type="http://schemas.microsoft.com/office/2007/relationships/hdphoto" Target="../media/hdphoto3.wdp"/><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5" Type="http://schemas.microsoft.com/office/2007/relationships/hdphoto" Target="../media/hdphoto3.wdp"/><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5.png"/><Relationship Id="rId5" Type="http://schemas.microsoft.com/office/2007/relationships/hdphoto" Target="../media/hdphoto3.wdp"/><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9.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5.png"/><Relationship Id="rId4" Type="http://schemas.microsoft.com/office/2007/relationships/hdphoto" Target="../media/hdphoto3.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5.png"/><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5.png"/><Relationship Id="rId4" Type="http://schemas.microsoft.com/office/2007/relationships/hdphoto" Target="../media/hdphoto3.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microsoft.com/office/2007/relationships/hdphoto" Target="../media/hdphoto3.wdp"/><Relationship Id="rId7"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6.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hyperlink" Target="https://docs.google.com/spreadsheets/d/1KmEYnEIYbhYiv5QGoH5UMpIDIrgdMDYX/edit?usp=sharing&amp;ouid=113490110166281996126&amp;rtpof=true&amp;sd=true"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7.png"/><Relationship Id="rId4" Type="http://schemas.microsoft.com/office/2007/relationships/hdphoto" Target="../media/hdphoto1.wdp"/><Relationship Id="rId9" Type="http://schemas.microsoft.com/office/2007/relationships/hdphoto" Target="../media/hdphoto4.wdp"/></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42AF-7D07-899C-CF18-657163A88E46}"/>
              </a:ext>
            </a:extLst>
          </p:cNvPr>
          <p:cNvSpPr>
            <a:spLocks noGrp="1"/>
          </p:cNvSpPr>
          <p:nvPr>
            <p:ph type="ctrTitle"/>
          </p:nvPr>
        </p:nvSpPr>
        <p:spPr>
          <a:xfrm>
            <a:off x="150472" y="2960225"/>
            <a:ext cx="8508734" cy="937549"/>
          </a:xfrm>
        </p:spPr>
        <p:txBody>
          <a:bodyPr>
            <a:normAutofit fontScale="90000"/>
          </a:bodyPr>
          <a:lstStyle/>
          <a:p>
            <a:r>
              <a:rPr lang="en-US" sz="6000" b="1" dirty="0">
                <a:latin typeface="Times New Roman" panose="02020603050405020304" pitchFamily="18" charset="0"/>
                <a:cs typeface="Times New Roman" panose="02020603050405020304" pitchFamily="18" charset="0"/>
              </a:rPr>
              <a:t>IMDB MOVIE ANALYSIS</a:t>
            </a:r>
          </a:p>
        </p:txBody>
      </p:sp>
      <p:sp>
        <p:nvSpPr>
          <p:cNvPr id="3" name="Subtitle 2">
            <a:extLst>
              <a:ext uri="{FF2B5EF4-FFF2-40B4-BE49-F238E27FC236}">
                <a16:creationId xmlns:a16="http://schemas.microsoft.com/office/drawing/2014/main" id="{04149E64-DE2C-D7F3-612E-5027FB7D86F9}"/>
              </a:ext>
            </a:extLst>
          </p:cNvPr>
          <p:cNvSpPr>
            <a:spLocks noGrp="1"/>
          </p:cNvSpPr>
          <p:nvPr>
            <p:ph type="subTitle" idx="1"/>
          </p:nvPr>
        </p:nvSpPr>
        <p:spPr>
          <a:xfrm>
            <a:off x="3887852" y="3815305"/>
            <a:ext cx="4771354" cy="421029"/>
          </a:xfrm>
        </p:spPr>
        <p:txBody>
          <a:bodyPr/>
          <a:lstStyle/>
          <a:p>
            <a:r>
              <a:rPr lang="en-US" dirty="0">
                <a:latin typeface="Times New Roman" panose="02020603050405020304" pitchFamily="18" charset="0"/>
                <a:cs typeface="Times New Roman" panose="02020603050405020304" pitchFamily="18" charset="0"/>
              </a:rPr>
              <a:t>Submitted by : Sruthi Suresh</a:t>
            </a:r>
          </a:p>
        </p:txBody>
      </p:sp>
      <p:pic>
        <p:nvPicPr>
          <p:cNvPr id="4" name="Picture 3">
            <a:extLst>
              <a:ext uri="{FF2B5EF4-FFF2-40B4-BE49-F238E27FC236}">
                <a16:creationId xmlns:a16="http://schemas.microsoft.com/office/drawing/2014/main" id="{79479909-9B1C-EBC9-DAF1-480C71A5E03C}"/>
              </a:ext>
            </a:extLst>
          </p:cNvPr>
          <p:cNvPicPr>
            <a:picLocks noChangeAspect="1"/>
          </p:cNvPicPr>
          <p:nvPr/>
        </p:nvPicPr>
        <p:blipFill>
          <a:blip r:embed="rId2"/>
          <a:stretch>
            <a:fillRect/>
          </a:stretch>
        </p:blipFill>
        <p:spPr>
          <a:xfrm>
            <a:off x="-7136" y="-1"/>
            <a:ext cx="4945614" cy="2621665"/>
          </a:xfrm>
          <a:prstGeom prst="rect">
            <a:avLst/>
          </a:prstGeom>
        </p:spPr>
      </p:pic>
      <p:pic>
        <p:nvPicPr>
          <p:cNvPr id="5" name="Picture 4">
            <a:extLst>
              <a:ext uri="{FF2B5EF4-FFF2-40B4-BE49-F238E27FC236}">
                <a16:creationId xmlns:a16="http://schemas.microsoft.com/office/drawing/2014/main" id="{08FDA50F-277E-B36E-EC64-728A98CE8D6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3111" r="96778">
                        <a14:foregroundMark x1="89556" y1="55667" x2="96778" y2="60000"/>
                        <a14:foregroundMark x1="3889" y1="58333" x2="10889" y2="53333"/>
                        <a14:foregroundMark x1="3111" y1="27667" x2="3111" y2="27667"/>
                        <a14:foregroundMark x1="3111" y1="27667" x2="3889" y2="27000"/>
                      </a14:backgroundRemoval>
                    </a14:imgEffect>
                  </a14:imgLayer>
                </a14:imgProps>
              </a:ext>
            </a:extLst>
          </a:blip>
          <a:stretch>
            <a:fillRect/>
          </a:stretch>
        </p:blipFill>
        <p:spPr>
          <a:xfrm rot="367699">
            <a:off x="-212556" y="4338639"/>
            <a:ext cx="8906881" cy="1774785"/>
          </a:xfrm>
          <a:prstGeom prst="rect">
            <a:avLst/>
          </a:prstGeom>
        </p:spPr>
      </p:pic>
      <p:pic>
        <p:nvPicPr>
          <p:cNvPr id="6" name="Picture 5">
            <a:extLst>
              <a:ext uri="{FF2B5EF4-FFF2-40B4-BE49-F238E27FC236}">
                <a16:creationId xmlns:a16="http://schemas.microsoft.com/office/drawing/2014/main" id="{50893AFF-1943-B203-517A-05054A56C8C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1700" l="10000" r="90000">
                        <a14:foregroundMark x1="54200" y1="90500" x2="54200" y2="90500"/>
                        <a14:foregroundMark x1="51100" y1="89400" x2="57800" y2="91300"/>
                        <a14:foregroundMark x1="55800" y1="91700" x2="55800" y2="91700"/>
                        <a14:foregroundMark x1="55000" y1="91700" x2="55000" y2="91700"/>
                        <a14:foregroundMark x1="21600" y1="67700" x2="21600" y2="67700"/>
                        <a14:foregroundMark x1="19400" y1="64700" x2="22800" y2="69900"/>
                        <a14:foregroundMark x1="21400" y1="63100" x2="23400" y2="67500"/>
                        <a14:foregroundMark x1="56400" y1="55500" x2="55000" y2="75800"/>
                        <a14:foregroundMark x1="64400" y1="57500" x2="62800" y2="72000"/>
                        <a14:foregroundMark x1="70400" y1="59300" x2="68800" y2="68100"/>
                        <a14:foregroundMark x1="76100" y1="60100" x2="73200" y2="68100"/>
                        <a14:foregroundMark x1="73200" y1="68100" x2="73200" y2="68100"/>
                        <a14:foregroundMark x1="51100" y1="62700" x2="50700" y2="70200"/>
                        <a14:foregroundMark x1="66000" y1="81000" x2="66000" y2="81000"/>
                      </a14:backgroundRemoval>
                    </a14:imgEffect>
                  </a14:imgLayer>
                </a14:imgProps>
              </a:ext>
            </a:extLst>
          </a:blip>
          <a:stretch>
            <a:fillRect/>
          </a:stretch>
        </p:blipFill>
        <p:spPr>
          <a:xfrm>
            <a:off x="7617106" y="2621664"/>
            <a:ext cx="4574894" cy="4574894"/>
          </a:xfrm>
          <a:prstGeom prst="rect">
            <a:avLst/>
          </a:prstGeom>
        </p:spPr>
      </p:pic>
    </p:spTree>
    <p:extLst>
      <p:ext uri="{BB962C8B-B14F-4D97-AF65-F5344CB8AC3E}">
        <p14:creationId xmlns:p14="http://schemas.microsoft.com/office/powerpoint/2010/main" val="899855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2975-6C93-10A4-FD81-68FFDEA4B317}"/>
              </a:ext>
            </a:extLst>
          </p:cNvPr>
          <p:cNvSpPr>
            <a:spLocks noGrp="1"/>
          </p:cNvSpPr>
          <p:nvPr>
            <p:ph type="title"/>
          </p:nvPr>
        </p:nvSpPr>
        <p:spPr>
          <a:xfrm>
            <a:off x="29653" y="631586"/>
            <a:ext cx="9613861" cy="1080938"/>
          </a:xfrm>
        </p:spPr>
        <p:txBody>
          <a:bodyPr/>
          <a:lstStyle/>
          <a:p>
            <a:r>
              <a:rPr lang="en-US" dirty="0">
                <a:latin typeface="Times New Roman" panose="02020603050405020304" pitchFamily="18" charset="0"/>
                <a:cs typeface="Times New Roman" panose="02020603050405020304" pitchFamily="18" charset="0"/>
              </a:rPr>
              <a:t>MOVIE GENRE ANALYSIS </a:t>
            </a:r>
          </a:p>
        </p:txBody>
      </p:sp>
      <p:pic>
        <p:nvPicPr>
          <p:cNvPr id="4" name="Picture 3">
            <a:extLst>
              <a:ext uri="{FF2B5EF4-FFF2-40B4-BE49-F238E27FC236}">
                <a16:creationId xmlns:a16="http://schemas.microsoft.com/office/drawing/2014/main" id="{20E59BAB-127F-82D1-9F93-8D80885A94B4}"/>
              </a:ext>
            </a:extLst>
          </p:cNvPr>
          <p:cNvPicPr>
            <a:picLocks noChangeAspect="1"/>
          </p:cNvPicPr>
          <p:nvPr/>
        </p:nvPicPr>
        <p:blipFill>
          <a:blip r:embed="rId2"/>
          <a:stretch>
            <a:fillRect/>
          </a:stretch>
        </p:blipFill>
        <p:spPr>
          <a:xfrm>
            <a:off x="231554" y="2424130"/>
            <a:ext cx="10525125" cy="1247775"/>
          </a:xfrm>
          <a:prstGeom prst="rect">
            <a:avLst/>
          </a:prstGeom>
        </p:spPr>
      </p:pic>
      <p:sp>
        <p:nvSpPr>
          <p:cNvPr id="6" name="TextBox 5">
            <a:extLst>
              <a:ext uri="{FF2B5EF4-FFF2-40B4-BE49-F238E27FC236}">
                <a16:creationId xmlns:a16="http://schemas.microsoft.com/office/drawing/2014/main" id="{7F5213E2-2D59-3D7C-578D-7E783C25B2AF}"/>
              </a:ext>
            </a:extLst>
          </p:cNvPr>
          <p:cNvSpPr txBox="1"/>
          <p:nvPr/>
        </p:nvSpPr>
        <p:spPr>
          <a:xfrm>
            <a:off x="0" y="1343192"/>
            <a:ext cx="921338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Analyze the distribution of movie genres and their impact on the IMDB score</a:t>
            </a:r>
          </a:p>
        </p:txBody>
      </p:sp>
      <p:sp>
        <p:nvSpPr>
          <p:cNvPr id="7" name="TextBox 6">
            <a:extLst>
              <a:ext uri="{FF2B5EF4-FFF2-40B4-BE49-F238E27FC236}">
                <a16:creationId xmlns:a16="http://schemas.microsoft.com/office/drawing/2014/main" id="{C3FD84F3-DDEC-B606-7896-DA5C4BE8C567}"/>
              </a:ext>
            </a:extLst>
          </p:cNvPr>
          <p:cNvSpPr txBox="1"/>
          <p:nvPr/>
        </p:nvSpPr>
        <p:spPr>
          <a:xfrm>
            <a:off x="212323" y="2054798"/>
            <a:ext cx="921338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Top 5 Genres and their Descriptive statistics of the IMDB score:</a:t>
            </a:r>
          </a:p>
        </p:txBody>
      </p:sp>
      <p:pic>
        <p:nvPicPr>
          <p:cNvPr id="8" name="Picture 7">
            <a:extLst>
              <a:ext uri="{FF2B5EF4-FFF2-40B4-BE49-F238E27FC236}">
                <a16:creationId xmlns:a16="http://schemas.microsoft.com/office/drawing/2014/main" id="{5A845044-3C13-809D-C815-4889C23C618C}"/>
              </a:ext>
            </a:extLst>
          </p:cNvPr>
          <p:cNvPicPr>
            <a:picLocks noChangeAspect="1"/>
          </p:cNvPicPr>
          <p:nvPr/>
        </p:nvPicPr>
        <p:blipFill>
          <a:blip r:embed="rId3"/>
          <a:stretch>
            <a:fillRect/>
          </a:stretch>
        </p:blipFill>
        <p:spPr>
          <a:xfrm>
            <a:off x="1435321" y="3712754"/>
            <a:ext cx="7882299" cy="3076414"/>
          </a:xfrm>
          <a:prstGeom prst="rect">
            <a:avLst/>
          </a:prstGeom>
        </p:spPr>
      </p:pic>
      <p:pic>
        <p:nvPicPr>
          <p:cNvPr id="12" name="Picture 11">
            <a:extLst>
              <a:ext uri="{FF2B5EF4-FFF2-40B4-BE49-F238E27FC236}">
                <a16:creationId xmlns:a16="http://schemas.microsoft.com/office/drawing/2014/main" id="{433EF4F3-2DE1-A1C7-F267-7EB6F57DDCD4}"/>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4020" y1="33333" x2="30392" y2="36765"/>
                        <a14:foregroundMark x1="38562" y1="25817" x2="43464" y2="28922"/>
                        <a14:foregroundMark x1="50817" y1="20425" x2="55882" y2="22712"/>
                        <a14:foregroundMark x1="63399" y1="45098" x2="61111" y2="50817"/>
                        <a14:foregroundMark x1="50000" y1="47059" x2="44444" y2="55065"/>
                        <a14:foregroundMark x1="36928" y1="47876" x2="36928" y2="47876"/>
                        <a14:foregroundMark x1="32026" y1="57353" x2="32026" y2="57353"/>
                        <a14:foregroundMark x1="20588" y1="57190" x2="20588" y2="57190"/>
                        <a14:foregroundMark x1="16993" y1="43627" x2="16993" y2="43627"/>
                      </a14:backgroundRemoval>
                    </a14:imgEffect>
                  </a14:imgLayer>
                </a14:imgProps>
              </a:ext>
            </a:extLst>
          </a:blip>
          <a:stretch>
            <a:fillRect/>
          </a:stretch>
        </p:blipFill>
        <p:spPr>
          <a:xfrm rot="20509178">
            <a:off x="9359701" y="-297379"/>
            <a:ext cx="2998155" cy="2765461"/>
          </a:xfrm>
          <a:prstGeom prst="rect">
            <a:avLst/>
          </a:prstGeom>
        </p:spPr>
      </p:pic>
      <p:pic>
        <p:nvPicPr>
          <p:cNvPr id="13" name="Picture 12">
            <a:extLst>
              <a:ext uri="{FF2B5EF4-FFF2-40B4-BE49-F238E27FC236}">
                <a16:creationId xmlns:a16="http://schemas.microsoft.com/office/drawing/2014/main" id="{06B2F414-7755-4E6D-E103-A79625774349}"/>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3111" r="96778">
                        <a14:foregroundMark x1="89556" y1="55667" x2="96778" y2="60000"/>
                        <a14:foregroundMark x1="3889" y1="58333" x2="10889" y2="53333"/>
                        <a14:foregroundMark x1="3111" y1="27667" x2="3111" y2="27667"/>
                        <a14:foregroundMark x1="3111" y1="27667" x2="3889" y2="27000"/>
                      </a14:backgroundRemoval>
                    </a14:imgEffect>
                  </a14:imgLayer>
                </a14:imgProps>
              </a:ext>
            </a:extLst>
          </a:blip>
          <a:stretch>
            <a:fillRect/>
          </a:stretch>
        </p:blipFill>
        <p:spPr>
          <a:xfrm rot="5400000">
            <a:off x="8865242" y="3513669"/>
            <a:ext cx="4878729" cy="1774785"/>
          </a:xfrm>
          <a:prstGeom prst="rect">
            <a:avLst/>
          </a:prstGeom>
        </p:spPr>
      </p:pic>
    </p:spTree>
    <p:extLst>
      <p:ext uri="{BB962C8B-B14F-4D97-AF65-F5344CB8AC3E}">
        <p14:creationId xmlns:p14="http://schemas.microsoft.com/office/powerpoint/2010/main" val="841821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5B9F-2262-30C0-84B3-009FB8FE88B2}"/>
              </a:ext>
            </a:extLst>
          </p:cNvPr>
          <p:cNvSpPr>
            <a:spLocks noGrp="1"/>
          </p:cNvSpPr>
          <p:nvPr>
            <p:ph type="title"/>
          </p:nvPr>
        </p:nvSpPr>
        <p:spPr>
          <a:xfrm>
            <a:off x="69448" y="730079"/>
            <a:ext cx="9613861" cy="1080938"/>
          </a:xfrm>
        </p:spPr>
        <p:txBody>
          <a:bodyPr/>
          <a:lstStyle/>
          <a:p>
            <a:r>
              <a:rPr lang="en-US" dirty="0">
                <a:latin typeface="Times New Roman" panose="02020603050405020304" pitchFamily="18" charset="0"/>
                <a:cs typeface="Times New Roman" panose="02020603050405020304" pitchFamily="18" charset="0"/>
              </a:rPr>
              <a:t>INSIGHTS </a:t>
            </a:r>
          </a:p>
        </p:txBody>
      </p:sp>
      <p:sp>
        <p:nvSpPr>
          <p:cNvPr id="3" name="Content Placeholder 2">
            <a:extLst>
              <a:ext uri="{FF2B5EF4-FFF2-40B4-BE49-F238E27FC236}">
                <a16:creationId xmlns:a16="http://schemas.microsoft.com/office/drawing/2014/main" id="{5DE408A8-E84D-4041-3AEC-A77A29E07633}"/>
              </a:ext>
            </a:extLst>
          </p:cNvPr>
          <p:cNvSpPr>
            <a:spLocks noGrp="1"/>
          </p:cNvSpPr>
          <p:nvPr>
            <p:ph idx="1"/>
          </p:nvPr>
        </p:nvSpPr>
        <p:spPr>
          <a:xfrm>
            <a:off x="69448" y="2025569"/>
            <a:ext cx="12053104" cy="4832431"/>
          </a:xfrm>
        </p:spPr>
        <p:txBody>
          <a:bodyPr>
            <a:normAutofit fontScale="92500"/>
          </a:bodyPr>
          <a:lstStyle/>
          <a:p>
            <a:pPr>
              <a:lnSpc>
                <a:spcPct val="150000"/>
              </a:lnSpc>
            </a:pPr>
            <a:r>
              <a:rPr lang="en-US" sz="1800" dirty="0">
                <a:latin typeface="Times New Roman" panose="02020603050405020304" pitchFamily="18" charset="0"/>
                <a:cs typeface="Times New Roman" panose="02020603050405020304" pitchFamily="18" charset="0"/>
              </a:rPr>
              <a:t>The Top 5 genres are as follows: Drama, Comedy, Thriller, Action, and Romance. </a:t>
            </a:r>
          </a:p>
          <a:p>
            <a:pPr>
              <a:lnSpc>
                <a:spcPct val="150000"/>
              </a:lnSpc>
            </a:pPr>
            <a:r>
              <a:rPr lang="en-US" sz="1800" dirty="0">
                <a:latin typeface="Times New Roman" panose="02020603050405020304" pitchFamily="18" charset="0"/>
                <a:cs typeface="Times New Roman" panose="02020603050405020304" pitchFamily="18" charset="0"/>
              </a:rPr>
              <a:t>Drama has the highest number of movies (2537), followed by Comedy (1848), Thriller (1364), Action (1113), and Romance (1084).</a:t>
            </a:r>
          </a:p>
          <a:p>
            <a:pPr>
              <a:lnSpc>
                <a:spcPct val="150000"/>
              </a:lnSpc>
            </a:pPr>
            <a:r>
              <a:rPr lang="en-US" sz="1800" dirty="0">
                <a:latin typeface="Times New Roman" panose="02020603050405020304" pitchFamily="18" charset="0"/>
                <a:cs typeface="Times New Roman" panose="02020603050405020304" pitchFamily="18" charset="0"/>
              </a:rPr>
              <a:t>Drama movies have the highest average IMDB score (6.77) and a high median score (6.9), indicating that they are generally well-received by audience.</a:t>
            </a:r>
          </a:p>
          <a:p>
            <a:pPr>
              <a:lnSpc>
                <a:spcPct val="150000"/>
              </a:lnSpc>
            </a:pPr>
            <a:r>
              <a:rPr lang="en-US" sz="1800" dirty="0">
                <a:latin typeface="Times New Roman" panose="02020603050405020304" pitchFamily="18" charset="0"/>
                <a:cs typeface="Times New Roman" panose="02020603050405020304" pitchFamily="18" charset="0"/>
              </a:rPr>
              <a:t>Comedy movies have the lowest average IMDB score (6.19) and the widest range of ratings (1.7 to 9.5), suggesting significant variability in audience response.</a:t>
            </a:r>
          </a:p>
          <a:p>
            <a:pPr>
              <a:lnSpc>
                <a:spcPct val="150000"/>
              </a:lnSpc>
            </a:pPr>
            <a:r>
              <a:rPr lang="en-US" sz="1800" dirty="0">
                <a:latin typeface="Times New Roman" panose="02020603050405020304" pitchFamily="18" charset="0"/>
                <a:cs typeface="Times New Roman" panose="02020603050405020304" pitchFamily="18" charset="0"/>
              </a:rPr>
              <a:t>Drama has the lowest variance (0.91) and standard deviation (0.95), showing more consistent ratings compared to other genres.</a:t>
            </a:r>
          </a:p>
          <a:p>
            <a:pPr>
              <a:lnSpc>
                <a:spcPct val="150000"/>
              </a:lnSpc>
            </a:pPr>
            <a:r>
              <a:rPr lang="en-US" sz="1800" dirty="0">
                <a:latin typeface="Times New Roman" panose="02020603050405020304" pitchFamily="18" charset="0"/>
                <a:cs typeface="Times New Roman" panose="02020603050405020304" pitchFamily="18" charset="0"/>
              </a:rPr>
              <a:t>The maximum scores for all genres are high, but the low minimum scores indicate the presence of poorly rated movies across genres, highlighting the importance of quality within each genre to achieve success.</a:t>
            </a:r>
          </a:p>
        </p:txBody>
      </p:sp>
    </p:spTree>
    <p:extLst>
      <p:ext uri="{BB962C8B-B14F-4D97-AF65-F5344CB8AC3E}">
        <p14:creationId xmlns:p14="http://schemas.microsoft.com/office/powerpoint/2010/main" val="447694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4BC6FE8-295B-7502-88D6-76BE9F4D634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3111" r="96778">
                        <a14:foregroundMark x1="89556" y1="55667" x2="96778" y2="60000"/>
                        <a14:foregroundMark x1="3889" y1="58333" x2="10889" y2="53333"/>
                        <a14:foregroundMark x1="3111" y1="27667" x2="3111" y2="27667"/>
                        <a14:foregroundMark x1="3111" y1="27667" x2="3889" y2="27000"/>
                      </a14:backgroundRemoval>
                    </a14:imgEffect>
                  </a14:imgLayer>
                </a14:imgProps>
              </a:ext>
            </a:extLst>
          </a:blip>
          <a:stretch>
            <a:fillRect/>
          </a:stretch>
        </p:blipFill>
        <p:spPr>
          <a:xfrm rot="5400000">
            <a:off x="8865242" y="3513669"/>
            <a:ext cx="4878729" cy="1774785"/>
          </a:xfrm>
          <a:prstGeom prst="rect">
            <a:avLst/>
          </a:prstGeom>
        </p:spPr>
      </p:pic>
      <p:sp>
        <p:nvSpPr>
          <p:cNvPr id="2" name="Title 1">
            <a:extLst>
              <a:ext uri="{FF2B5EF4-FFF2-40B4-BE49-F238E27FC236}">
                <a16:creationId xmlns:a16="http://schemas.microsoft.com/office/drawing/2014/main" id="{8CF72975-6C93-10A4-FD81-68FFDEA4B317}"/>
              </a:ext>
            </a:extLst>
          </p:cNvPr>
          <p:cNvSpPr>
            <a:spLocks noGrp="1"/>
          </p:cNvSpPr>
          <p:nvPr>
            <p:ph type="title"/>
          </p:nvPr>
        </p:nvSpPr>
        <p:spPr>
          <a:xfrm>
            <a:off x="29653" y="631586"/>
            <a:ext cx="9613861" cy="1080938"/>
          </a:xfrm>
        </p:spPr>
        <p:txBody>
          <a:bodyPr/>
          <a:lstStyle/>
          <a:p>
            <a:r>
              <a:rPr lang="en-US" dirty="0">
                <a:latin typeface="Times New Roman" panose="02020603050405020304" pitchFamily="18" charset="0"/>
                <a:cs typeface="Times New Roman" panose="02020603050405020304" pitchFamily="18" charset="0"/>
              </a:rPr>
              <a:t>MOVIE DURATION ANALYSIS</a:t>
            </a:r>
          </a:p>
        </p:txBody>
      </p:sp>
      <p:sp>
        <p:nvSpPr>
          <p:cNvPr id="6" name="TextBox 5">
            <a:extLst>
              <a:ext uri="{FF2B5EF4-FFF2-40B4-BE49-F238E27FC236}">
                <a16:creationId xmlns:a16="http://schemas.microsoft.com/office/drawing/2014/main" id="{7F5213E2-2D59-3D7C-578D-7E783C25B2AF}"/>
              </a:ext>
            </a:extLst>
          </p:cNvPr>
          <p:cNvSpPr txBox="1"/>
          <p:nvPr/>
        </p:nvSpPr>
        <p:spPr>
          <a:xfrm>
            <a:off x="0" y="1343192"/>
            <a:ext cx="921338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Analyze the distribution of movie durations and its impact on the IMDB score</a:t>
            </a:r>
          </a:p>
        </p:txBody>
      </p:sp>
      <p:pic>
        <p:nvPicPr>
          <p:cNvPr id="3" name="Picture 2">
            <a:extLst>
              <a:ext uri="{FF2B5EF4-FFF2-40B4-BE49-F238E27FC236}">
                <a16:creationId xmlns:a16="http://schemas.microsoft.com/office/drawing/2014/main" id="{3D47D79E-A6A5-5D0C-7F15-8DF9040FB414}"/>
              </a:ext>
            </a:extLst>
          </p:cNvPr>
          <p:cNvPicPr>
            <a:picLocks noChangeAspect="1"/>
          </p:cNvPicPr>
          <p:nvPr/>
        </p:nvPicPr>
        <p:blipFill>
          <a:blip r:embed="rId4"/>
          <a:stretch>
            <a:fillRect/>
          </a:stretch>
        </p:blipFill>
        <p:spPr>
          <a:xfrm>
            <a:off x="132106" y="2709063"/>
            <a:ext cx="6954949" cy="3509840"/>
          </a:xfrm>
          <a:prstGeom prst="rect">
            <a:avLst/>
          </a:prstGeom>
        </p:spPr>
      </p:pic>
      <p:pic>
        <p:nvPicPr>
          <p:cNvPr id="9" name="Picture 8">
            <a:extLst>
              <a:ext uri="{FF2B5EF4-FFF2-40B4-BE49-F238E27FC236}">
                <a16:creationId xmlns:a16="http://schemas.microsoft.com/office/drawing/2014/main" id="{2BB788C2-9533-B4B2-5BAB-0754292BB756}"/>
              </a:ext>
            </a:extLst>
          </p:cNvPr>
          <p:cNvPicPr>
            <a:picLocks noChangeAspect="1"/>
          </p:cNvPicPr>
          <p:nvPr/>
        </p:nvPicPr>
        <p:blipFill>
          <a:blip r:embed="rId5"/>
          <a:stretch>
            <a:fillRect/>
          </a:stretch>
        </p:blipFill>
        <p:spPr>
          <a:xfrm>
            <a:off x="7160061" y="2424129"/>
            <a:ext cx="3222729" cy="4079709"/>
          </a:xfrm>
          <a:prstGeom prst="rect">
            <a:avLst/>
          </a:prstGeom>
        </p:spPr>
      </p:pic>
      <p:pic>
        <p:nvPicPr>
          <p:cNvPr id="13" name="Picture 12">
            <a:extLst>
              <a:ext uri="{FF2B5EF4-FFF2-40B4-BE49-F238E27FC236}">
                <a16:creationId xmlns:a16="http://schemas.microsoft.com/office/drawing/2014/main" id="{144BDD39-C183-4BC8-616E-EEE271913E35}"/>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24020" y1="33333" x2="30392" y2="36765"/>
                        <a14:foregroundMark x1="38562" y1="25817" x2="43464" y2="28922"/>
                        <a14:foregroundMark x1="50817" y1="20425" x2="55882" y2="22712"/>
                        <a14:foregroundMark x1="63399" y1="45098" x2="61111" y2="50817"/>
                        <a14:foregroundMark x1="50000" y1="47059" x2="44444" y2="55065"/>
                        <a14:foregroundMark x1="36928" y1="47876" x2="36928" y2="47876"/>
                        <a14:foregroundMark x1="32026" y1="57353" x2="32026" y2="57353"/>
                        <a14:foregroundMark x1="20588" y1="57190" x2="20588" y2="57190"/>
                        <a14:foregroundMark x1="16993" y1="43627" x2="16993" y2="43627"/>
                      </a14:backgroundRemoval>
                    </a14:imgEffect>
                  </a14:imgLayer>
                </a14:imgProps>
              </a:ext>
            </a:extLst>
          </a:blip>
          <a:stretch>
            <a:fillRect/>
          </a:stretch>
        </p:blipFill>
        <p:spPr>
          <a:xfrm rot="20509178">
            <a:off x="9286758" y="-161917"/>
            <a:ext cx="2998155" cy="2765461"/>
          </a:xfrm>
          <a:prstGeom prst="rect">
            <a:avLst/>
          </a:prstGeom>
        </p:spPr>
      </p:pic>
    </p:spTree>
    <p:extLst>
      <p:ext uri="{BB962C8B-B14F-4D97-AF65-F5344CB8AC3E}">
        <p14:creationId xmlns:p14="http://schemas.microsoft.com/office/powerpoint/2010/main" val="1916372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07CDB40-5089-3B94-F35D-D2974F18AFC7}"/>
              </a:ext>
            </a:extLst>
          </p:cNvPr>
          <p:cNvPicPr>
            <a:picLocks noChangeAspect="1"/>
          </p:cNvPicPr>
          <p:nvPr/>
        </p:nvPicPr>
        <p:blipFill>
          <a:blip r:embed="rId2"/>
          <a:stretch>
            <a:fillRect/>
          </a:stretch>
        </p:blipFill>
        <p:spPr>
          <a:xfrm>
            <a:off x="1387439" y="119591"/>
            <a:ext cx="8139616" cy="4220300"/>
          </a:xfrm>
          <a:prstGeom prst="rect">
            <a:avLst/>
          </a:prstGeom>
        </p:spPr>
      </p:pic>
      <p:pic>
        <p:nvPicPr>
          <p:cNvPr id="8" name="Picture 7">
            <a:extLst>
              <a:ext uri="{FF2B5EF4-FFF2-40B4-BE49-F238E27FC236}">
                <a16:creationId xmlns:a16="http://schemas.microsoft.com/office/drawing/2014/main" id="{22A34DDF-6BB4-0967-B319-B64ABDCAF725}"/>
              </a:ext>
            </a:extLst>
          </p:cNvPr>
          <p:cNvPicPr>
            <a:picLocks noChangeAspect="1"/>
          </p:cNvPicPr>
          <p:nvPr/>
        </p:nvPicPr>
        <p:blipFill>
          <a:blip r:embed="rId3"/>
          <a:stretch>
            <a:fillRect/>
          </a:stretch>
        </p:blipFill>
        <p:spPr>
          <a:xfrm>
            <a:off x="4129992" y="4523831"/>
            <a:ext cx="3104186" cy="2109535"/>
          </a:xfrm>
          <a:prstGeom prst="rect">
            <a:avLst/>
          </a:prstGeom>
        </p:spPr>
      </p:pic>
      <p:pic>
        <p:nvPicPr>
          <p:cNvPr id="9" name="Picture 8">
            <a:extLst>
              <a:ext uri="{FF2B5EF4-FFF2-40B4-BE49-F238E27FC236}">
                <a16:creationId xmlns:a16="http://schemas.microsoft.com/office/drawing/2014/main" id="{5FD0C6B4-C196-4857-6083-BF972B68200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4020" y1="33333" x2="30392" y2="36765"/>
                        <a14:foregroundMark x1="38562" y1="25817" x2="43464" y2="28922"/>
                        <a14:foregroundMark x1="50817" y1="20425" x2="55882" y2="22712"/>
                        <a14:foregroundMark x1="63399" y1="45098" x2="61111" y2="50817"/>
                        <a14:foregroundMark x1="50000" y1="47059" x2="44444" y2="55065"/>
                        <a14:foregroundMark x1="36928" y1="47876" x2="36928" y2="47876"/>
                        <a14:foregroundMark x1="32026" y1="57353" x2="32026" y2="57353"/>
                        <a14:foregroundMark x1="20588" y1="57190" x2="20588" y2="57190"/>
                        <a14:foregroundMark x1="16993" y1="43627" x2="16993" y2="43627"/>
                      </a14:backgroundRemoval>
                    </a14:imgEffect>
                  </a14:imgLayer>
                </a14:imgProps>
              </a:ext>
            </a:extLst>
          </a:blip>
          <a:stretch>
            <a:fillRect/>
          </a:stretch>
        </p:blipFill>
        <p:spPr>
          <a:xfrm rot="20509178">
            <a:off x="9243953" y="-89034"/>
            <a:ext cx="2998155" cy="2765461"/>
          </a:xfrm>
          <a:prstGeom prst="rect">
            <a:avLst/>
          </a:prstGeom>
        </p:spPr>
      </p:pic>
      <p:pic>
        <p:nvPicPr>
          <p:cNvPr id="10" name="Picture 9">
            <a:extLst>
              <a:ext uri="{FF2B5EF4-FFF2-40B4-BE49-F238E27FC236}">
                <a16:creationId xmlns:a16="http://schemas.microsoft.com/office/drawing/2014/main" id="{8A1EF53D-978C-10DF-06F6-E13542E5C219}"/>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3111" r="96778">
                        <a14:foregroundMark x1="89556" y1="55667" x2="96778" y2="60000"/>
                        <a14:foregroundMark x1="3889" y1="58333" x2="10889" y2="53333"/>
                        <a14:foregroundMark x1="3111" y1="27667" x2="3111" y2="27667"/>
                        <a14:foregroundMark x1="3111" y1="27667" x2="3889" y2="27000"/>
                      </a14:backgroundRemoval>
                    </a14:imgEffect>
                  </a14:imgLayer>
                </a14:imgProps>
              </a:ext>
            </a:extLst>
          </a:blip>
          <a:stretch>
            <a:fillRect/>
          </a:stretch>
        </p:blipFill>
        <p:spPr>
          <a:xfrm rot="5400000">
            <a:off x="8865242" y="3513669"/>
            <a:ext cx="4878729" cy="1774785"/>
          </a:xfrm>
          <a:prstGeom prst="rect">
            <a:avLst/>
          </a:prstGeom>
        </p:spPr>
      </p:pic>
    </p:spTree>
    <p:extLst>
      <p:ext uri="{BB962C8B-B14F-4D97-AF65-F5344CB8AC3E}">
        <p14:creationId xmlns:p14="http://schemas.microsoft.com/office/powerpoint/2010/main" val="1197918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5B9F-2262-30C0-84B3-009FB8FE88B2}"/>
              </a:ext>
            </a:extLst>
          </p:cNvPr>
          <p:cNvSpPr>
            <a:spLocks noGrp="1"/>
          </p:cNvSpPr>
          <p:nvPr>
            <p:ph type="title"/>
          </p:nvPr>
        </p:nvSpPr>
        <p:spPr>
          <a:xfrm>
            <a:off x="69448" y="753228"/>
            <a:ext cx="9613861" cy="1080938"/>
          </a:xfrm>
        </p:spPr>
        <p:txBody>
          <a:bodyPr/>
          <a:lstStyle/>
          <a:p>
            <a:r>
              <a:rPr lang="en-US" dirty="0">
                <a:latin typeface="Times New Roman" panose="02020603050405020304" pitchFamily="18" charset="0"/>
                <a:cs typeface="Times New Roman" panose="02020603050405020304" pitchFamily="18" charset="0"/>
              </a:rPr>
              <a:t>INSIGHTS </a:t>
            </a:r>
          </a:p>
        </p:txBody>
      </p:sp>
      <p:sp>
        <p:nvSpPr>
          <p:cNvPr id="3" name="Content Placeholder 2">
            <a:extLst>
              <a:ext uri="{FF2B5EF4-FFF2-40B4-BE49-F238E27FC236}">
                <a16:creationId xmlns:a16="http://schemas.microsoft.com/office/drawing/2014/main" id="{5DE408A8-E84D-4041-3AEC-A77A29E07633}"/>
              </a:ext>
            </a:extLst>
          </p:cNvPr>
          <p:cNvSpPr>
            <a:spLocks noGrp="1"/>
          </p:cNvSpPr>
          <p:nvPr>
            <p:ph idx="1"/>
          </p:nvPr>
        </p:nvSpPr>
        <p:spPr>
          <a:xfrm>
            <a:off x="69448" y="2025569"/>
            <a:ext cx="12053104" cy="4832431"/>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From the analysis, we can observe that majority of the films (3766) have a movie duration of 60-120 minutes.</a:t>
            </a:r>
          </a:p>
          <a:p>
            <a:pPr>
              <a:lnSpc>
                <a:spcPct val="150000"/>
              </a:lnSpc>
            </a:pPr>
            <a:r>
              <a:rPr lang="en-US" sz="1800" dirty="0">
                <a:latin typeface="Times New Roman" panose="02020603050405020304" pitchFamily="18" charset="0"/>
                <a:cs typeface="Times New Roman" panose="02020603050405020304" pitchFamily="18" charset="0"/>
              </a:rPr>
              <a:t>A significant number of movies (984) fall within the 121-180 minutes range. Very few movies exceed 180 minutes in duration, with only 51 movies between 181-240 minutes, 9 movies between 241-300 minutes, 3 movies between 301-360 minutes, and 1 movie between 481-540 minutes. There are 107 movies with durations of 60 minutes or less.</a:t>
            </a:r>
          </a:p>
          <a:p>
            <a:pPr>
              <a:lnSpc>
                <a:spcPct val="150000"/>
              </a:lnSpc>
            </a:pPr>
            <a:r>
              <a:rPr lang="en-US" sz="1800" dirty="0">
                <a:latin typeface="Times New Roman" panose="02020603050405020304" pitchFamily="18" charset="0"/>
                <a:cs typeface="Times New Roman" panose="02020603050405020304" pitchFamily="18" charset="0"/>
              </a:rPr>
              <a:t>The scatter plot shows a slight positive correlation between movie duration and IMDB scores. The linear regression equation is y = 0.0117x + 5.1894, where y represents the IMDB score and x represents the movie duration. </a:t>
            </a:r>
          </a:p>
          <a:p>
            <a:pPr>
              <a:lnSpc>
                <a:spcPct val="150000"/>
              </a:lnSpc>
            </a:pPr>
            <a:r>
              <a:rPr lang="en-US" sz="1800" dirty="0">
                <a:latin typeface="Times New Roman" panose="02020603050405020304" pitchFamily="18" charset="0"/>
                <a:cs typeface="Times New Roman" panose="02020603050405020304" pitchFamily="18" charset="0"/>
              </a:rPr>
              <a:t>The R-squared value ( R</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0.0684) indicates that only about 6.84% of the variance in IMDB scores can be explained by movie duration alone. This suggests that while there is a positive relationship, movie duration is not a strong predictor of IMDB scores.</a:t>
            </a:r>
          </a:p>
        </p:txBody>
      </p:sp>
    </p:spTree>
    <p:extLst>
      <p:ext uri="{BB962C8B-B14F-4D97-AF65-F5344CB8AC3E}">
        <p14:creationId xmlns:p14="http://schemas.microsoft.com/office/powerpoint/2010/main" val="82050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2975-6C93-10A4-FD81-68FFDEA4B317}"/>
              </a:ext>
            </a:extLst>
          </p:cNvPr>
          <p:cNvSpPr>
            <a:spLocks noGrp="1"/>
          </p:cNvSpPr>
          <p:nvPr>
            <p:ph type="title"/>
          </p:nvPr>
        </p:nvSpPr>
        <p:spPr>
          <a:xfrm>
            <a:off x="29653" y="631586"/>
            <a:ext cx="9613861" cy="1080938"/>
          </a:xfrm>
        </p:spPr>
        <p:txBody>
          <a:bodyPr/>
          <a:lstStyle/>
          <a:p>
            <a:r>
              <a:rPr lang="en-US" dirty="0">
                <a:latin typeface="Times New Roman" panose="02020603050405020304" pitchFamily="18" charset="0"/>
                <a:cs typeface="Times New Roman" panose="02020603050405020304" pitchFamily="18" charset="0"/>
              </a:rPr>
              <a:t>LANGUAGE ANALYSIS</a:t>
            </a:r>
          </a:p>
        </p:txBody>
      </p:sp>
      <p:sp>
        <p:nvSpPr>
          <p:cNvPr id="6" name="TextBox 5">
            <a:extLst>
              <a:ext uri="{FF2B5EF4-FFF2-40B4-BE49-F238E27FC236}">
                <a16:creationId xmlns:a16="http://schemas.microsoft.com/office/drawing/2014/main" id="{7F5213E2-2D59-3D7C-578D-7E783C25B2AF}"/>
              </a:ext>
            </a:extLst>
          </p:cNvPr>
          <p:cNvSpPr txBox="1"/>
          <p:nvPr/>
        </p:nvSpPr>
        <p:spPr>
          <a:xfrm>
            <a:off x="0" y="1343192"/>
            <a:ext cx="921338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Situation: Examine the distribution of movies based on their language</a:t>
            </a:r>
          </a:p>
        </p:txBody>
      </p:sp>
      <p:pic>
        <p:nvPicPr>
          <p:cNvPr id="5" name="Picture 4">
            <a:extLst>
              <a:ext uri="{FF2B5EF4-FFF2-40B4-BE49-F238E27FC236}">
                <a16:creationId xmlns:a16="http://schemas.microsoft.com/office/drawing/2014/main" id="{BA2BCA75-2A93-4E41-EABD-8E31E6C14105}"/>
              </a:ext>
            </a:extLst>
          </p:cNvPr>
          <p:cNvPicPr>
            <a:picLocks noChangeAspect="1"/>
          </p:cNvPicPr>
          <p:nvPr/>
        </p:nvPicPr>
        <p:blipFill>
          <a:blip r:embed="rId2"/>
          <a:stretch>
            <a:fillRect/>
          </a:stretch>
        </p:blipFill>
        <p:spPr>
          <a:xfrm>
            <a:off x="2376727" y="2143125"/>
            <a:ext cx="6257925" cy="1285875"/>
          </a:xfrm>
          <a:prstGeom prst="rect">
            <a:avLst/>
          </a:prstGeom>
        </p:spPr>
      </p:pic>
      <p:pic>
        <p:nvPicPr>
          <p:cNvPr id="10" name="Picture 9">
            <a:extLst>
              <a:ext uri="{FF2B5EF4-FFF2-40B4-BE49-F238E27FC236}">
                <a16:creationId xmlns:a16="http://schemas.microsoft.com/office/drawing/2014/main" id="{30CAFBFE-4AE7-178E-659C-9AA11D84F3AB}"/>
              </a:ext>
            </a:extLst>
          </p:cNvPr>
          <p:cNvPicPr>
            <a:picLocks noChangeAspect="1"/>
          </p:cNvPicPr>
          <p:nvPr/>
        </p:nvPicPr>
        <p:blipFill>
          <a:blip r:embed="rId3"/>
          <a:stretch>
            <a:fillRect/>
          </a:stretch>
        </p:blipFill>
        <p:spPr>
          <a:xfrm>
            <a:off x="2056064" y="3573913"/>
            <a:ext cx="7157324" cy="3133616"/>
          </a:xfrm>
          <a:prstGeom prst="rect">
            <a:avLst/>
          </a:prstGeom>
        </p:spPr>
      </p:pic>
      <p:pic>
        <p:nvPicPr>
          <p:cNvPr id="11" name="Picture 10">
            <a:extLst>
              <a:ext uri="{FF2B5EF4-FFF2-40B4-BE49-F238E27FC236}">
                <a16:creationId xmlns:a16="http://schemas.microsoft.com/office/drawing/2014/main" id="{53EE3691-6525-04B0-B76F-08FA7C53600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4020" y1="33333" x2="30392" y2="36765"/>
                        <a14:foregroundMark x1="38562" y1="25817" x2="43464" y2="28922"/>
                        <a14:foregroundMark x1="50817" y1="20425" x2="55882" y2="22712"/>
                        <a14:foregroundMark x1="63399" y1="45098" x2="61111" y2="50817"/>
                        <a14:foregroundMark x1="50000" y1="47059" x2="44444" y2="55065"/>
                        <a14:foregroundMark x1="36928" y1="47876" x2="36928" y2="47876"/>
                        <a14:foregroundMark x1="32026" y1="57353" x2="32026" y2="57353"/>
                        <a14:foregroundMark x1="20588" y1="57190" x2="20588" y2="57190"/>
                        <a14:foregroundMark x1="16993" y1="43627" x2="16993" y2="43627"/>
                      </a14:backgroundRemoval>
                    </a14:imgEffect>
                  </a14:imgLayer>
                </a14:imgProps>
              </a:ext>
            </a:extLst>
          </a:blip>
          <a:stretch>
            <a:fillRect/>
          </a:stretch>
        </p:blipFill>
        <p:spPr>
          <a:xfrm rot="20509178">
            <a:off x="9243953" y="-89034"/>
            <a:ext cx="2998155" cy="2765461"/>
          </a:xfrm>
          <a:prstGeom prst="rect">
            <a:avLst/>
          </a:prstGeom>
        </p:spPr>
      </p:pic>
      <p:pic>
        <p:nvPicPr>
          <p:cNvPr id="12" name="Picture 11">
            <a:extLst>
              <a:ext uri="{FF2B5EF4-FFF2-40B4-BE49-F238E27FC236}">
                <a16:creationId xmlns:a16="http://schemas.microsoft.com/office/drawing/2014/main" id="{53F00294-7ED5-D9BD-4B8D-799CB83071C8}"/>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3111" r="96778">
                        <a14:foregroundMark x1="89556" y1="55667" x2="96778" y2="60000"/>
                        <a14:foregroundMark x1="3889" y1="58333" x2="10889" y2="53333"/>
                        <a14:foregroundMark x1="3111" y1="27667" x2="3111" y2="27667"/>
                        <a14:foregroundMark x1="3111" y1="27667" x2="3889" y2="27000"/>
                      </a14:backgroundRemoval>
                    </a14:imgEffect>
                  </a14:imgLayer>
                </a14:imgProps>
              </a:ext>
            </a:extLst>
          </a:blip>
          <a:stretch>
            <a:fillRect/>
          </a:stretch>
        </p:blipFill>
        <p:spPr>
          <a:xfrm rot="5400000">
            <a:off x="8865242" y="3513669"/>
            <a:ext cx="4878729" cy="1774785"/>
          </a:xfrm>
          <a:prstGeom prst="rect">
            <a:avLst/>
          </a:prstGeom>
        </p:spPr>
      </p:pic>
    </p:spTree>
    <p:extLst>
      <p:ext uri="{BB962C8B-B14F-4D97-AF65-F5344CB8AC3E}">
        <p14:creationId xmlns:p14="http://schemas.microsoft.com/office/powerpoint/2010/main" val="3024740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5B9F-2262-30C0-84B3-009FB8FE88B2}"/>
              </a:ext>
            </a:extLst>
          </p:cNvPr>
          <p:cNvSpPr>
            <a:spLocks noGrp="1"/>
          </p:cNvSpPr>
          <p:nvPr>
            <p:ph type="title"/>
          </p:nvPr>
        </p:nvSpPr>
        <p:spPr>
          <a:xfrm>
            <a:off x="69448" y="753228"/>
            <a:ext cx="9613861" cy="1080938"/>
          </a:xfrm>
        </p:spPr>
        <p:txBody>
          <a:bodyPr/>
          <a:lstStyle/>
          <a:p>
            <a:r>
              <a:rPr lang="en-US" dirty="0">
                <a:latin typeface="Times New Roman" panose="02020603050405020304" pitchFamily="18" charset="0"/>
                <a:cs typeface="Times New Roman" panose="02020603050405020304" pitchFamily="18" charset="0"/>
              </a:rPr>
              <a:t>INSIGHTS </a:t>
            </a:r>
          </a:p>
        </p:txBody>
      </p:sp>
      <p:sp>
        <p:nvSpPr>
          <p:cNvPr id="3" name="Content Placeholder 2">
            <a:extLst>
              <a:ext uri="{FF2B5EF4-FFF2-40B4-BE49-F238E27FC236}">
                <a16:creationId xmlns:a16="http://schemas.microsoft.com/office/drawing/2014/main" id="{5DE408A8-E84D-4041-3AEC-A77A29E07633}"/>
              </a:ext>
            </a:extLst>
          </p:cNvPr>
          <p:cNvSpPr>
            <a:spLocks noGrp="1"/>
          </p:cNvSpPr>
          <p:nvPr>
            <p:ph idx="1"/>
          </p:nvPr>
        </p:nvSpPr>
        <p:spPr>
          <a:xfrm>
            <a:off x="69448" y="2025569"/>
            <a:ext cx="12053104" cy="4832431"/>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Top 5 languages :English, French, Spanish, Hindi and Mandarin.</a:t>
            </a:r>
          </a:p>
          <a:p>
            <a:pPr>
              <a:lnSpc>
                <a:spcPct val="150000"/>
              </a:lnSpc>
            </a:pPr>
            <a:r>
              <a:rPr lang="en-US" sz="1800" dirty="0">
                <a:latin typeface="Times New Roman" panose="02020603050405020304" pitchFamily="18" charset="0"/>
                <a:cs typeface="Times New Roman" panose="02020603050405020304" pitchFamily="18" charset="0"/>
              </a:rPr>
              <a:t>English has the highest number of movies (4598), significantly more than any other language in the dataset as most of the movies are made in the country USA and English is the most spoken language. However, they have the lowest mean rating (6.39) and median rating (6.5), despite their large number.</a:t>
            </a:r>
          </a:p>
          <a:p>
            <a:pPr>
              <a:lnSpc>
                <a:spcPct val="150000"/>
              </a:lnSpc>
            </a:pPr>
            <a:r>
              <a:rPr lang="en-US" sz="1800" dirty="0">
                <a:latin typeface="Times New Roman" panose="02020603050405020304" pitchFamily="18" charset="0"/>
                <a:cs typeface="Times New Roman" panose="02020603050405020304" pitchFamily="18" charset="0"/>
              </a:rPr>
              <a:t>French movies have the highest mean (7.04) and median (7.2), indicating generally higher-rated movies.</a:t>
            </a:r>
          </a:p>
          <a:p>
            <a:pPr>
              <a:lnSpc>
                <a:spcPct val="150000"/>
              </a:lnSpc>
            </a:pPr>
            <a:r>
              <a:rPr lang="en-US" sz="1800" dirty="0">
                <a:latin typeface="Times New Roman" panose="02020603050405020304" pitchFamily="18" charset="0"/>
                <a:cs typeface="Times New Roman" panose="02020603050405020304" pitchFamily="18" charset="0"/>
              </a:rPr>
              <a:t>French movies also have the lowest variance (0.52) and standard deviation (0.72), suggesting the most consistent IMDB score.</a:t>
            </a:r>
          </a:p>
          <a:p>
            <a:pPr>
              <a:lnSpc>
                <a:spcPct val="150000"/>
              </a:lnSpc>
            </a:pPr>
            <a:r>
              <a:rPr lang="en-US" sz="1800" dirty="0">
                <a:latin typeface="Times New Roman" panose="02020603050405020304" pitchFamily="18" charset="0"/>
                <a:cs typeface="Times New Roman" panose="02020603050405020304" pitchFamily="18" charset="0"/>
              </a:rPr>
              <a:t>Hindi movies exhibit the highest variance (1.89) and standard deviation (1.37), indicating the most spread-out ratings.</a:t>
            </a:r>
          </a:p>
        </p:txBody>
      </p:sp>
    </p:spTree>
    <p:extLst>
      <p:ext uri="{BB962C8B-B14F-4D97-AF65-F5344CB8AC3E}">
        <p14:creationId xmlns:p14="http://schemas.microsoft.com/office/powerpoint/2010/main" val="1446083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2975-6C93-10A4-FD81-68FFDEA4B317}"/>
              </a:ext>
            </a:extLst>
          </p:cNvPr>
          <p:cNvSpPr>
            <a:spLocks noGrp="1"/>
          </p:cNvSpPr>
          <p:nvPr>
            <p:ph type="title"/>
          </p:nvPr>
        </p:nvSpPr>
        <p:spPr>
          <a:xfrm>
            <a:off x="29653" y="631586"/>
            <a:ext cx="9613861" cy="1080938"/>
          </a:xfrm>
        </p:spPr>
        <p:txBody>
          <a:bodyPr/>
          <a:lstStyle/>
          <a:p>
            <a:r>
              <a:rPr lang="en-US" dirty="0">
                <a:latin typeface="Times New Roman" panose="02020603050405020304" pitchFamily="18" charset="0"/>
                <a:cs typeface="Times New Roman" panose="02020603050405020304" pitchFamily="18" charset="0"/>
              </a:rPr>
              <a:t>DIRECTOR ANALYSIS</a:t>
            </a:r>
          </a:p>
        </p:txBody>
      </p:sp>
      <p:sp>
        <p:nvSpPr>
          <p:cNvPr id="6" name="TextBox 5">
            <a:extLst>
              <a:ext uri="{FF2B5EF4-FFF2-40B4-BE49-F238E27FC236}">
                <a16:creationId xmlns:a16="http://schemas.microsoft.com/office/drawing/2014/main" id="{7F5213E2-2D59-3D7C-578D-7E783C25B2AF}"/>
              </a:ext>
            </a:extLst>
          </p:cNvPr>
          <p:cNvSpPr txBox="1"/>
          <p:nvPr/>
        </p:nvSpPr>
        <p:spPr>
          <a:xfrm>
            <a:off x="0" y="1343192"/>
            <a:ext cx="921338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Influence of directors on movie ratings</a:t>
            </a:r>
          </a:p>
        </p:txBody>
      </p:sp>
      <p:pic>
        <p:nvPicPr>
          <p:cNvPr id="4" name="Picture 3">
            <a:extLst>
              <a:ext uri="{FF2B5EF4-FFF2-40B4-BE49-F238E27FC236}">
                <a16:creationId xmlns:a16="http://schemas.microsoft.com/office/drawing/2014/main" id="{C033D313-2E53-5F3C-5D5C-825ACEDA74C6}"/>
              </a:ext>
            </a:extLst>
          </p:cNvPr>
          <p:cNvPicPr>
            <a:picLocks noChangeAspect="1"/>
          </p:cNvPicPr>
          <p:nvPr/>
        </p:nvPicPr>
        <p:blipFill>
          <a:blip r:embed="rId2"/>
          <a:stretch>
            <a:fillRect/>
          </a:stretch>
        </p:blipFill>
        <p:spPr>
          <a:xfrm>
            <a:off x="1952385" y="2262084"/>
            <a:ext cx="6234928" cy="3802284"/>
          </a:xfrm>
          <a:prstGeom prst="rect">
            <a:avLst/>
          </a:prstGeom>
        </p:spPr>
      </p:pic>
      <p:pic>
        <p:nvPicPr>
          <p:cNvPr id="7" name="Picture 6">
            <a:extLst>
              <a:ext uri="{FF2B5EF4-FFF2-40B4-BE49-F238E27FC236}">
                <a16:creationId xmlns:a16="http://schemas.microsoft.com/office/drawing/2014/main" id="{77FFDF5A-BACF-0CF1-9280-8181D69D128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24020" y1="33333" x2="30392" y2="36765"/>
                        <a14:foregroundMark x1="38562" y1="25817" x2="43464" y2="28922"/>
                        <a14:foregroundMark x1="50817" y1="20425" x2="55882" y2="22712"/>
                        <a14:foregroundMark x1="63399" y1="45098" x2="61111" y2="50817"/>
                        <a14:foregroundMark x1="50000" y1="47059" x2="44444" y2="55065"/>
                        <a14:foregroundMark x1="36928" y1="47876" x2="36928" y2="47876"/>
                        <a14:foregroundMark x1="32026" y1="57353" x2="32026" y2="57353"/>
                        <a14:foregroundMark x1="20588" y1="57190" x2="20588" y2="57190"/>
                        <a14:foregroundMark x1="16993" y1="43627" x2="16993" y2="43627"/>
                      </a14:backgroundRemoval>
                    </a14:imgEffect>
                  </a14:imgLayer>
                </a14:imgProps>
              </a:ext>
            </a:extLst>
          </a:blip>
          <a:stretch>
            <a:fillRect/>
          </a:stretch>
        </p:blipFill>
        <p:spPr>
          <a:xfrm rot="20509178">
            <a:off x="9243953" y="-89034"/>
            <a:ext cx="2998155" cy="2765461"/>
          </a:xfrm>
          <a:prstGeom prst="rect">
            <a:avLst/>
          </a:prstGeom>
        </p:spPr>
      </p:pic>
      <p:pic>
        <p:nvPicPr>
          <p:cNvPr id="8" name="Picture 7">
            <a:extLst>
              <a:ext uri="{FF2B5EF4-FFF2-40B4-BE49-F238E27FC236}">
                <a16:creationId xmlns:a16="http://schemas.microsoft.com/office/drawing/2014/main" id="{115CBEA3-7CF7-A8AB-8C46-FB6EADB3A7DF}"/>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3111" r="96778">
                        <a14:foregroundMark x1="89556" y1="55667" x2="96778" y2="60000"/>
                        <a14:foregroundMark x1="3889" y1="58333" x2="10889" y2="53333"/>
                        <a14:foregroundMark x1="3111" y1="27667" x2="3111" y2="27667"/>
                        <a14:foregroundMark x1="3111" y1="27667" x2="3889" y2="27000"/>
                      </a14:backgroundRemoval>
                    </a14:imgEffect>
                  </a14:imgLayer>
                </a14:imgProps>
              </a:ext>
            </a:extLst>
          </a:blip>
          <a:stretch>
            <a:fillRect/>
          </a:stretch>
        </p:blipFill>
        <p:spPr>
          <a:xfrm rot="5400000">
            <a:off x="8865242" y="3513669"/>
            <a:ext cx="4878729" cy="1774785"/>
          </a:xfrm>
          <a:prstGeom prst="rect">
            <a:avLst/>
          </a:prstGeom>
        </p:spPr>
      </p:pic>
    </p:spTree>
    <p:extLst>
      <p:ext uri="{BB962C8B-B14F-4D97-AF65-F5344CB8AC3E}">
        <p14:creationId xmlns:p14="http://schemas.microsoft.com/office/powerpoint/2010/main" val="714744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5B9F-2262-30C0-84B3-009FB8FE88B2}"/>
              </a:ext>
            </a:extLst>
          </p:cNvPr>
          <p:cNvSpPr>
            <a:spLocks noGrp="1"/>
          </p:cNvSpPr>
          <p:nvPr>
            <p:ph type="title"/>
          </p:nvPr>
        </p:nvSpPr>
        <p:spPr>
          <a:xfrm>
            <a:off x="69448" y="753228"/>
            <a:ext cx="9613861" cy="1080938"/>
          </a:xfrm>
        </p:spPr>
        <p:txBody>
          <a:bodyPr/>
          <a:lstStyle/>
          <a:p>
            <a:r>
              <a:rPr lang="en-US" dirty="0">
                <a:latin typeface="Times New Roman" panose="02020603050405020304" pitchFamily="18" charset="0"/>
                <a:cs typeface="Times New Roman" panose="02020603050405020304" pitchFamily="18" charset="0"/>
              </a:rPr>
              <a:t>INSIGHTS </a:t>
            </a:r>
          </a:p>
        </p:txBody>
      </p:sp>
      <p:sp>
        <p:nvSpPr>
          <p:cNvPr id="3" name="Content Placeholder 2">
            <a:extLst>
              <a:ext uri="{FF2B5EF4-FFF2-40B4-BE49-F238E27FC236}">
                <a16:creationId xmlns:a16="http://schemas.microsoft.com/office/drawing/2014/main" id="{5DE408A8-E84D-4041-3AEC-A77A29E07633}"/>
              </a:ext>
            </a:extLst>
          </p:cNvPr>
          <p:cNvSpPr>
            <a:spLocks noGrp="1"/>
          </p:cNvSpPr>
          <p:nvPr>
            <p:ph idx="1"/>
          </p:nvPr>
        </p:nvSpPr>
        <p:spPr>
          <a:xfrm>
            <a:off x="69448" y="2025569"/>
            <a:ext cx="12053104" cy="4832431"/>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While considering the average IMDB score as the parameter, it would be unfair since there are directors who have done less movies when compared to others and have high IMDB scores. So the analysis can be done also considering on the number of movies.</a:t>
            </a:r>
          </a:p>
          <a:p>
            <a:pPr>
              <a:lnSpc>
                <a:spcPct val="150000"/>
              </a:lnSpc>
            </a:pPr>
            <a:r>
              <a:rPr lang="en-US" sz="1800" dirty="0">
                <a:latin typeface="Times New Roman" panose="02020603050405020304" pitchFamily="18" charset="0"/>
                <a:cs typeface="Times New Roman" panose="02020603050405020304" pitchFamily="18" charset="0"/>
              </a:rPr>
              <a:t>There are around 32 directors who have done 10 or more movies on which Steven Spielberg has directed the highest number of movies (26) with an average IMDB score of 7.48 contributing 88.6% to overall IMDB scores.</a:t>
            </a:r>
          </a:p>
          <a:p>
            <a:pPr>
              <a:lnSpc>
                <a:spcPct val="150000"/>
              </a:lnSpc>
            </a:pPr>
            <a:r>
              <a:rPr lang="en-US" sz="1800" dirty="0">
                <a:latin typeface="Times New Roman" panose="02020603050405020304" pitchFamily="18" charset="0"/>
                <a:cs typeface="Times New Roman" panose="02020603050405020304" pitchFamily="18" charset="0"/>
              </a:rPr>
              <a:t>Directors in the higher percentiles (above 70%) are contributing significantly to the success of movies, often having average scores above 7.0.</a:t>
            </a:r>
          </a:p>
          <a:p>
            <a:pPr>
              <a:lnSpc>
                <a:spcPct val="150000"/>
              </a:lnSpc>
            </a:pPr>
            <a:r>
              <a:rPr lang="en-US" sz="1800" dirty="0">
                <a:latin typeface="Times New Roman" panose="02020603050405020304" pitchFamily="18" charset="0"/>
                <a:cs typeface="Times New Roman" panose="02020603050405020304" pitchFamily="18" charset="0"/>
              </a:rPr>
              <a:t>The lower percentile directors (below 50%) typically have average scores below 6.5, indicating less impact on the overall distribution of high-rated movies.</a:t>
            </a:r>
          </a:p>
          <a:p>
            <a:pPr>
              <a:lnSpc>
                <a:spcPct val="15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2418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2975-6C93-10A4-FD81-68FFDEA4B317}"/>
              </a:ext>
            </a:extLst>
          </p:cNvPr>
          <p:cNvSpPr>
            <a:spLocks noGrp="1"/>
          </p:cNvSpPr>
          <p:nvPr>
            <p:ph type="title"/>
          </p:nvPr>
        </p:nvSpPr>
        <p:spPr>
          <a:xfrm>
            <a:off x="29653" y="631586"/>
            <a:ext cx="9613861" cy="1080938"/>
          </a:xfrm>
        </p:spPr>
        <p:txBody>
          <a:bodyPr/>
          <a:lstStyle/>
          <a:p>
            <a:r>
              <a:rPr lang="en-US" dirty="0">
                <a:latin typeface="Times New Roman" panose="02020603050405020304" pitchFamily="18" charset="0"/>
                <a:cs typeface="Times New Roman" panose="02020603050405020304" pitchFamily="18" charset="0"/>
              </a:rPr>
              <a:t>BUDGET ANALYSIS</a:t>
            </a:r>
          </a:p>
        </p:txBody>
      </p:sp>
      <p:sp>
        <p:nvSpPr>
          <p:cNvPr id="6" name="TextBox 5">
            <a:extLst>
              <a:ext uri="{FF2B5EF4-FFF2-40B4-BE49-F238E27FC236}">
                <a16:creationId xmlns:a16="http://schemas.microsoft.com/office/drawing/2014/main" id="{7F5213E2-2D59-3D7C-578D-7E783C25B2AF}"/>
              </a:ext>
            </a:extLst>
          </p:cNvPr>
          <p:cNvSpPr txBox="1"/>
          <p:nvPr/>
        </p:nvSpPr>
        <p:spPr>
          <a:xfrm>
            <a:off x="0" y="1343192"/>
            <a:ext cx="921338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Explore the relationship between movie budgets and their financial success.</a:t>
            </a:r>
          </a:p>
        </p:txBody>
      </p:sp>
      <p:pic>
        <p:nvPicPr>
          <p:cNvPr id="5" name="Picture 4">
            <a:extLst>
              <a:ext uri="{FF2B5EF4-FFF2-40B4-BE49-F238E27FC236}">
                <a16:creationId xmlns:a16="http://schemas.microsoft.com/office/drawing/2014/main" id="{44EA51E5-D735-5346-0674-A577875B8B19}"/>
              </a:ext>
            </a:extLst>
          </p:cNvPr>
          <p:cNvPicPr>
            <a:picLocks noChangeAspect="1"/>
          </p:cNvPicPr>
          <p:nvPr/>
        </p:nvPicPr>
        <p:blipFill>
          <a:blip r:embed="rId2"/>
          <a:stretch>
            <a:fillRect/>
          </a:stretch>
        </p:blipFill>
        <p:spPr>
          <a:xfrm>
            <a:off x="1547324" y="2260415"/>
            <a:ext cx="8096190" cy="3633531"/>
          </a:xfrm>
          <a:prstGeom prst="rect">
            <a:avLst/>
          </a:prstGeom>
        </p:spPr>
      </p:pic>
      <p:pic>
        <p:nvPicPr>
          <p:cNvPr id="7" name="Picture 6">
            <a:extLst>
              <a:ext uri="{FF2B5EF4-FFF2-40B4-BE49-F238E27FC236}">
                <a16:creationId xmlns:a16="http://schemas.microsoft.com/office/drawing/2014/main" id="{877D1AD9-1358-D380-A1B0-AE672D9F916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24020" y1="33333" x2="30392" y2="36765"/>
                        <a14:foregroundMark x1="38562" y1="25817" x2="43464" y2="28922"/>
                        <a14:foregroundMark x1="50817" y1="20425" x2="55882" y2="22712"/>
                        <a14:foregroundMark x1="63399" y1="45098" x2="61111" y2="50817"/>
                        <a14:foregroundMark x1="50000" y1="47059" x2="44444" y2="55065"/>
                        <a14:foregroundMark x1="36928" y1="47876" x2="36928" y2="47876"/>
                        <a14:foregroundMark x1="32026" y1="57353" x2="32026" y2="57353"/>
                        <a14:foregroundMark x1="20588" y1="57190" x2="20588" y2="57190"/>
                        <a14:foregroundMark x1="16993" y1="43627" x2="16993" y2="43627"/>
                      </a14:backgroundRemoval>
                    </a14:imgEffect>
                  </a14:imgLayer>
                </a14:imgProps>
              </a:ext>
            </a:extLst>
          </a:blip>
          <a:stretch>
            <a:fillRect/>
          </a:stretch>
        </p:blipFill>
        <p:spPr>
          <a:xfrm rot="20509178">
            <a:off x="9243953" y="-89034"/>
            <a:ext cx="2998155" cy="2765461"/>
          </a:xfrm>
          <a:prstGeom prst="rect">
            <a:avLst/>
          </a:prstGeom>
        </p:spPr>
      </p:pic>
      <p:pic>
        <p:nvPicPr>
          <p:cNvPr id="8" name="Picture 7">
            <a:extLst>
              <a:ext uri="{FF2B5EF4-FFF2-40B4-BE49-F238E27FC236}">
                <a16:creationId xmlns:a16="http://schemas.microsoft.com/office/drawing/2014/main" id="{667574BA-1A49-84E9-1B99-6EE3A43DAC99}"/>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3111" r="96778">
                        <a14:foregroundMark x1="89556" y1="55667" x2="96778" y2="60000"/>
                        <a14:foregroundMark x1="3889" y1="58333" x2="10889" y2="53333"/>
                        <a14:foregroundMark x1="3111" y1="27667" x2="3111" y2="27667"/>
                        <a14:foregroundMark x1="3111" y1="27667" x2="3889" y2="27000"/>
                      </a14:backgroundRemoval>
                    </a14:imgEffect>
                  </a14:imgLayer>
                </a14:imgProps>
              </a:ext>
            </a:extLst>
          </a:blip>
          <a:stretch>
            <a:fillRect/>
          </a:stretch>
        </p:blipFill>
        <p:spPr>
          <a:xfrm rot="5400000">
            <a:off x="8865242" y="3513669"/>
            <a:ext cx="4878729" cy="1774785"/>
          </a:xfrm>
          <a:prstGeom prst="rect">
            <a:avLst/>
          </a:prstGeom>
        </p:spPr>
      </p:pic>
    </p:spTree>
    <p:extLst>
      <p:ext uri="{BB962C8B-B14F-4D97-AF65-F5344CB8AC3E}">
        <p14:creationId xmlns:p14="http://schemas.microsoft.com/office/powerpoint/2010/main" val="1869798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91D1-AD09-CD12-8DC0-A5D7D965B9C3}"/>
              </a:ext>
            </a:extLst>
          </p:cNvPr>
          <p:cNvSpPr>
            <a:spLocks noGrp="1"/>
          </p:cNvSpPr>
          <p:nvPr>
            <p:ph type="title"/>
          </p:nvPr>
        </p:nvSpPr>
        <p:spPr>
          <a:xfrm>
            <a:off x="240482" y="753227"/>
            <a:ext cx="9613861" cy="1080938"/>
          </a:xfrm>
        </p:spPr>
        <p:txBody>
          <a:bodyPr/>
          <a:lstStyle/>
          <a:p>
            <a:r>
              <a:rPr lang="en-US" dirty="0">
                <a:latin typeface="Times New Roman" panose="02020603050405020304" pitchFamily="18" charset="0"/>
                <a:cs typeface="Times New Roman" panose="02020603050405020304" pitchFamily="18" charset="0"/>
              </a:rPr>
              <a:t>PROJECT DESCRIPTION</a:t>
            </a:r>
          </a:p>
        </p:txBody>
      </p:sp>
      <p:sp>
        <p:nvSpPr>
          <p:cNvPr id="3" name="Content Placeholder 2">
            <a:extLst>
              <a:ext uri="{FF2B5EF4-FFF2-40B4-BE49-F238E27FC236}">
                <a16:creationId xmlns:a16="http://schemas.microsoft.com/office/drawing/2014/main" id="{CD9D0B63-9EC8-E25E-F351-A658EBD48F0A}"/>
              </a:ext>
            </a:extLst>
          </p:cNvPr>
          <p:cNvSpPr>
            <a:spLocks noGrp="1"/>
          </p:cNvSpPr>
          <p:nvPr>
            <p:ph idx="1"/>
          </p:nvPr>
        </p:nvSpPr>
        <p:spPr>
          <a:xfrm>
            <a:off x="84310" y="2077232"/>
            <a:ext cx="10020389" cy="4647657"/>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This project investigates the factors that influence the success of movies on IMDB, defined by high IMDB ratings.</a:t>
            </a:r>
          </a:p>
          <a:p>
            <a:pPr algn="just">
              <a:lnSpc>
                <a:spcPct val="150000"/>
              </a:lnSpc>
            </a:pPr>
            <a:r>
              <a:rPr lang="en-US" sz="1800" dirty="0">
                <a:latin typeface="Times New Roman" panose="02020603050405020304" pitchFamily="18" charset="0"/>
                <a:cs typeface="Times New Roman" panose="02020603050405020304" pitchFamily="18" charset="0"/>
              </a:rPr>
              <a:t>The goal is to offer insightful information to investors, producers, and directors of movies so they can plan ahead and make wise decisions for their upcoming endeavors by examining a dataset of IMDB films.</a:t>
            </a:r>
          </a:p>
          <a:p>
            <a:pPr algn="just">
              <a:lnSpc>
                <a:spcPct val="150000"/>
              </a:lnSpc>
            </a:pPr>
            <a:r>
              <a:rPr lang="en-US" sz="1800" dirty="0">
                <a:latin typeface="Times New Roman" panose="02020603050405020304" pitchFamily="18" charset="0"/>
                <a:cs typeface="Times New Roman" panose="02020603050405020304" pitchFamily="18" charset="0"/>
              </a:rPr>
              <a:t>Through data analysis, the project explores the relationships between movie ratings and factors such as genre, duration, language, directors, and budgets. </a:t>
            </a:r>
          </a:p>
          <a:p>
            <a:pPr algn="just">
              <a:lnSpc>
                <a:spcPct val="150000"/>
              </a:lnSpc>
            </a:pPr>
            <a:r>
              <a:rPr lang="en-US" sz="1800" dirty="0">
                <a:latin typeface="Times New Roman" panose="02020603050405020304" pitchFamily="18" charset="0"/>
                <a:cs typeface="Times New Roman" panose="02020603050405020304" pitchFamily="18" charset="0"/>
              </a:rPr>
              <a:t>The report will include visualizations and a comprehensive narrative of the findings obtained by utilizing Excel and statistical methods, aiming to drive actionable insights and conclusions for stakeholders via thorough analysis of the dataset provided.</a:t>
            </a:r>
          </a:p>
        </p:txBody>
      </p:sp>
      <p:pic>
        <p:nvPicPr>
          <p:cNvPr id="7" name="Picture 6">
            <a:extLst>
              <a:ext uri="{FF2B5EF4-FFF2-40B4-BE49-F238E27FC236}">
                <a16:creationId xmlns:a16="http://schemas.microsoft.com/office/drawing/2014/main" id="{97D76B1E-D934-F3D1-3277-AAB5215ACAB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3111" r="96778">
                        <a14:foregroundMark x1="89556" y1="55667" x2="96778" y2="60000"/>
                        <a14:foregroundMark x1="3889" y1="58333" x2="10889" y2="53333"/>
                        <a14:foregroundMark x1="3111" y1="27667" x2="3111" y2="27667"/>
                        <a14:foregroundMark x1="3111" y1="27667" x2="3889" y2="27000"/>
                      </a14:backgroundRemoval>
                    </a14:imgEffect>
                  </a14:imgLayer>
                </a14:imgProps>
              </a:ext>
            </a:extLst>
          </a:blip>
          <a:stretch>
            <a:fillRect/>
          </a:stretch>
        </p:blipFill>
        <p:spPr>
          <a:xfrm rot="5400000">
            <a:off x="8865242" y="3513669"/>
            <a:ext cx="4878729" cy="1774785"/>
          </a:xfrm>
          <a:prstGeom prst="rect">
            <a:avLst/>
          </a:prstGeom>
        </p:spPr>
      </p:pic>
      <p:pic>
        <p:nvPicPr>
          <p:cNvPr id="8" name="Picture 7">
            <a:extLst>
              <a:ext uri="{FF2B5EF4-FFF2-40B4-BE49-F238E27FC236}">
                <a16:creationId xmlns:a16="http://schemas.microsoft.com/office/drawing/2014/main" id="{AA775ACE-DE66-EA06-59C5-F214A5E49D5E}"/>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4020" y1="33333" x2="30392" y2="36765"/>
                        <a14:foregroundMark x1="38562" y1="25817" x2="43464" y2="28922"/>
                        <a14:foregroundMark x1="50817" y1="20425" x2="55882" y2="22712"/>
                        <a14:foregroundMark x1="63399" y1="45098" x2="61111" y2="50817"/>
                        <a14:foregroundMark x1="50000" y1="47059" x2="44444" y2="55065"/>
                        <a14:foregroundMark x1="36928" y1="47876" x2="36928" y2="47876"/>
                        <a14:foregroundMark x1="32026" y1="57353" x2="32026" y2="57353"/>
                        <a14:foregroundMark x1="20588" y1="57190" x2="20588" y2="57190"/>
                        <a14:foregroundMark x1="16993" y1="43627" x2="16993" y2="43627"/>
                      </a14:backgroundRemoval>
                    </a14:imgEffect>
                  </a14:imgLayer>
                </a14:imgProps>
              </a:ext>
            </a:extLst>
          </a:blip>
          <a:stretch>
            <a:fillRect/>
          </a:stretch>
        </p:blipFill>
        <p:spPr>
          <a:xfrm rot="20509178">
            <a:off x="9243953" y="-89034"/>
            <a:ext cx="2998155" cy="2765461"/>
          </a:xfrm>
          <a:prstGeom prst="rect">
            <a:avLst/>
          </a:prstGeom>
        </p:spPr>
      </p:pic>
    </p:spTree>
    <p:extLst>
      <p:ext uri="{BB962C8B-B14F-4D97-AF65-F5344CB8AC3E}">
        <p14:creationId xmlns:p14="http://schemas.microsoft.com/office/powerpoint/2010/main" val="2881736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0F4A19-F373-98FF-2208-8942A8AC0799}"/>
              </a:ext>
            </a:extLst>
          </p:cNvPr>
          <p:cNvPicPr>
            <a:picLocks noChangeAspect="1"/>
          </p:cNvPicPr>
          <p:nvPr/>
        </p:nvPicPr>
        <p:blipFill>
          <a:blip r:embed="rId2"/>
          <a:stretch>
            <a:fillRect/>
          </a:stretch>
        </p:blipFill>
        <p:spPr>
          <a:xfrm>
            <a:off x="1771589" y="1220405"/>
            <a:ext cx="7567684" cy="4417189"/>
          </a:xfrm>
          <a:prstGeom prst="rect">
            <a:avLst/>
          </a:prstGeom>
        </p:spPr>
      </p:pic>
      <p:pic>
        <p:nvPicPr>
          <p:cNvPr id="4" name="Picture 3">
            <a:extLst>
              <a:ext uri="{FF2B5EF4-FFF2-40B4-BE49-F238E27FC236}">
                <a16:creationId xmlns:a16="http://schemas.microsoft.com/office/drawing/2014/main" id="{34AAE1E5-D8E7-9593-594D-2B896AFA315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24020" y1="33333" x2="30392" y2="36765"/>
                        <a14:foregroundMark x1="38562" y1="25817" x2="43464" y2="28922"/>
                        <a14:foregroundMark x1="50817" y1="20425" x2="55882" y2="22712"/>
                        <a14:foregroundMark x1="63399" y1="45098" x2="61111" y2="50817"/>
                        <a14:foregroundMark x1="50000" y1="47059" x2="44444" y2="55065"/>
                        <a14:foregroundMark x1="36928" y1="47876" x2="36928" y2="47876"/>
                        <a14:foregroundMark x1="32026" y1="57353" x2="32026" y2="57353"/>
                        <a14:foregroundMark x1="20588" y1="57190" x2="20588" y2="57190"/>
                        <a14:foregroundMark x1="16993" y1="43627" x2="16993" y2="43627"/>
                      </a14:backgroundRemoval>
                    </a14:imgEffect>
                  </a14:imgLayer>
                </a14:imgProps>
              </a:ext>
            </a:extLst>
          </a:blip>
          <a:stretch>
            <a:fillRect/>
          </a:stretch>
        </p:blipFill>
        <p:spPr>
          <a:xfrm rot="20509178">
            <a:off x="9243953" y="-89034"/>
            <a:ext cx="2998155" cy="2765461"/>
          </a:xfrm>
          <a:prstGeom prst="rect">
            <a:avLst/>
          </a:prstGeom>
        </p:spPr>
      </p:pic>
      <p:pic>
        <p:nvPicPr>
          <p:cNvPr id="5" name="Picture 4">
            <a:extLst>
              <a:ext uri="{FF2B5EF4-FFF2-40B4-BE49-F238E27FC236}">
                <a16:creationId xmlns:a16="http://schemas.microsoft.com/office/drawing/2014/main" id="{B3CBA9A6-7F87-1E58-420D-9914FDE691E1}"/>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3111" r="96778">
                        <a14:foregroundMark x1="89556" y1="55667" x2="96778" y2="60000"/>
                        <a14:foregroundMark x1="3889" y1="58333" x2="10889" y2="53333"/>
                        <a14:foregroundMark x1="3111" y1="27667" x2="3111" y2="27667"/>
                        <a14:foregroundMark x1="3111" y1="27667" x2="3889" y2="27000"/>
                      </a14:backgroundRemoval>
                    </a14:imgEffect>
                  </a14:imgLayer>
                </a14:imgProps>
              </a:ext>
            </a:extLst>
          </a:blip>
          <a:stretch>
            <a:fillRect/>
          </a:stretch>
        </p:blipFill>
        <p:spPr>
          <a:xfrm rot="5400000">
            <a:off x="8865242" y="3513669"/>
            <a:ext cx="4878729" cy="1774785"/>
          </a:xfrm>
          <a:prstGeom prst="rect">
            <a:avLst/>
          </a:prstGeom>
        </p:spPr>
      </p:pic>
    </p:spTree>
    <p:extLst>
      <p:ext uri="{BB962C8B-B14F-4D97-AF65-F5344CB8AC3E}">
        <p14:creationId xmlns:p14="http://schemas.microsoft.com/office/powerpoint/2010/main" val="3763162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5B9F-2262-30C0-84B3-009FB8FE88B2}"/>
              </a:ext>
            </a:extLst>
          </p:cNvPr>
          <p:cNvSpPr>
            <a:spLocks noGrp="1"/>
          </p:cNvSpPr>
          <p:nvPr>
            <p:ph type="title"/>
          </p:nvPr>
        </p:nvSpPr>
        <p:spPr>
          <a:xfrm>
            <a:off x="69448" y="753228"/>
            <a:ext cx="9613861" cy="1080938"/>
          </a:xfrm>
        </p:spPr>
        <p:txBody>
          <a:bodyPr/>
          <a:lstStyle/>
          <a:p>
            <a:r>
              <a:rPr lang="en-US" dirty="0">
                <a:latin typeface="Times New Roman" panose="02020603050405020304" pitchFamily="18" charset="0"/>
                <a:cs typeface="Times New Roman" panose="02020603050405020304" pitchFamily="18" charset="0"/>
              </a:rPr>
              <a:t>INSIGHTS </a:t>
            </a:r>
          </a:p>
        </p:txBody>
      </p:sp>
      <p:sp>
        <p:nvSpPr>
          <p:cNvPr id="3" name="Content Placeholder 2">
            <a:extLst>
              <a:ext uri="{FF2B5EF4-FFF2-40B4-BE49-F238E27FC236}">
                <a16:creationId xmlns:a16="http://schemas.microsoft.com/office/drawing/2014/main" id="{5DE408A8-E84D-4041-3AEC-A77A29E07633}"/>
              </a:ext>
            </a:extLst>
          </p:cNvPr>
          <p:cNvSpPr>
            <a:spLocks noGrp="1"/>
          </p:cNvSpPr>
          <p:nvPr>
            <p:ph idx="1"/>
          </p:nvPr>
        </p:nvSpPr>
        <p:spPr>
          <a:xfrm>
            <a:off x="69448" y="2025569"/>
            <a:ext cx="12053104" cy="4832431"/>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While considering the budget analysis to determine the relationship between movie budgets and their financial success, Country is also taken into account, as they have different currencies.</a:t>
            </a:r>
          </a:p>
          <a:p>
            <a:pPr>
              <a:lnSpc>
                <a:spcPct val="150000"/>
              </a:lnSpc>
            </a:pPr>
            <a:r>
              <a:rPr lang="en-US" sz="1800" dirty="0">
                <a:latin typeface="Times New Roman" panose="02020603050405020304" pitchFamily="18" charset="0"/>
                <a:cs typeface="Times New Roman" panose="02020603050405020304" pitchFamily="18" charset="0"/>
              </a:rPr>
              <a:t>Highest number of movies are done by the country USA followed by UK, France, Canada and Germany.</a:t>
            </a:r>
          </a:p>
          <a:p>
            <a:pPr>
              <a:lnSpc>
                <a:spcPct val="150000"/>
              </a:lnSpc>
            </a:pPr>
            <a:r>
              <a:rPr lang="en-US" sz="1800" dirty="0">
                <a:latin typeface="Times New Roman" panose="02020603050405020304" pitchFamily="18" charset="0"/>
                <a:cs typeface="Times New Roman" panose="02020603050405020304" pitchFamily="18" charset="0"/>
              </a:rPr>
              <a:t>While determining the Profit margin, USA tops the highest with a correlation coefficient of 0.675 indicating the strength between gross and the budget.</a:t>
            </a:r>
          </a:p>
          <a:p>
            <a:pPr>
              <a:lnSpc>
                <a:spcPct val="150000"/>
              </a:lnSpc>
            </a:pPr>
            <a:r>
              <a:rPr lang="en-US" sz="1800" dirty="0">
                <a:latin typeface="Times New Roman" panose="02020603050405020304" pitchFamily="18" charset="0"/>
                <a:cs typeface="Times New Roman" panose="02020603050405020304" pitchFamily="18" charset="0"/>
              </a:rPr>
              <a:t>South Korea has the least Profit Margin though they have around 14 movies.</a:t>
            </a:r>
          </a:p>
          <a:p>
            <a:pPr>
              <a:lnSpc>
                <a:spcPct val="150000"/>
              </a:lnSpc>
            </a:pPr>
            <a:r>
              <a:rPr lang="en-US" sz="1800" dirty="0">
                <a:latin typeface="Times New Roman" panose="02020603050405020304" pitchFamily="18" charset="0"/>
                <a:cs typeface="Times New Roman" panose="02020603050405020304" pitchFamily="18" charset="0"/>
              </a:rPr>
              <a:t>Most of the countries follows a positive correlation indicating the strength and direction of the relationship between gross and budget. This indicates that as the budget increase, so does the gross value.</a:t>
            </a:r>
          </a:p>
          <a:p>
            <a:pPr>
              <a:lnSpc>
                <a:spcPct val="15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8855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088AE-F2D4-C059-F3BE-510B652DE70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4C6EC562-341F-9BF5-60DD-7BDAE5865455}"/>
              </a:ext>
            </a:extLst>
          </p:cNvPr>
          <p:cNvSpPr>
            <a:spLocks noGrp="1"/>
          </p:cNvSpPr>
          <p:nvPr>
            <p:ph idx="1"/>
          </p:nvPr>
        </p:nvSpPr>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IMDB Movie Analysis project helps to understand and gain actionable insights that can help stakeholders make informed decisions such as how movie duration, movie genre affects the IMDB scores, how different languages help in movie’s success, director’s relationship with IMDB Score, gross and budget relationship etc.</a:t>
            </a:r>
          </a:p>
          <a:p>
            <a:pPr algn="just">
              <a:lnSpc>
                <a:spcPct val="150000"/>
              </a:lnSpc>
            </a:pPr>
            <a:r>
              <a:rPr lang="en-US" sz="1800" dirty="0">
                <a:latin typeface="Times New Roman" panose="02020603050405020304" pitchFamily="18" charset="0"/>
                <a:cs typeface="Times New Roman" panose="02020603050405020304" pitchFamily="18" charset="0"/>
              </a:rPr>
              <a:t>This project serves as an great example to understand and gain more knowledge about data cleaning and visualization concepts, and statistical methods such as mean, median, mode, variance, standard deviation and correlation coefficient.</a:t>
            </a:r>
          </a:p>
          <a:p>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6266AA2-6865-4360-6C63-30066BCF59D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3111" r="96778">
                        <a14:foregroundMark x1="89556" y1="55667" x2="96778" y2="60000"/>
                        <a14:foregroundMark x1="3889" y1="58333" x2="10889" y2="53333"/>
                        <a14:foregroundMark x1="3111" y1="27667" x2="3111" y2="27667"/>
                        <a14:foregroundMark x1="3111" y1="27667" x2="3889" y2="27000"/>
                      </a14:backgroundRemoval>
                    </a14:imgEffect>
                  </a14:imgLayer>
                </a14:imgProps>
              </a:ext>
            </a:extLst>
          </a:blip>
          <a:stretch>
            <a:fillRect/>
          </a:stretch>
        </p:blipFill>
        <p:spPr>
          <a:xfrm rot="5400000">
            <a:off x="8865242" y="3513669"/>
            <a:ext cx="4878729" cy="1774785"/>
          </a:xfrm>
          <a:prstGeom prst="rect">
            <a:avLst/>
          </a:prstGeom>
        </p:spPr>
      </p:pic>
      <p:pic>
        <p:nvPicPr>
          <p:cNvPr id="5" name="Picture 4">
            <a:extLst>
              <a:ext uri="{FF2B5EF4-FFF2-40B4-BE49-F238E27FC236}">
                <a16:creationId xmlns:a16="http://schemas.microsoft.com/office/drawing/2014/main" id="{6F164DBB-F9EC-5975-847E-521BFD612D2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4020" y1="33333" x2="30392" y2="36765"/>
                        <a14:foregroundMark x1="38562" y1="25817" x2="43464" y2="28922"/>
                        <a14:foregroundMark x1="50817" y1="20425" x2="55882" y2="22712"/>
                        <a14:foregroundMark x1="63399" y1="45098" x2="61111" y2="50817"/>
                        <a14:foregroundMark x1="50000" y1="47059" x2="44444" y2="55065"/>
                        <a14:foregroundMark x1="36928" y1="47876" x2="36928" y2="47876"/>
                        <a14:foregroundMark x1="32026" y1="57353" x2="32026" y2="57353"/>
                        <a14:foregroundMark x1="20588" y1="57190" x2="20588" y2="57190"/>
                        <a14:foregroundMark x1="16993" y1="43627" x2="16993" y2="43627"/>
                      </a14:backgroundRemoval>
                    </a14:imgEffect>
                  </a14:imgLayer>
                </a14:imgProps>
              </a:ext>
            </a:extLst>
          </a:blip>
          <a:stretch>
            <a:fillRect/>
          </a:stretch>
        </p:blipFill>
        <p:spPr>
          <a:xfrm rot="20509178">
            <a:off x="9243953" y="-89034"/>
            <a:ext cx="2998155" cy="2765461"/>
          </a:xfrm>
          <a:prstGeom prst="rect">
            <a:avLst/>
          </a:prstGeom>
        </p:spPr>
      </p:pic>
    </p:spTree>
    <p:extLst>
      <p:ext uri="{BB962C8B-B14F-4D97-AF65-F5344CB8AC3E}">
        <p14:creationId xmlns:p14="http://schemas.microsoft.com/office/powerpoint/2010/main" val="4011964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4E94CB-317D-D82F-67D5-E5C4BF9B74A4}"/>
              </a:ext>
            </a:extLst>
          </p:cNvPr>
          <p:cNvSpPr>
            <a:spLocks noGrp="1"/>
          </p:cNvSpPr>
          <p:nvPr>
            <p:ph type="body" sz="half" idx="2"/>
          </p:nvPr>
        </p:nvSpPr>
        <p:spPr/>
        <p:txBody>
          <a:bodyPr>
            <a:normAutofit/>
          </a:bodyPr>
          <a:lstStyle/>
          <a:p>
            <a:pPr algn="ctr"/>
            <a:r>
              <a:rPr lang="en-US" sz="6600" dirty="0">
                <a:latin typeface="Times New Roman" panose="02020603050405020304" pitchFamily="18" charset="0"/>
                <a:cs typeface="Times New Roman" panose="02020603050405020304" pitchFamily="18" charset="0"/>
              </a:rPr>
              <a:t>THANK YOU</a:t>
            </a:r>
          </a:p>
        </p:txBody>
      </p:sp>
      <p:pic>
        <p:nvPicPr>
          <p:cNvPr id="4" name="Picture 3">
            <a:extLst>
              <a:ext uri="{FF2B5EF4-FFF2-40B4-BE49-F238E27FC236}">
                <a16:creationId xmlns:a16="http://schemas.microsoft.com/office/drawing/2014/main" id="{E0DDFA35-6ED0-C24A-CDE4-B0045A49565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4020" y1="33333" x2="30392" y2="36765"/>
                        <a14:foregroundMark x1="38562" y1="25817" x2="43464" y2="28922"/>
                        <a14:foregroundMark x1="50817" y1="20425" x2="55882" y2="22712"/>
                        <a14:foregroundMark x1="63399" y1="45098" x2="61111" y2="50817"/>
                        <a14:foregroundMark x1="50000" y1="47059" x2="44444" y2="55065"/>
                        <a14:foregroundMark x1="36928" y1="47876" x2="36928" y2="47876"/>
                        <a14:foregroundMark x1="32026" y1="57353" x2="32026" y2="57353"/>
                        <a14:foregroundMark x1="20588" y1="57190" x2="20588" y2="57190"/>
                        <a14:foregroundMark x1="16993" y1="43627" x2="16993" y2="43627"/>
                      </a14:backgroundRemoval>
                    </a14:imgEffect>
                  </a14:imgLayer>
                </a14:imgProps>
              </a:ext>
            </a:extLst>
          </a:blip>
          <a:stretch>
            <a:fillRect/>
          </a:stretch>
        </p:blipFill>
        <p:spPr>
          <a:xfrm rot="20509178">
            <a:off x="446090" y="3441244"/>
            <a:ext cx="2998155" cy="2765461"/>
          </a:xfrm>
          <a:prstGeom prst="rect">
            <a:avLst/>
          </a:prstGeom>
        </p:spPr>
      </p:pic>
      <p:grpSp>
        <p:nvGrpSpPr>
          <p:cNvPr id="7" name="Group 6">
            <a:extLst>
              <a:ext uri="{FF2B5EF4-FFF2-40B4-BE49-F238E27FC236}">
                <a16:creationId xmlns:a16="http://schemas.microsoft.com/office/drawing/2014/main" id="{5A9B57EC-4689-9456-B9F4-982C65D3D551}"/>
              </a:ext>
            </a:extLst>
          </p:cNvPr>
          <p:cNvGrpSpPr/>
          <p:nvPr/>
        </p:nvGrpSpPr>
        <p:grpSpPr>
          <a:xfrm>
            <a:off x="167768" y="2808332"/>
            <a:ext cx="11848746" cy="1671789"/>
            <a:chOff x="171627" y="2808332"/>
            <a:chExt cx="11848746" cy="1671789"/>
          </a:xfrm>
        </p:grpSpPr>
        <p:pic>
          <p:nvPicPr>
            <p:cNvPr id="5" name="Picture 4">
              <a:extLst>
                <a:ext uri="{FF2B5EF4-FFF2-40B4-BE49-F238E27FC236}">
                  <a16:creationId xmlns:a16="http://schemas.microsoft.com/office/drawing/2014/main" id="{7C69290C-3D01-9992-028D-187043BE7A9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3111" r="96778">
                          <a14:foregroundMark x1="89556" y1="55667" x2="96778" y2="60000"/>
                          <a14:foregroundMark x1="3889" y1="58333" x2="10889" y2="53333"/>
                          <a14:foregroundMark x1="3111" y1="27667" x2="3111" y2="27667"/>
                          <a14:foregroundMark x1="3111" y1="27667" x2="3889" y2="27000"/>
                        </a14:backgroundRemoval>
                      </a14:imgEffect>
                    </a14:imgLayer>
                  </a14:imgProps>
                </a:ext>
              </a:extLst>
            </a:blip>
            <a:stretch>
              <a:fillRect/>
            </a:stretch>
          </p:blipFill>
          <p:spPr>
            <a:xfrm>
              <a:off x="171627" y="2808332"/>
              <a:ext cx="6125002" cy="1671789"/>
            </a:xfrm>
            <a:prstGeom prst="rect">
              <a:avLst/>
            </a:prstGeom>
          </p:spPr>
        </p:pic>
        <p:pic>
          <p:nvPicPr>
            <p:cNvPr id="6" name="Picture 5">
              <a:extLst>
                <a:ext uri="{FF2B5EF4-FFF2-40B4-BE49-F238E27FC236}">
                  <a16:creationId xmlns:a16="http://schemas.microsoft.com/office/drawing/2014/main" id="{F75142BA-B382-4373-FDFE-4F8EDCBA74AA}"/>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3111" r="96778">
                          <a14:foregroundMark x1="89556" y1="55667" x2="96778" y2="60000"/>
                          <a14:foregroundMark x1="3889" y1="58333" x2="10889" y2="53333"/>
                          <a14:foregroundMark x1="3111" y1="27667" x2="3111" y2="27667"/>
                          <a14:foregroundMark x1="3111" y1="27667" x2="3889" y2="27000"/>
                        </a14:backgroundRemoval>
                      </a14:imgEffect>
                    </a14:imgLayer>
                  </a14:imgProps>
                </a:ext>
              </a:extLst>
            </a:blip>
            <a:stretch>
              <a:fillRect/>
            </a:stretch>
          </p:blipFill>
          <p:spPr>
            <a:xfrm>
              <a:off x="5895371" y="2808332"/>
              <a:ext cx="6125002" cy="1671789"/>
            </a:xfrm>
            <a:prstGeom prst="rect">
              <a:avLst/>
            </a:prstGeom>
          </p:spPr>
        </p:pic>
      </p:grpSp>
      <p:pic>
        <p:nvPicPr>
          <p:cNvPr id="8" name="Picture 7">
            <a:extLst>
              <a:ext uri="{FF2B5EF4-FFF2-40B4-BE49-F238E27FC236}">
                <a16:creationId xmlns:a16="http://schemas.microsoft.com/office/drawing/2014/main" id="{0EAB8DB0-F5D6-2A89-A1ED-501000F7ABB3}"/>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1700" l="10000" r="90000">
                        <a14:foregroundMark x1="54200" y1="90500" x2="54200" y2="90500"/>
                        <a14:foregroundMark x1="51100" y1="89400" x2="57800" y2="91300"/>
                        <a14:foregroundMark x1="55800" y1="91700" x2="55800" y2="91700"/>
                        <a14:foregroundMark x1="55000" y1="91700" x2="55000" y2="91700"/>
                        <a14:foregroundMark x1="21600" y1="67700" x2="21600" y2="67700"/>
                        <a14:foregroundMark x1="19400" y1="64700" x2="22800" y2="69900"/>
                        <a14:foregroundMark x1="21400" y1="63100" x2="23400" y2="67500"/>
                        <a14:foregroundMark x1="56400" y1="55500" x2="55000" y2="75800"/>
                        <a14:foregroundMark x1="64400" y1="57500" x2="62800" y2="72000"/>
                        <a14:foregroundMark x1="70400" y1="59300" x2="68800" y2="68100"/>
                        <a14:foregroundMark x1="76100" y1="60100" x2="73200" y2="68100"/>
                        <a14:foregroundMark x1="73200" y1="68100" x2="73200" y2="68100"/>
                        <a14:foregroundMark x1="51100" y1="62700" x2="50700" y2="70200"/>
                        <a14:foregroundMark x1="66000" y1="81000" x2="66000" y2="81000"/>
                      </a14:backgroundRemoval>
                    </a14:imgEffect>
                  </a14:imgLayer>
                </a14:imgProps>
              </a:ext>
            </a:extLst>
          </a:blip>
          <a:stretch>
            <a:fillRect/>
          </a:stretch>
        </p:blipFill>
        <p:spPr>
          <a:xfrm>
            <a:off x="3808553" y="364828"/>
            <a:ext cx="4574894" cy="4574894"/>
          </a:xfrm>
          <a:prstGeom prst="rect">
            <a:avLst/>
          </a:prstGeom>
        </p:spPr>
      </p:pic>
    </p:spTree>
    <p:extLst>
      <p:ext uri="{BB962C8B-B14F-4D97-AF65-F5344CB8AC3E}">
        <p14:creationId xmlns:p14="http://schemas.microsoft.com/office/powerpoint/2010/main" val="2050184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CED7A-A513-91AC-E095-982A532DD700}"/>
              </a:ext>
            </a:extLst>
          </p:cNvPr>
          <p:cNvSpPr>
            <a:spLocks noGrp="1"/>
          </p:cNvSpPr>
          <p:nvPr>
            <p:ph type="title"/>
          </p:nvPr>
        </p:nvSpPr>
        <p:spPr>
          <a:xfrm>
            <a:off x="305281" y="780858"/>
            <a:ext cx="9613861" cy="1080938"/>
          </a:xfrm>
        </p:spPr>
        <p:txBody>
          <a:bodyPr/>
          <a:lstStyle/>
          <a:p>
            <a:r>
              <a:rPr lang="en-US" dirty="0">
                <a:latin typeface="Times New Roman" panose="02020603050405020304" pitchFamily="18" charset="0"/>
                <a:cs typeface="Times New Roman" panose="02020603050405020304" pitchFamily="18" charset="0"/>
              </a:rPr>
              <a:t>APPROACH</a:t>
            </a:r>
          </a:p>
        </p:txBody>
      </p:sp>
      <p:grpSp>
        <p:nvGrpSpPr>
          <p:cNvPr id="3" name="Group 2">
            <a:extLst>
              <a:ext uri="{FF2B5EF4-FFF2-40B4-BE49-F238E27FC236}">
                <a16:creationId xmlns:a16="http://schemas.microsoft.com/office/drawing/2014/main" id="{838466A4-B66A-A7E5-1DD8-319B118BFD7B}"/>
              </a:ext>
            </a:extLst>
          </p:cNvPr>
          <p:cNvGrpSpPr/>
          <p:nvPr/>
        </p:nvGrpSpPr>
        <p:grpSpPr>
          <a:xfrm>
            <a:off x="305281" y="2089425"/>
            <a:ext cx="7553929" cy="4583180"/>
            <a:chOff x="2770688" y="1464393"/>
            <a:chExt cx="6863787" cy="4583180"/>
          </a:xfrm>
        </p:grpSpPr>
        <p:sp>
          <p:nvSpPr>
            <p:cNvPr id="4" name="Rectangle: Rounded Corners 3">
              <a:extLst>
                <a:ext uri="{FF2B5EF4-FFF2-40B4-BE49-F238E27FC236}">
                  <a16:creationId xmlns:a16="http://schemas.microsoft.com/office/drawing/2014/main" id="{5D25D3AA-168E-30C6-50B4-C4C88DB2F5BB}"/>
                </a:ext>
              </a:extLst>
            </p:cNvPr>
            <p:cNvSpPr/>
            <p:nvPr/>
          </p:nvSpPr>
          <p:spPr>
            <a:xfrm>
              <a:off x="2770688" y="1464393"/>
              <a:ext cx="6863787" cy="642197"/>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Downloaded the IMDB_Movies dataset provided.</a:t>
              </a:r>
            </a:p>
          </p:txBody>
        </p:sp>
        <p:sp>
          <p:nvSpPr>
            <p:cNvPr id="5" name="Rectangle: Rounded Corners 4">
              <a:extLst>
                <a:ext uri="{FF2B5EF4-FFF2-40B4-BE49-F238E27FC236}">
                  <a16:creationId xmlns:a16="http://schemas.microsoft.com/office/drawing/2014/main" id="{0243C262-0DD6-B4A9-B317-6D19493CD75C}"/>
                </a:ext>
              </a:extLst>
            </p:cNvPr>
            <p:cNvSpPr/>
            <p:nvPr/>
          </p:nvSpPr>
          <p:spPr>
            <a:xfrm>
              <a:off x="2770688" y="2748786"/>
              <a:ext cx="6863787" cy="642196"/>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Understand the data present in the file.</a:t>
              </a:r>
            </a:p>
          </p:txBody>
        </p:sp>
        <p:sp>
          <p:nvSpPr>
            <p:cNvPr id="6" name="Rectangle: Rounded Corners 5">
              <a:extLst>
                <a:ext uri="{FF2B5EF4-FFF2-40B4-BE49-F238E27FC236}">
                  <a16:creationId xmlns:a16="http://schemas.microsoft.com/office/drawing/2014/main" id="{6C0E34E9-8243-37D0-0048-9EBCF181D78F}"/>
                </a:ext>
              </a:extLst>
            </p:cNvPr>
            <p:cNvSpPr/>
            <p:nvPr/>
          </p:nvSpPr>
          <p:spPr>
            <a:xfrm>
              <a:off x="2770688" y="4120985"/>
              <a:ext cx="6863787" cy="642196"/>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Cleaning and preparation of the data handling missing values, removing duplicates, converting data types, and feature engineering.</a:t>
              </a:r>
              <a:endParaRPr lang="en-US" dirty="0">
                <a:solidFill>
                  <a:schemeClr val="tx1"/>
                </a:solidFill>
              </a:endParaRPr>
            </a:p>
          </p:txBody>
        </p:sp>
        <p:sp>
          <p:nvSpPr>
            <p:cNvPr id="7" name="Rectangle: Rounded Corners 6">
              <a:extLst>
                <a:ext uri="{FF2B5EF4-FFF2-40B4-BE49-F238E27FC236}">
                  <a16:creationId xmlns:a16="http://schemas.microsoft.com/office/drawing/2014/main" id="{96D89B5B-1202-D561-A731-DA3583AB7EC6}"/>
                </a:ext>
              </a:extLst>
            </p:cNvPr>
            <p:cNvSpPr/>
            <p:nvPr/>
          </p:nvSpPr>
          <p:spPr>
            <a:xfrm>
              <a:off x="2770688" y="5405377"/>
              <a:ext cx="6863787" cy="642196"/>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Gaining insights out of the data using Excel and making a report out of it.</a:t>
              </a:r>
              <a:endParaRPr lang="en-US" dirty="0">
                <a:solidFill>
                  <a:schemeClr val="tx1"/>
                </a:solidFill>
              </a:endParaRPr>
            </a:p>
          </p:txBody>
        </p:sp>
        <p:sp>
          <p:nvSpPr>
            <p:cNvPr id="8" name="Arrow: Down 7">
              <a:extLst>
                <a:ext uri="{FF2B5EF4-FFF2-40B4-BE49-F238E27FC236}">
                  <a16:creationId xmlns:a16="http://schemas.microsoft.com/office/drawing/2014/main" id="{6B89AA60-6E0E-B3B2-1808-38AE717211AE}"/>
                </a:ext>
              </a:extLst>
            </p:cNvPr>
            <p:cNvSpPr/>
            <p:nvPr/>
          </p:nvSpPr>
          <p:spPr>
            <a:xfrm>
              <a:off x="6040535" y="2230917"/>
              <a:ext cx="324091" cy="393541"/>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35C286EF-1EC3-D84F-B38E-78311EB135A0}"/>
                </a:ext>
              </a:extLst>
            </p:cNvPr>
            <p:cNvSpPr/>
            <p:nvPr/>
          </p:nvSpPr>
          <p:spPr>
            <a:xfrm>
              <a:off x="6040535" y="3585953"/>
              <a:ext cx="324091" cy="393541"/>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FC40BE47-C197-5E16-261A-05A54C462A07}"/>
                </a:ext>
              </a:extLst>
            </p:cNvPr>
            <p:cNvSpPr/>
            <p:nvPr/>
          </p:nvSpPr>
          <p:spPr>
            <a:xfrm>
              <a:off x="6040534" y="4887508"/>
              <a:ext cx="324091" cy="393541"/>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CD6014F8-2522-35C9-A8D1-F531BCB5E8C7}"/>
              </a:ext>
            </a:extLst>
          </p:cNvPr>
          <p:cNvPicPr>
            <a:picLocks noChangeAspect="1"/>
          </p:cNvPicPr>
          <p:nvPr/>
        </p:nvPicPr>
        <p:blipFill>
          <a:blip r:embed="rId2"/>
          <a:stretch>
            <a:fillRect/>
          </a:stretch>
        </p:blipFill>
        <p:spPr>
          <a:xfrm>
            <a:off x="8323283" y="2503992"/>
            <a:ext cx="3413985" cy="3413985"/>
          </a:xfrm>
          <a:prstGeom prst="rect">
            <a:avLst/>
          </a:prstGeom>
          <a:ln w="228600" cap="sq" cmpd="thickThin">
            <a:solidFill>
              <a:srgbClr val="000000"/>
            </a:solidFill>
            <a:prstDash val="solid"/>
            <a:miter lim="800000"/>
          </a:ln>
          <a:effectLst>
            <a:innerShdw blurRad="76200">
              <a:srgbClr val="000000"/>
            </a:innerShdw>
          </a:effectLst>
        </p:spPr>
      </p:pic>
      <p:pic>
        <p:nvPicPr>
          <p:cNvPr id="12" name="Picture 11">
            <a:extLst>
              <a:ext uri="{FF2B5EF4-FFF2-40B4-BE49-F238E27FC236}">
                <a16:creationId xmlns:a16="http://schemas.microsoft.com/office/drawing/2014/main" id="{2E4756CE-F51A-2D87-6030-AC3C95E2131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24020" y1="33333" x2="30392" y2="36765"/>
                        <a14:foregroundMark x1="38562" y1="25817" x2="43464" y2="28922"/>
                        <a14:foregroundMark x1="50817" y1="20425" x2="55882" y2="22712"/>
                        <a14:foregroundMark x1="63399" y1="45098" x2="61111" y2="50817"/>
                        <a14:foregroundMark x1="50000" y1="47059" x2="44444" y2="55065"/>
                        <a14:foregroundMark x1="36928" y1="47876" x2="36928" y2="47876"/>
                        <a14:foregroundMark x1="32026" y1="57353" x2="32026" y2="57353"/>
                        <a14:foregroundMark x1="20588" y1="57190" x2="20588" y2="57190"/>
                        <a14:foregroundMark x1="16993" y1="43627" x2="16993" y2="43627"/>
                      </a14:backgroundRemoval>
                    </a14:imgEffect>
                  </a14:imgLayer>
                </a14:imgProps>
              </a:ext>
            </a:extLst>
          </a:blip>
          <a:stretch>
            <a:fillRect/>
          </a:stretch>
        </p:blipFill>
        <p:spPr>
          <a:xfrm rot="20509178">
            <a:off x="9259177" y="-432538"/>
            <a:ext cx="2998155" cy="2765461"/>
          </a:xfrm>
          <a:prstGeom prst="rect">
            <a:avLst/>
          </a:prstGeom>
        </p:spPr>
      </p:pic>
    </p:spTree>
    <p:extLst>
      <p:ext uri="{BB962C8B-B14F-4D97-AF65-F5344CB8AC3E}">
        <p14:creationId xmlns:p14="http://schemas.microsoft.com/office/powerpoint/2010/main" val="1683487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75E2-8C1E-E900-4EC8-B2CD148A5E2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TECH-STACK USED &amp; LINK</a:t>
            </a:r>
          </a:p>
        </p:txBody>
      </p:sp>
      <p:sp>
        <p:nvSpPr>
          <p:cNvPr id="3" name="Content Placeholder 2">
            <a:extLst>
              <a:ext uri="{FF2B5EF4-FFF2-40B4-BE49-F238E27FC236}">
                <a16:creationId xmlns:a16="http://schemas.microsoft.com/office/drawing/2014/main" id="{B9619ABE-9231-2D7D-7FCC-83F4565F5888}"/>
              </a:ext>
            </a:extLst>
          </p:cNvPr>
          <p:cNvSpPr>
            <a:spLocks noGrp="1"/>
          </p:cNvSpPr>
          <p:nvPr>
            <p:ph idx="1"/>
          </p:nvPr>
        </p:nvSpPr>
        <p:spPr>
          <a:xfrm>
            <a:off x="680321" y="2336873"/>
            <a:ext cx="3822231" cy="3599316"/>
          </a:xfrm>
        </p:spPr>
        <p:txBody>
          <a:bodyPr>
            <a:normAutofit/>
          </a:bodyPr>
          <a:lstStyle/>
          <a:p>
            <a:r>
              <a:rPr lang="en-US" sz="1800" dirty="0">
                <a:latin typeface="Times New Roman" panose="02020603050405020304" pitchFamily="18" charset="0"/>
                <a:cs typeface="Times New Roman" panose="02020603050405020304" pitchFamily="18" charset="0"/>
              </a:rPr>
              <a:t>Microsoft Excel</a:t>
            </a:r>
          </a:p>
        </p:txBody>
      </p:sp>
      <p:pic>
        <p:nvPicPr>
          <p:cNvPr id="4" name="Picture 3">
            <a:extLst>
              <a:ext uri="{FF2B5EF4-FFF2-40B4-BE49-F238E27FC236}">
                <a16:creationId xmlns:a16="http://schemas.microsoft.com/office/drawing/2014/main" id="{07AF9648-5875-03A3-E120-D90E062ECA54}"/>
              </a:ext>
            </a:extLst>
          </p:cNvPr>
          <p:cNvPicPr>
            <a:picLocks noChangeAspect="1"/>
          </p:cNvPicPr>
          <p:nvPr/>
        </p:nvPicPr>
        <p:blipFill>
          <a:blip r:embed="rId2"/>
          <a:stretch>
            <a:fillRect/>
          </a:stretch>
        </p:blipFill>
        <p:spPr>
          <a:xfrm>
            <a:off x="1061842" y="3147969"/>
            <a:ext cx="1671951" cy="15513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Content Placeholder 2">
            <a:extLst>
              <a:ext uri="{FF2B5EF4-FFF2-40B4-BE49-F238E27FC236}">
                <a16:creationId xmlns:a16="http://schemas.microsoft.com/office/drawing/2014/main" id="{6862D015-F012-D482-7A70-8B2012019012}"/>
              </a:ext>
            </a:extLst>
          </p:cNvPr>
          <p:cNvSpPr txBox="1">
            <a:spLocks/>
          </p:cNvSpPr>
          <p:nvPr/>
        </p:nvSpPr>
        <p:spPr>
          <a:xfrm>
            <a:off x="5830057" y="2336873"/>
            <a:ext cx="382223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Double click to view the Excel file</a:t>
            </a:r>
          </a:p>
        </p:txBody>
      </p:sp>
      <p:pic>
        <p:nvPicPr>
          <p:cNvPr id="6" name="Picture 5">
            <a:extLst>
              <a:ext uri="{FF2B5EF4-FFF2-40B4-BE49-F238E27FC236}">
                <a16:creationId xmlns:a16="http://schemas.microsoft.com/office/drawing/2014/main" id="{885D646E-3719-3F8A-F29A-2E72DAF5A4D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3111" r="96778">
                        <a14:foregroundMark x1="89556" y1="55667" x2="96778" y2="60000"/>
                        <a14:foregroundMark x1="3889" y1="58333" x2="10889" y2="53333"/>
                        <a14:foregroundMark x1="3111" y1="27667" x2="3111" y2="27667"/>
                        <a14:foregroundMark x1="3111" y1="27667" x2="3889" y2="27000"/>
                      </a14:backgroundRemoval>
                    </a14:imgEffect>
                  </a14:imgLayer>
                </a14:imgProps>
              </a:ext>
            </a:extLst>
          </a:blip>
          <a:stretch>
            <a:fillRect/>
          </a:stretch>
        </p:blipFill>
        <p:spPr>
          <a:xfrm rot="5400000">
            <a:off x="8865242" y="3513669"/>
            <a:ext cx="4878729" cy="1774785"/>
          </a:xfrm>
          <a:prstGeom prst="rect">
            <a:avLst/>
          </a:prstGeom>
        </p:spPr>
      </p:pic>
      <p:pic>
        <p:nvPicPr>
          <p:cNvPr id="7" name="Picture 6">
            <a:extLst>
              <a:ext uri="{FF2B5EF4-FFF2-40B4-BE49-F238E27FC236}">
                <a16:creationId xmlns:a16="http://schemas.microsoft.com/office/drawing/2014/main" id="{C1D99E26-ED26-E8B2-2B79-0AB770055EAA}"/>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24020" y1="33333" x2="30392" y2="36765"/>
                        <a14:foregroundMark x1="38562" y1="25817" x2="43464" y2="28922"/>
                        <a14:foregroundMark x1="50817" y1="20425" x2="55882" y2="22712"/>
                        <a14:foregroundMark x1="63399" y1="45098" x2="61111" y2="50817"/>
                        <a14:foregroundMark x1="50000" y1="47059" x2="44444" y2="55065"/>
                        <a14:foregroundMark x1="36928" y1="47876" x2="36928" y2="47876"/>
                        <a14:foregroundMark x1="32026" y1="57353" x2="32026" y2="57353"/>
                        <a14:foregroundMark x1="20588" y1="57190" x2="20588" y2="57190"/>
                        <a14:foregroundMark x1="16993" y1="43627" x2="16993" y2="43627"/>
                      </a14:backgroundRemoval>
                    </a14:imgEffect>
                  </a14:imgLayer>
                </a14:imgProps>
              </a:ext>
            </a:extLst>
          </a:blip>
          <a:stretch>
            <a:fillRect/>
          </a:stretch>
        </p:blipFill>
        <p:spPr>
          <a:xfrm rot="20509178">
            <a:off x="9243953" y="-89034"/>
            <a:ext cx="2998155" cy="2765461"/>
          </a:xfrm>
          <a:prstGeom prst="rect">
            <a:avLst/>
          </a:prstGeom>
        </p:spPr>
      </p:pic>
      <p:pic>
        <p:nvPicPr>
          <p:cNvPr id="8" name="Picture 7">
            <a:hlinkClick r:id="rId7"/>
            <a:extLst>
              <a:ext uri="{FF2B5EF4-FFF2-40B4-BE49-F238E27FC236}">
                <a16:creationId xmlns:a16="http://schemas.microsoft.com/office/drawing/2014/main" id="{FCFAB204-E2F9-0DCC-9302-83D0FA658874}"/>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0444" y1="46222" x2="42667" y2="47111"/>
                        <a14:foregroundMark x1="56444" y1="48000" x2="61778" y2="48444"/>
                        <a14:foregroundMark x1="42667" y1="55111" x2="44444" y2="56889"/>
                        <a14:foregroundMark x1="58667" y1="57333" x2="64000" y2="58222"/>
                        <a14:foregroundMark x1="38667" y1="69778" x2="43111" y2="69778"/>
                        <a14:foregroundMark x1="60889" y1="70222" x2="64000" y2="69778"/>
                        <a14:foregroundMark x1="32889" y1="12444" x2="42667" y2="12444"/>
                      </a14:backgroundRemoval>
                    </a14:imgEffect>
                  </a14:imgLayer>
                </a14:imgProps>
              </a:ext>
            </a:extLst>
          </a:blip>
          <a:stretch>
            <a:fillRect/>
          </a:stretch>
        </p:blipFill>
        <p:spPr>
          <a:xfrm>
            <a:off x="6744238" y="2970895"/>
            <a:ext cx="2143125" cy="2143125"/>
          </a:xfrm>
          <a:prstGeom prst="rect">
            <a:avLst/>
          </a:prstGeom>
        </p:spPr>
      </p:pic>
    </p:spTree>
    <p:extLst>
      <p:ext uri="{BB962C8B-B14F-4D97-AF65-F5344CB8AC3E}">
        <p14:creationId xmlns:p14="http://schemas.microsoft.com/office/powerpoint/2010/main" val="2186019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91D1-AD09-CD12-8DC0-A5D7D965B9C3}"/>
              </a:ext>
            </a:extLst>
          </p:cNvPr>
          <p:cNvSpPr>
            <a:spLocks noGrp="1"/>
          </p:cNvSpPr>
          <p:nvPr>
            <p:ph type="title"/>
          </p:nvPr>
        </p:nvSpPr>
        <p:spPr>
          <a:xfrm>
            <a:off x="189895" y="753227"/>
            <a:ext cx="9613861" cy="1080938"/>
          </a:xfrm>
        </p:spPr>
        <p:txBody>
          <a:bodyPr/>
          <a:lstStyle/>
          <a:p>
            <a:r>
              <a:rPr lang="en-US" dirty="0">
                <a:latin typeface="Times New Roman" panose="02020603050405020304" pitchFamily="18" charset="0"/>
                <a:cs typeface="Times New Roman" panose="02020603050405020304" pitchFamily="18" charset="0"/>
              </a:rPr>
              <a:t>DATASET DETAILS</a:t>
            </a:r>
          </a:p>
        </p:txBody>
      </p:sp>
      <p:sp>
        <p:nvSpPr>
          <p:cNvPr id="3" name="Content Placeholder 2">
            <a:extLst>
              <a:ext uri="{FF2B5EF4-FFF2-40B4-BE49-F238E27FC236}">
                <a16:creationId xmlns:a16="http://schemas.microsoft.com/office/drawing/2014/main" id="{CD9D0B63-9EC8-E25E-F351-A658EBD48F0A}"/>
              </a:ext>
            </a:extLst>
          </p:cNvPr>
          <p:cNvSpPr>
            <a:spLocks noGrp="1"/>
          </p:cNvSpPr>
          <p:nvPr>
            <p:ph idx="1"/>
          </p:nvPr>
        </p:nvSpPr>
        <p:spPr>
          <a:xfrm>
            <a:off x="101586" y="1973061"/>
            <a:ext cx="9401229" cy="4867365"/>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dataset provided is related to IMDB Movies.</a:t>
            </a:r>
          </a:p>
          <a:p>
            <a:pPr algn="just">
              <a:lnSpc>
                <a:spcPct val="150000"/>
              </a:lnSpc>
            </a:pPr>
            <a:r>
              <a:rPr lang="en-US" sz="1800" dirty="0">
                <a:latin typeface="Times New Roman" panose="02020603050405020304" pitchFamily="18" charset="0"/>
                <a:cs typeface="Times New Roman" panose="02020603050405020304" pitchFamily="18" charset="0"/>
              </a:rPr>
              <a:t>Number of records : 5,043 </a:t>
            </a:r>
          </a:p>
          <a:p>
            <a:pPr algn="just">
              <a:lnSpc>
                <a:spcPct val="150000"/>
              </a:lnSpc>
            </a:pPr>
            <a:r>
              <a:rPr lang="en-US" sz="1800" dirty="0">
                <a:latin typeface="Times New Roman" panose="02020603050405020304" pitchFamily="18" charset="0"/>
                <a:cs typeface="Times New Roman" panose="02020603050405020304" pitchFamily="18" charset="0"/>
              </a:rPr>
              <a:t>There are 28 columns in IMDB_Movies file which is as follows: </a:t>
            </a:r>
          </a:p>
          <a:p>
            <a:pPr marL="457200" lvl="1" indent="0">
              <a:lnSpc>
                <a:spcPct val="150000"/>
              </a:lnSpc>
              <a:buNone/>
            </a:pPr>
            <a:r>
              <a:rPr lang="en-US" sz="1800" b="1" dirty="0">
                <a:latin typeface="Times New Roman" panose="02020603050405020304" pitchFamily="18" charset="0"/>
                <a:cs typeface="Times New Roman" panose="02020603050405020304" pitchFamily="18" charset="0"/>
              </a:rPr>
              <a:t>color</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director_name</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num_critic_for_reviews</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duration ,</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director_facebook_likes</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actor_3_facebook_likes</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actor_2_name, actor_1_facebook_likes, gross, genres, actor_1_name, movie_title, num_voted_users, cast_total_facebook_likes , actor_3_name, facenumber_in_poster, plot_keywords, movie_imdb_link , num_user_for_reviews, language, country , content_rating , budget,  title_year, actor_2_facebook_likes, imdb_score , aspect_ratio, movie_facebook_likes </a:t>
            </a: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8213534-989C-07FB-EB65-B4EE56A8851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3111" r="96778">
                        <a14:foregroundMark x1="89556" y1="55667" x2="96778" y2="60000"/>
                        <a14:foregroundMark x1="3889" y1="58333" x2="10889" y2="53333"/>
                        <a14:foregroundMark x1="3111" y1="27667" x2="3111" y2="27667"/>
                        <a14:foregroundMark x1="3111" y1="27667" x2="3889" y2="27000"/>
                      </a14:backgroundRemoval>
                    </a14:imgEffect>
                  </a14:imgLayer>
                </a14:imgProps>
              </a:ext>
            </a:extLst>
          </a:blip>
          <a:stretch>
            <a:fillRect/>
          </a:stretch>
        </p:blipFill>
        <p:spPr>
          <a:xfrm rot="5400000">
            <a:off x="8865242" y="3513669"/>
            <a:ext cx="4878729" cy="1774785"/>
          </a:xfrm>
          <a:prstGeom prst="rect">
            <a:avLst/>
          </a:prstGeom>
        </p:spPr>
      </p:pic>
      <p:pic>
        <p:nvPicPr>
          <p:cNvPr id="5" name="Picture 4">
            <a:extLst>
              <a:ext uri="{FF2B5EF4-FFF2-40B4-BE49-F238E27FC236}">
                <a16:creationId xmlns:a16="http://schemas.microsoft.com/office/drawing/2014/main" id="{6DD083FA-5DC0-E5C9-2080-CAC148107F5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4020" y1="33333" x2="30392" y2="36765"/>
                        <a14:foregroundMark x1="38562" y1="25817" x2="43464" y2="28922"/>
                        <a14:foregroundMark x1="50817" y1="20425" x2="55882" y2="22712"/>
                        <a14:foregroundMark x1="63399" y1="45098" x2="61111" y2="50817"/>
                        <a14:foregroundMark x1="50000" y1="47059" x2="44444" y2="55065"/>
                        <a14:foregroundMark x1="36928" y1="47876" x2="36928" y2="47876"/>
                        <a14:foregroundMark x1="32026" y1="57353" x2="32026" y2="57353"/>
                        <a14:foregroundMark x1="20588" y1="57190" x2="20588" y2="57190"/>
                        <a14:foregroundMark x1="16993" y1="43627" x2="16993" y2="43627"/>
                      </a14:backgroundRemoval>
                    </a14:imgEffect>
                  </a14:imgLayer>
                </a14:imgProps>
              </a:ext>
            </a:extLst>
          </a:blip>
          <a:stretch>
            <a:fillRect/>
          </a:stretch>
        </p:blipFill>
        <p:spPr>
          <a:xfrm rot="20509178">
            <a:off x="9243953" y="-89034"/>
            <a:ext cx="2998155" cy="2765461"/>
          </a:xfrm>
          <a:prstGeom prst="rect">
            <a:avLst/>
          </a:prstGeom>
        </p:spPr>
      </p:pic>
    </p:spTree>
    <p:extLst>
      <p:ext uri="{BB962C8B-B14F-4D97-AF65-F5344CB8AC3E}">
        <p14:creationId xmlns:p14="http://schemas.microsoft.com/office/powerpoint/2010/main" val="966816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E5D34-F51F-E0D6-663A-444C0200979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CLEANING</a:t>
            </a:r>
          </a:p>
        </p:txBody>
      </p:sp>
      <p:sp>
        <p:nvSpPr>
          <p:cNvPr id="3" name="Content Placeholder 2">
            <a:extLst>
              <a:ext uri="{FF2B5EF4-FFF2-40B4-BE49-F238E27FC236}">
                <a16:creationId xmlns:a16="http://schemas.microsoft.com/office/drawing/2014/main" id="{56DB7057-0871-F0CF-5663-D7D1E53BCFAC}"/>
              </a:ext>
            </a:extLst>
          </p:cNvPr>
          <p:cNvSpPr>
            <a:spLocks noGrp="1"/>
          </p:cNvSpPr>
          <p:nvPr>
            <p:ph idx="1"/>
          </p:nvPr>
        </p:nvSpPr>
        <p:spPr>
          <a:xfrm>
            <a:off x="113162" y="2098929"/>
            <a:ext cx="10060986" cy="4325020"/>
          </a:xfrm>
        </p:spPr>
        <p:txBody>
          <a:bodyPr>
            <a:normAutofit lnSpcReduction="10000"/>
          </a:bodyPr>
          <a:lstStyle/>
          <a:p>
            <a:pPr>
              <a:lnSpc>
                <a:spcPct val="150000"/>
              </a:lnSpc>
            </a:pPr>
            <a:r>
              <a:rPr lang="en-US" sz="1800" b="1" dirty="0">
                <a:latin typeface="Times New Roman" panose="02020603050405020304" pitchFamily="18" charset="0"/>
                <a:cs typeface="Times New Roman" panose="02020603050405020304" pitchFamily="18" charset="0"/>
              </a:rPr>
              <a:t>Removed unwanted Columns </a:t>
            </a:r>
            <a:r>
              <a:rPr lang="en-US" sz="1800" dirty="0">
                <a:latin typeface="Times New Roman" panose="02020603050405020304" pitchFamily="18" charset="0"/>
                <a:cs typeface="Times New Roman" panose="02020603050405020304" pitchFamily="18" charset="0"/>
              </a:rPr>
              <a:t>: color, num_critic_for_reviews, director_facebook_likes, actor_3_facebook_likes , actor_2_name, actor_1_facebook_likes, actor_1_name, num_voted_users, cast_total_facebook_likes, actor_3_name, facenumber_in_poster, plot_keywords, movie_imdb_link, num_user_for_reviews, content_rating, title_year, actor_2_facebook_likes, aspect_ratio, movie_facebook_likes.  </a:t>
            </a:r>
          </a:p>
          <a:p>
            <a:pPr>
              <a:lnSpc>
                <a:spcPct val="150000"/>
              </a:lnSpc>
            </a:pPr>
            <a:r>
              <a:rPr lang="en-US" sz="1800" b="1" dirty="0">
                <a:latin typeface="Times New Roman" panose="02020603050405020304" pitchFamily="18" charset="0"/>
                <a:cs typeface="Times New Roman" panose="02020603050405020304" pitchFamily="18" charset="0"/>
              </a:rPr>
              <a:t>Removed Duplicate records </a:t>
            </a:r>
            <a:r>
              <a:rPr lang="en-US" sz="1800" dirty="0">
                <a:latin typeface="Times New Roman" panose="02020603050405020304" pitchFamily="18" charset="0"/>
                <a:cs typeface="Times New Roman" panose="02020603050405020304" pitchFamily="18" charset="0"/>
              </a:rPr>
              <a:t>: There were around 122 duplicate values which result in remaining 4,921 records for analysis.</a:t>
            </a:r>
          </a:p>
          <a:p>
            <a:pPr>
              <a:lnSpc>
                <a:spcPct val="150000"/>
              </a:lnSpc>
            </a:pPr>
            <a:r>
              <a:rPr lang="en-US" sz="1800" b="1" dirty="0">
                <a:latin typeface="Times New Roman" panose="02020603050405020304" pitchFamily="18" charset="0"/>
                <a:cs typeface="Times New Roman" panose="02020603050405020304" pitchFamily="18" charset="0"/>
              </a:rPr>
              <a:t>Handling Errors: </a:t>
            </a:r>
          </a:p>
          <a:p>
            <a:pPr marL="457200" lvl="1" indent="0">
              <a:lnSpc>
                <a:spcPct val="150000"/>
              </a:lnSpc>
              <a:buNone/>
            </a:pPr>
            <a:r>
              <a:rPr lang="en-US" sz="1800" b="1" dirty="0">
                <a:latin typeface="Times New Roman" panose="02020603050405020304" pitchFamily="18" charset="0"/>
                <a:cs typeface="Times New Roman" panose="02020603050405020304" pitchFamily="18" charset="0"/>
              </a:rPr>
              <a:t>- country : </a:t>
            </a:r>
            <a:r>
              <a:rPr lang="en-US" sz="1800" dirty="0">
                <a:latin typeface="Times New Roman" panose="02020603050405020304" pitchFamily="18" charset="0"/>
                <a:cs typeface="Times New Roman" panose="02020603050405020304" pitchFamily="18" charset="0"/>
              </a:rPr>
              <a:t>The values ‘Official Site’ and ‘New Line’ which seems to be an error were replaced with “USA” after checking on the internet.</a:t>
            </a:r>
          </a:p>
          <a:p>
            <a:pPr marL="457200" lvl="1" indent="0">
              <a:buNone/>
            </a:pP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F16EB45-6AFF-B3F0-F6A8-ECA7B6BF0C0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3111" r="96778">
                        <a14:foregroundMark x1="89556" y1="55667" x2="96778" y2="60000"/>
                        <a14:foregroundMark x1="3889" y1="58333" x2="10889" y2="53333"/>
                        <a14:foregroundMark x1="3111" y1="27667" x2="3111" y2="27667"/>
                        <a14:foregroundMark x1="3111" y1="27667" x2="3889" y2="27000"/>
                      </a14:backgroundRemoval>
                    </a14:imgEffect>
                  </a14:imgLayer>
                </a14:imgProps>
              </a:ext>
            </a:extLst>
          </a:blip>
          <a:stretch>
            <a:fillRect/>
          </a:stretch>
        </p:blipFill>
        <p:spPr>
          <a:xfrm rot="5400000">
            <a:off x="8865242" y="3513669"/>
            <a:ext cx="4878729" cy="1774785"/>
          </a:xfrm>
          <a:prstGeom prst="rect">
            <a:avLst/>
          </a:prstGeom>
        </p:spPr>
      </p:pic>
      <p:pic>
        <p:nvPicPr>
          <p:cNvPr id="5" name="Picture 4">
            <a:extLst>
              <a:ext uri="{FF2B5EF4-FFF2-40B4-BE49-F238E27FC236}">
                <a16:creationId xmlns:a16="http://schemas.microsoft.com/office/drawing/2014/main" id="{7B5F6D5A-7FA0-402C-8F15-277017F1505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4020" y1="33333" x2="30392" y2="36765"/>
                        <a14:foregroundMark x1="38562" y1="25817" x2="43464" y2="28922"/>
                        <a14:foregroundMark x1="50817" y1="20425" x2="55882" y2="22712"/>
                        <a14:foregroundMark x1="63399" y1="45098" x2="61111" y2="50817"/>
                        <a14:foregroundMark x1="50000" y1="47059" x2="44444" y2="55065"/>
                        <a14:foregroundMark x1="36928" y1="47876" x2="36928" y2="47876"/>
                        <a14:foregroundMark x1="32026" y1="57353" x2="32026" y2="57353"/>
                        <a14:foregroundMark x1="20588" y1="57190" x2="20588" y2="57190"/>
                        <a14:foregroundMark x1="16993" y1="43627" x2="16993" y2="43627"/>
                      </a14:backgroundRemoval>
                    </a14:imgEffect>
                  </a14:imgLayer>
                </a14:imgProps>
              </a:ext>
            </a:extLst>
          </a:blip>
          <a:stretch>
            <a:fillRect/>
          </a:stretch>
        </p:blipFill>
        <p:spPr>
          <a:xfrm rot="20509178">
            <a:off x="9243953" y="-89034"/>
            <a:ext cx="2998155" cy="2765461"/>
          </a:xfrm>
          <a:prstGeom prst="rect">
            <a:avLst/>
          </a:prstGeom>
        </p:spPr>
      </p:pic>
    </p:spTree>
    <p:extLst>
      <p:ext uri="{BB962C8B-B14F-4D97-AF65-F5344CB8AC3E}">
        <p14:creationId xmlns:p14="http://schemas.microsoft.com/office/powerpoint/2010/main" val="762297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E5D34-F51F-E0D6-663A-444C0200979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CLEANING</a:t>
            </a:r>
          </a:p>
        </p:txBody>
      </p:sp>
      <p:sp>
        <p:nvSpPr>
          <p:cNvPr id="3" name="Content Placeholder 2">
            <a:extLst>
              <a:ext uri="{FF2B5EF4-FFF2-40B4-BE49-F238E27FC236}">
                <a16:creationId xmlns:a16="http://schemas.microsoft.com/office/drawing/2014/main" id="{56DB7057-0871-F0CF-5663-D7D1E53BCFAC}"/>
              </a:ext>
            </a:extLst>
          </p:cNvPr>
          <p:cNvSpPr>
            <a:spLocks noGrp="1"/>
          </p:cNvSpPr>
          <p:nvPr>
            <p:ph idx="1"/>
          </p:nvPr>
        </p:nvSpPr>
        <p:spPr>
          <a:xfrm>
            <a:off x="147885" y="1944123"/>
            <a:ext cx="10454525" cy="4878729"/>
          </a:xfrm>
        </p:spPr>
        <p:txBody>
          <a:bodyPr>
            <a:normAutofit fontScale="92500" lnSpcReduction="20000"/>
          </a:bodyPr>
          <a:lstStyle/>
          <a:p>
            <a:pPr>
              <a:lnSpc>
                <a:spcPct val="150000"/>
              </a:lnSpc>
            </a:pPr>
            <a:r>
              <a:rPr lang="en-US" sz="1900" b="1" dirty="0">
                <a:latin typeface="Times New Roman" panose="02020603050405020304" pitchFamily="18" charset="0"/>
                <a:cs typeface="Times New Roman" panose="02020603050405020304" pitchFamily="18" charset="0"/>
              </a:rPr>
              <a:t>Handling Missing values : </a:t>
            </a:r>
          </a:p>
          <a:p>
            <a:pPr marL="457200" lvl="1" indent="0">
              <a:lnSpc>
                <a:spcPct val="150000"/>
              </a:lnSpc>
              <a:buNone/>
            </a:pPr>
            <a:r>
              <a:rPr lang="en-US" sz="1900" b="1" dirty="0">
                <a:latin typeface="Times New Roman" panose="02020603050405020304" pitchFamily="18" charset="0"/>
                <a:cs typeface="Times New Roman" panose="02020603050405020304" pitchFamily="18" charset="0"/>
              </a:rPr>
              <a:t>- duration </a:t>
            </a:r>
            <a:r>
              <a:rPr lang="en-US" sz="1900" dirty="0">
                <a:latin typeface="Times New Roman" panose="02020603050405020304" pitchFamily="18" charset="0"/>
                <a:cs typeface="Times New Roman" panose="02020603050405020304" pitchFamily="18" charset="0"/>
              </a:rPr>
              <a:t>: There were 15 missing values which were replaced with the movie duration after searching the Internet.</a:t>
            </a:r>
          </a:p>
          <a:p>
            <a:pPr marL="457200" lvl="1" indent="0">
              <a:lnSpc>
                <a:spcPct val="150000"/>
              </a:lnSpc>
              <a:buNone/>
            </a:pPr>
            <a:r>
              <a:rPr lang="en-US" sz="1900" dirty="0">
                <a:latin typeface="Times New Roman" panose="02020603050405020304" pitchFamily="18" charset="0"/>
                <a:cs typeface="Times New Roman" panose="02020603050405020304" pitchFamily="18" charset="0"/>
              </a:rPr>
              <a:t>- </a:t>
            </a:r>
            <a:r>
              <a:rPr lang="en-US" sz="1900" b="1" dirty="0">
                <a:latin typeface="Times New Roman" panose="02020603050405020304" pitchFamily="18" charset="0"/>
                <a:cs typeface="Times New Roman" panose="02020603050405020304" pitchFamily="18" charset="0"/>
              </a:rPr>
              <a:t>language </a:t>
            </a:r>
            <a:r>
              <a:rPr lang="en-US" sz="1900" dirty="0">
                <a:latin typeface="Times New Roman" panose="02020603050405020304" pitchFamily="18" charset="0"/>
                <a:cs typeface="Times New Roman" panose="02020603050405020304" pitchFamily="18" charset="0"/>
              </a:rPr>
              <a:t>: There were 12 missing values which was replaced with “English” after searching the Internet.</a:t>
            </a:r>
          </a:p>
          <a:p>
            <a:pPr marL="457200" lvl="1" indent="0">
              <a:lnSpc>
                <a:spcPct val="150000"/>
              </a:lnSpc>
              <a:buNone/>
            </a:pPr>
            <a:r>
              <a:rPr lang="en-US" sz="1900" dirty="0">
                <a:latin typeface="Times New Roman" panose="02020603050405020304" pitchFamily="18" charset="0"/>
                <a:cs typeface="Times New Roman" panose="02020603050405020304" pitchFamily="18" charset="0"/>
              </a:rPr>
              <a:t>- </a:t>
            </a:r>
            <a:r>
              <a:rPr lang="en-US" sz="1900" b="1" dirty="0">
                <a:latin typeface="Times New Roman" panose="02020603050405020304" pitchFamily="18" charset="0"/>
                <a:cs typeface="Times New Roman" panose="02020603050405020304" pitchFamily="18" charset="0"/>
              </a:rPr>
              <a:t>country</a:t>
            </a:r>
            <a:r>
              <a:rPr lang="en-US" sz="1900" dirty="0">
                <a:latin typeface="Times New Roman" panose="02020603050405020304" pitchFamily="18" charset="0"/>
                <a:cs typeface="Times New Roman" panose="02020603050405020304" pitchFamily="18" charset="0"/>
              </a:rPr>
              <a:t> : There were 5 missing values which was replaced with “USA” after confirming from the Internet resources.</a:t>
            </a:r>
          </a:p>
          <a:p>
            <a:pPr>
              <a:lnSpc>
                <a:spcPct val="150000"/>
              </a:lnSpc>
            </a:pPr>
            <a:r>
              <a:rPr lang="en-US" sz="1900" b="1" dirty="0">
                <a:latin typeface="Times New Roman" panose="02020603050405020304" pitchFamily="18" charset="0"/>
                <a:cs typeface="Times New Roman" panose="02020603050405020304" pitchFamily="18" charset="0"/>
              </a:rPr>
              <a:t>Feature Engineering</a:t>
            </a:r>
            <a:r>
              <a:rPr lang="en-US" sz="1900" dirty="0">
                <a:latin typeface="Times New Roman" panose="02020603050405020304" pitchFamily="18" charset="0"/>
                <a:cs typeface="Times New Roman" panose="02020603050405020304" pitchFamily="18" charset="0"/>
              </a:rPr>
              <a:t>:</a:t>
            </a:r>
          </a:p>
          <a:p>
            <a:pPr marL="457200" lvl="1" indent="0">
              <a:lnSpc>
                <a:spcPct val="150000"/>
              </a:lnSpc>
              <a:buNone/>
            </a:pPr>
            <a:r>
              <a:rPr lang="en-US" sz="1900" b="1" dirty="0">
                <a:latin typeface="Times New Roman" panose="02020603050405020304" pitchFamily="18" charset="0"/>
                <a:cs typeface="Times New Roman" panose="02020603050405020304" pitchFamily="18" charset="0"/>
              </a:rPr>
              <a:t>- genres </a:t>
            </a:r>
            <a:r>
              <a:rPr lang="en-US" sz="1900" dirty="0">
                <a:latin typeface="Times New Roman" panose="02020603050405020304" pitchFamily="18" charset="0"/>
                <a:cs typeface="Times New Roman" panose="02020603050405020304" pitchFamily="18" charset="0"/>
              </a:rPr>
              <a:t>: This column which contained all the genres together were separated using Text-to-columns feature using delimiter (|) into columns as: genres-1, genres-2, genres-3, genres-4, genres-5, genres-6, genres-7 and genres-8.</a:t>
            </a:r>
          </a:p>
          <a:p>
            <a:pPr marL="457200" lvl="1" indent="0">
              <a:lnSpc>
                <a:spcPct val="150000"/>
              </a:lnSpc>
              <a:buNone/>
            </a:pPr>
            <a:r>
              <a:rPr lang="en-US" sz="1900" dirty="0">
                <a:latin typeface="Times New Roman" panose="02020603050405020304" pitchFamily="18" charset="0"/>
                <a:cs typeface="Times New Roman" panose="02020603050405020304" pitchFamily="18" charset="0"/>
              </a:rPr>
              <a:t>- </a:t>
            </a:r>
            <a:r>
              <a:rPr lang="en-US" sz="1900" b="1" dirty="0">
                <a:latin typeface="Times New Roman" panose="02020603050405020304" pitchFamily="18" charset="0"/>
                <a:cs typeface="Times New Roman" panose="02020603050405020304" pitchFamily="18" charset="0"/>
              </a:rPr>
              <a:t>Profit Margin : </a:t>
            </a:r>
            <a:r>
              <a:rPr lang="en-US" sz="1900" dirty="0">
                <a:latin typeface="Times New Roman" panose="02020603050405020304" pitchFamily="18" charset="0"/>
                <a:cs typeface="Times New Roman" panose="02020603050405020304" pitchFamily="18" charset="0"/>
              </a:rPr>
              <a:t>Created a new column as ‘Profit Margin’ which is the difference calculated between two columns : ‘gross’ and budget .</a:t>
            </a:r>
          </a:p>
          <a:p>
            <a:pPr marL="457200" lvl="1" indent="0">
              <a:buNone/>
            </a:pP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4A7C95-0D2A-974D-FC57-0ABCE73F77A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3111" r="96778">
                        <a14:foregroundMark x1="89556" y1="55667" x2="96778" y2="60000"/>
                        <a14:foregroundMark x1="3889" y1="58333" x2="10889" y2="53333"/>
                        <a14:foregroundMark x1="3111" y1="27667" x2="3111" y2="27667"/>
                        <a14:foregroundMark x1="3111" y1="27667" x2="3889" y2="27000"/>
                      </a14:backgroundRemoval>
                    </a14:imgEffect>
                  </a14:imgLayer>
                </a14:imgProps>
              </a:ext>
            </a:extLst>
          </a:blip>
          <a:stretch>
            <a:fillRect/>
          </a:stretch>
        </p:blipFill>
        <p:spPr>
          <a:xfrm rot="5400000">
            <a:off x="8865242" y="3513669"/>
            <a:ext cx="4878729" cy="1774785"/>
          </a:xfrm>
          <a:prstGeom prst="rect">
            <a:avLst/>
          </a:prstGeom>
        </p:spPr>
      </p:pic>
      <p:pic>
        <p:nvPicPr>
          <p:cNvPr id="5" name="Picture 4">
            <a:extLst>
              <a:ext uri="{FF2B5EF4-FFF2-40B4-BE49-F238E27FC236}">
                <a16:creationId xmlns:a16="http://schemas.microsoft.com/office/drawing/2014/main" id="{9DC562AF-3458-BCB2-9E2F-9C53C9ACE82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4020" y1="33333" x2="30392" y2="36765"/>
                        <a14:foregroundMark x1="38562" y1="25817" x2="43464" y2="28922"/>
                        <a14:foregroundMark x1="50817" y1="20425" x2="55882" y2="22712"/>
                        <a14:foregroundMark x1="63399" y1="45098" x2="61111" y2="50817"/>
                        <a14:foregroundMark x1="50000" y1="47059" x2="44444" y2="55065"/>
                        <a14:foregroundMark x1="36928" y1="47876" x2="36928" y2="47876"/>
                        <a14:foregroundMark x1="32026" y1="57353" x2="32026" y2="57353"/>
                        <a14:foregroundMark x1="20588" y1="57190" x2="20588" y2="57190"/>
                        <a14:foregroundMark x1="16993" y1="43627" x2="16993" y2="43627"/>
                      </a14:backgroundRemoval>
                    </a14:imgEffect>
                  </a14:imgLayer>
                </a14:imgProps>
              </a:ext>
            </a:extLst>
          </a:blip>
          <a:stretch>
            <a:fillRect/>
          </a:stretch>
        </p:blipFill>
        <p:spPr>
          <a:xfrm rot="20509178">
            <a:off x="9243953" y="-89034"/>
            <a:ext cx="2998155" cy="2765461"/>
          </a:xfrm>
          <a:prstGeom prst="rect">
            <a:avLst/>
          </a:prstGeom>
        </p:spPr>
      </p:pic>
    </p:spTree>
    <p:extLst>
      <p:ext uri="{BB962C8B-B14F-4D97-AF65-F5344CB8AC3E}">
        <p14:creationId xmlns:p14="http://schemas.microsoft.com/office/powerpoint/2010/main" val="716862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D9A6D-ADE5-BB05-2A93-87A539538CD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TASKS</a:t>
            </a:r>
          </a:p>
        </p:txBody>
      </p:sp>
      <p:sp>
        <p:nvSpPr>
          <p:cNvPr id="3" name="Content Placeholder 2">
            <a:extLst>
              <a:ext uri="{FF2B5EF4-FFF2-40B4-BE49-F238E27FC236}">
                <a16:creationId xmlns:a16="http://schemas.microsoft.com/office/drawing/2014/main" id="{46BD03E8-6D52-6D9D-10D3-58730A451007}"/>
              </a:ext>
            </a:extLst>
          </p:cNvPr>
          <p:cNvSpPr>
            <a:spLocks noGrp="1"/>
          </p:cNvSpPr>
          <p:nvPr>
            <p:ph idx="1"/>
          </p:nvPr>
        </p:nvSpPr>
        <p:spPr>
          <a:xfrm>
            <a:off x="433609" y="3496979"/>
            <a:ext cx="10107284" cy="1286003"/>
          </a:xfrm>
        </p:spPr>
        <p:txBody>
          <a:bodyPr>
            <a:normAutofit/>
          </a:bodyPr>
          <a:lstStyle/>
          <a:p>
            <a:pPr marL="0" indent="0">
              <a:buNone/>
            </a:pPr>
            <a:r>
              <a:rPr lang="en-US" sz="1700" b="1" dirty="0">
                <a:latin typeface="Times New Roman" panose="02020603050405020304" pitchFamily="18" charset="0"/>
                <a:cs typeface="Times New Roman" panose="02020603050405020304" pitchFamily="18" charset="0"/>
              </a:rPr>
              <a:t>B. Movie Duration Analysis:</a:t>
            </a:r>
          </a:p>
          <a:p>
            <a:r>
              <a:rPr lang="en-US" sz="1700" dirty="0">
                <a:latin typeface="Times New Roman" panose="02020603050405020304" pitchFamily="18" charset="0"/>
                <a:cs typeface="Times New Roman" panose="02020603050405020304" pitchFamily="18" charset="0"/>
              </a:rPr>
              <a:t>Analyze the distribution of movie durations and its impact on the IMDB score.</a:t>
            </a:r>
          </a:p>
          <a:p>
            <a:r>
              <a:rPr lang="en-US" sz="1700" dirty="0">
                <a:latin typeface="Times New Roman" panose="02020603050405020304" pitchFamily="18" charset="0"/>
                <a:cs typeface="Times New Roman" panose="02020603050405020304" pitchFamily="18" charset="0"/>
              </a:rPr>
              <a:t>Task: Analyze the distribution of movie durations and identify the relationship between movie duration and IMDB score.</a:t>
            </a:r>
          </a:p>
        </p:txBody>
      </p:sp>
      <p:sp>
        <p:nvSpPr>
          <p:cNvPr id="4" name="Content Placeholder 2">
            <a:extLst>
              <a:ext uri="{FF2B5EF4-FFF2-40B4-BE49-F238E27FC236}">
                <a16:creationId xmlns:a16="http://schemas.microsoft.com/office/drawing/2014/main" id="{F4A67C50-4D83-989D-98DD-03601130EDB6}"/>
              </a:ext>
            </a:extLst>
          </p:cNvPr>
          <p:cNvSpPr txBox="1">
            <a:spLocks/>
          </p:cNvSpPr>
          <p:nvPr/>
        </p:nvSpPr>
        <p:spPr>
          <a:xfrm>
            <a:off x="329437" y="2075019"/>
            <a:ext cx="10107284" cy="1286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700" b="1" dirty="0">
                <a:latin typeface="Times New Roman" panose="02020603050405020304" pitchFamily="18" charset="0"/>
                <a:cs typeface="Times New Roman" panose="02020603050405020304" pitchFamily="18" charset="0"/>
              </a:rPr>
              <a:t>A. Movie Genre Analysis: </a:t>
            </a:r>
          </a:p>
          <a:p>
            <a:r>
              <a:rPr lang="en-US" sz="1700" dirty="0">
                <a:latin typeface="Times New Roman" panose="02020603050405020304" pitchFamily="18" charset="0"/>
                <a:cs typeface="Times New Roman" panose="02020603050405020304" pitchFamily="18" charset="0"/>
              </a:rPr>
              <a:t>Analyze the distribution of movie genres and their impact on the IMDB score.</a:t>
            </a:r>
          </a:p>
          <a:p>
            <a:r>
              <a:rPr lang="en-US" sz="1700" dirty="0">
                <a:latin typeface="Times New Roman" panose="02020603050405020304" pitchFamily="18" charset="0"/>
                <a:cs typeface="Times New Roman" panose="02020603050405020304" pitchFamily="18" charset="0"/>
              </a:rPr>
              <a:t>Task: Determine the most common genres of movies in the dataset. Then, for each genre, calculate descriptive statistics (mean, median, mode, range, variance, standard deviation) of the IMDB scores.</a:t>
            </a:r>
          </a:p>
        </p:txBody>
      </p:sp>
      <p:sp>
        <p:nvSpPr>
          <p:cNvPr id="5" name="Content Placeholder 2">
            <a:extLst>
              <a:ext uri="{FF2B5EF4-FFF2-40B4-BE49-F238E27FC236}">
                <a16:creationId xmlns:a16="http://schemas.microsoft.com/office/drawing/2014/main" id="{C33735F2-74C7-E1CD-92EF-1DFDBB9927CB}"/>
              </a:ext>
            </a:extLst>
          </p:cNvPr>
          <p:cNvSpPr txBox="1">
            <a:spLocks/>
          </p:cNvSpPr>
          <p:nvPr/>
        </p:nvSpPr>
        <p:spPr>
          <a:xfrm>
            <a:off x="433609" y="4918939"/>
            <a:ext cx="10107284" cy="1286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700" b="1" dirty="0">
                <a:latin typeface="Times New Roman" panose="02020603050405020304" pitchFamily="18" charset="0"/>
                <a:cs typeface="Times New Roman" panose="02020603050405020304" pitchFamily="18" charset="0"/>
              </a:rPr>
              <a:t>C. Language Analysis:</a:t>
            </a:r>
          </a:p>
          <a:p>
            <a:pPr marL="0" indent="0">
              <a:buFont typeface="Arial" panose="020B0604020202020204" pitchFamily="34" charset="0"/>
              <a:buNone/>
            </a:pPr>
            <a:r>
              <a:rPr lang="en-US" sz="1700" dirty="0">
                <a:latin typeface="Times New Roman" panose="02020603050405020304" pitchFamily="18" charset="0"/>
                <a:cs typeface="Times New Roman" panose="02020603050405020304" pitchFamily="18" charset="0"/>
              </a:rPr>
              <a:t>Situation: Examine the distribution of movies based on their language.</a:t>
            </a:r>
          </a:p>
          <a:p>
            <a:pPr marL="0" indent="0">
              <a:buFont typeface="Arial" panose="020B0604020202020204" pitchFamily="34" charset="0"/>
              <a:buNone/>
            </a:pPr>
            <a:r>
              <a:rPr lang="en-US" sz="1700" dirty="0">
                <a:latin typeface="Times New Roman" panose="02020603050405020304" pitchFamily="18" charset="0"/>
                <a:cs typeface="Times New Roman" panose="02020603050405020304" pitchFamily="18" charset="0"/>
              </a:rPr>
              <a:t>Task: Determine the most common languages used in movies and analyze their impact on the IMDB score using descriptive statistics.</a:t>
            </a:r>
          </a:p>
        </p:txBody>
      </p:sp>
      <p:pic>
        <p:nvPicPr>
          <p:cNvPr id="6" name="Picture 5">
            <a:extLst>
              <a:ext uri="{FF2B5EF4-FFF2-40B4-BE49-F238E27FC236}">
                <a16:creationId xmlns:a16="http://schemas.microsoft.com/office/drawing/2014/main" id="{E05F9F32-6BE7-A085-1DA8-B295ED1C1B0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3111" r="96778">
                        <a14:foregroundMark x1="89556" y1="55667" x2="96778" y2="60000"/>
                        <a14:foregroundMark x1="3889" y1="58333" x2="10889" y2="53333"/>
                        <a14:foregroundMark x1="3111" y1="27667" x2="3111" y2="27667"/>
                        <a14:foregroundMark x1="3111" y1="27667" x2="3889" y2="27000"/>
                      </a14:backgroundRemoval>
                    </a14:imgEffect>
                  </a14:imgLayer>
                </a14:imgProps>
              </a:ext>
            </a:extLst>
          </a:blip>
          <a:stretch>
            <a:fillRect/>
          </a:stretch>
        </p:blipFill>
        <p:spPr>
          <a:xfrm rot="5400000">
            <a:off x="8865242" y="3513669"/>
            <a:ext cx="4878729" cy="1774785"/>
          </a:xfrm>
          <a:prstGeom prst="rect">
            <a:avLst/>
          </a:prstGeom>
        </p:spPr>
      </p:pic>
      <p:pic>
        <p:nvPicPr>
          <p:cNvPr id="7" name="Picture 6">
            <a:extLst>
              <a:ext uri="{FF2B5EF4-FFF2-40B4-BE49-F238E27FC236}">
                <a16:creationId xmlns:a16="http://schemas.microsoft.com/office/drawing/2014/main" id="{249335EB-9526-D611-3D86-45F1988882E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4020" y1="33333" x2="30392" y2="36765"/>
                        <a14:foregroundMark x1="38562" y1="25817" x2="43464" y2="28922"/>
                        <a14:foregroundMark x1="50817" y1="20425" x2="55882" y2="22712"/>
                        <a14:foregroundMark x1="63399" y1="45098" x2="61111" y2="50817"/>
                        <a14:foregroundMark x1="50000" y1="47059" x2="44444" y2="55065"/>
                        <a14:foregroundMark x1="36928" y1="47876" x2="36928" y2="47876"/>
                        <a14:foregroundMark x1="32026" y1="57353" x2="32026" y2="57353"/>
                        <a14:foregroundMark x1="20588" y1="57190" x2="20588" y2="57190"/>
                        <a14:foregroundMark x1="16993" y1="43627" x2="16993" y2="43627"/>
                      </a14:backgroundRemoval>
                    </a14:imgEffect>
                  </a14:imgLayer>
                </a14:imgProps>
              </a:ext>
            </a:extLst>
          </a:blip>
          <a:stretch>
            <a:fillRect/>
          </a:stretch>
        </p:blipFill>
        <p:spPr>
          <a:xfrm rot="20509178">
            <a:off x="9243953" y="-89034"/>
            <a:ext cx="2998155" cy="2765461"/>
          </a:xfrm>
          <a:prstGeom prst="rect">
            <a:avLst/>
          </a:prstGeom>
        </p:spPr>
      </p:pic>
    </p:spTree>
    <p:extLst>
      <p:ext uri="{BB962C8B-B14F-4D97-AF65-F5344CB8AC3E}">
        <p14:creationId xmlns:p14="http://schemas.microsoft.com/office/powerpoint/2010/main" val="981772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D9A6D-ADE5-BB05-2A93-87A539538CD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TASKS</a:t>
            </a:r>
          </a:p>
        </p:txBody>
      </p:sp>
      <p:sp>
        <p:nvSpPr>
          <p:cNvPr id="3" name="Content Placeholder 2">
            <a:extLst>
              <a:ext uri="{FF2B5EF4-FFF2-40B4-BE49-F238E27FC236}">
                <a16:creationId xmlns:a16="http://schemas.microsoft.com/office/drawing/2014/main" id="{46BD03E8-6D52-6D9D-10D3-58730A451007}"/>
              </a:ext>
            </a:extLst>
          </p:cNvPr>
          <p:cNvSpPr>
            <a:spLocks noGrp="1"/>
          </p:cNvSpPr>
          <p:nvPr>
            <p:ph idx="1"/>
          </p:nvPr>
        </p:nvSpPr>
        <p:spPr>
          <a:xfrm>
            <a:off x="329437" y="3496979"/>
            <a:ext cx="10107284" cy="1286003"/>
          </a:xfrm>
        </p:spPr>
        <p:txBody>
          <a:bodyPr>
            <a:normAutofit/>
          </a:bodyPr>
          <a:lstStyle/>
          <a:p>
            <a:pPr marL="0" indent="0">
              <a:buNone/>
            </a:pPr>
            <a:r>
              <a:rPr lang="en-US" sz="1700" b="1" dirty="0">
                <a:latin typeface="Times New Roman" panose="02020603050405020304" pitchFamily="18" charset="0"/>
                <a:cs typeface="Times New Roman" panose="02020603050405020304" pitchFamily="18" charset="0"/>
              </a:rPr>
              <a:t>E. Budget Analysis:</a:t>
            </a:r>
          </a:p>
          <a:p>
            <a:r>
              <a:rPr lang="en-US" sz="1700" dirty="0">
                <a:latin typeface="Times New Roman" panose="02020603050405020304" pitchFamily="18" charset="0"/>
                <a:cs typeface="Times New Roman" panose="02020603050405020304" pitchFamily="18" charset="0"/>
              </a:rPr>
              <a:t>Explore the relationship between movie budgets and their financial success.</a:t>
            </a:r>
          </a:p>
          <a:p>
            <a:r>
              <a:rPr lang="en-US" sz="1700" dirty="0">
                <a:latin typeface="Times New Roman" panose="02020603050405020304" pitchFamily="18" charset="0"/>
                <a:cs typeface="Times New Roman" panose="02020603050405020304" pitchFamily="18" charset="0"/>
              </a:rPr>
              <a:t>Task: Analyze the correlation between movie budgets and gross earnings, and identify the movies with the highest profit margin.</a:t>
            </a:r>
          </a:p>
        </p:txBody>
      </p:sp>
      <p:sp>
        <p:nvSpPr>
          <p:cNvPr id="4" name="Content Placeholder 2">
            <a:extLst>
              <a:ext uri="{FF2B5EF4-FFF2-40B4-BE49-F238E27FC236}">
                <a16:creationId xmlns:a16="http://schemas.microsoft.com/office/drawing/2014/main" id="{F4A67C50-4D83-989D-98DD-03601130EDB6}"/>
              </a:ext>
            </a:extLst>
          </p:cNvPr>
          <p:cNvSpPr txBox="1">
            <a:spLocks/>
          </p:cNvSpPr>
          <p:nvPr/>
        </p:nvSpPr>
        <p:spPr>
          <a:xfrm>
            <a:off x="329437" y="2075019"/>
            <a:ext cx="10107284" cy="1286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700" b="1" dirty="0">
                <a:latin typeface="Times New Roman" panose="02020603050405020304" pitchFamily="18" charset="0"/>
                <a:cs typeface="Times New Roman" panose="02020603050405020304" pitchFamily="18" charset="0"/>
              </a:rPr>
              <a:t>D. Director Analysis:</a:t>
            </a:r>
          </a:p>
          <a:p>
            <a:r>
              <a:rPr lang="en-US" sz="1700" dirty="0">
                <a:latin typeface="Times New Roman" panose="02020603050405020304" pitchFamily="18" charset="0"/>
                <a:cs typeface="Times New Roman" panose="02020603050405020304" pitchFamily="18" charset="0"/>
              </a:rPr>
              <a:t>Influence of directors on movie ratings.</a:t>
            </a:r>
          </a:p>
          <a:p>
            <a:r>
              <a:rPr lang="en-US" sz="1700" dirty="0">
                <a:latin typeface="Times New Roman" panose="02020603050405020304" pitchFamily="18" charset="0"/>
                <a:cs typeface="Times New Roman" panose="02020603050405020304" pitchFamily="18" charset="0"/>
              </a:rPr>
              <a:t>Task: Identify the top directors based on their average IMDB score and analyze their contribution to the success of movies using percentile calculations.</a:t>
            </a:r>
          </a:p>
        </p:txBody>
      </p:sp>
      <p:pic>
        <p:nvPicPr>
          <p:cNvPr id="6" name="Picture 5">
            <a:extLst>
              <a:ext uri="{FF2B5EF4-FFF2-40B4-BE49-F238E27FC236}">
                <a16:creationId xmlns:a16="http://schemas.microsoft.com/office/drawing/2014/main" id="{18DE5704-2158-11F1-32F1-FF3970A42FE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3111" r="96778">
                        <a14:foregroundMark x1="89556" y1="55667" x2="96778" y2="60000"/>
                        <a14:foregroundMark x1="3889" y1="58333" x2="10889" y2="53333"/>
                        <a14:foregroundMark x1="3111" y1="27667" x2="3111" y2="27667"/>
                        <a14:foregroundMark x1="3111" y1="27667" x2="3889" y2="27000"/>
                      </a14:backgroundRemoval>
                    </a14:imgEffect>
                  </a14:imgLayer>
                </a14:imgProps>
              </a:ext>
            </a:extLst>
          </a:blip>
          <a:stretch>
            <a:fillRect/>
          </a:stretch>
        </p:blipFill>
        <p:spPr>
          <a:xfrm rot="5400000">
            <a:off x="8865242" y="3513669"/>
            <a:ext cx="4878729" cy="1774785"/>
          </a:xfrm>
          <a:prstGeom prst="rect">
            <a:avLst/>
          </a:prstGeom>
        </p:spPr>
      </p:pic>
      <p:pic>
        <p:nvPicPr>
          <p:cNvPr id="7" name="Picture 6">
            <a:extLst>
              <a:ext uri="{FF2B5EF4-FFF2-40B4-BE49-F238E27FC236}">
                <a16:creationId xmlns:a16="http://schemas.microsoft.com/office/drawing/2014/main" id="{0A311CEA-3D92-7F0E-F27B-C6BED8667312}"/>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4020" y1="33333" x2="30392" y2="36765"/>
                        <a14:foregroundMark x1="38562" y1="25817" x2="43464" y2="28922"/>
                        <a14:foregroundMark x1="50817" y1="20425" x2="55882" y2="22712"/>
                        <a14:foregroundMark x1="63399" y1="45098" x2="61111" y2="50817"/>
                        <a14:foregroundMark x1="50000" y1="47059" x2="44444" y2="55065"/>
                        <a14:foregroundMark x1="36928" y1="47876" x2="36928" y2="47876"/>
                        <a14:foregroundMark x1="32026" y1="57353" x2="32026" y2="57353"/>
                        <a14:foregroundMark x1="20588" y1="57190" x2="20588" y2="57190"/>
                        <a14:foregroundMark x1="16993" y1="43627" x2="16993" y2="43627"/>
                      </a14:backgroundRemoval>
                    </a14:imgEffect>
                  </a14:imgLayer>
                </a14:imgProps>
              </a:ext>
            </a:extLst>
          </a:blip>
          <a:stretch>
            <a:fillRect/>
          </a:stretch>
        </p:blipFill>
        <p:spPr>
          <a:xfrm rot="20509178">
            <a:off x="9243953" y="-89034"/>
            <a:ext cx="2998155" cy="2765461"/>
          </a:xfrm>
          <a:prstGeom prst="rect">
            <a:avLst/>
          </a:prstGeom>
        </p:spPr>
      </p:pic>
    </p:spTree>
    <p:extLst>
      <p:ext uri="{BB962C8B-B14F-4D97-AF65-F5344CB8AC3E}">
        <p14:creationId xmlns:p14="http://schemas.microsoft.com/office/powerpoint/2010/main" val="52347820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898</TotalTime>
  <Words>1808</Words>
  <Application>Microsoft Office PowerPoint</Application>
  <PresentationFormat>Widescreen</PresentationFormat>
  <Paragraphs>94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Times New Roman</vt:lpstr>
      <vt:lpstr>Trebuchet MS</vt:lpstr>
      <vt:lpstr>Berlin</vt:lpstr>
      <vt:lpstr>IMDB MOVIE ANALYSIS</vt:lpstr>
      <vt:lpstr>PROJECT DESCRIPTION</vt:lpstr>
      <vt:lpstr>APPROACH</vt:lpstr>
      <vt:lpstr>TECH-STACK USED &amp; LINK</vt:lpstr>
      <vt:lpstr>DATASET DETAILS</vt:lpstr>
      <vt:lpstr>DATA CLEANING</vt:lpstr>
      <vt:lpstr>DATA CLEANING</vt:lpstr>
      <vt:lpstr>TASKS</vt:lpstr>
      <vt:lpstr>TASKS</vt:lpstr>
      <vt:lpstr>MOVIE GENRE ANALYSIS </vt:lpstr>
      <vt:lpstr>INSIGHTS </vt:lpstr>
      <vt:lpstr>MOVIE DURATION ANALYSIS</vt:lpstr>
      <vt:lpstr>PowerPoint Presentation</vt:lpstr>
      <vt:lpstr>INSIGHTS </vt:lpstr>
      <vt:lpstr>LANGUAGE ANALYSIS</vt:lpstr>
      <vt:lpstr>INSIGHTS </vt:lpstr>
      <vt:lpstr>DIRECTOR ANALYSIS</vt:lpstr>
      <vt:lpstr>INSIGHTS </vt:lpstr>
      <vt:lpstr>BUDGET ANALYSIS</vt:lpstr>
      <vt:lpstr>PowerPoint Presentation</vt:lpstr>
      <vt:lpstr>INSIGHTS </vt:lpstr>
      <vt:lpstr>RESULT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ANALYSIS</dc:title>
  <dc:creator>Sruthi Suresh</dc:creator>
  <cp:lastModifiedBy>Sruthi Suresh</cp:lastModifiedBy>
  <cp:revision>17</cp:revision>
  <dcterms:created xsi:type="dcterms:W3CDTF">2024-07-02T15:45:43Z</dcterms:created>
  <dcterms:modified xsi:type="dcterms:W3CDTF">2024-07-08T07:18:32Z</dcterms:modified>
</cp:coreProperties>
</file>