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AE6B-AC62-A614-0D71-3FDAD4F37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6D1911-2768-27DF-B701-C35E2BC68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78AE96-4382-9ED1-820E-F3B411EAB7C3}"/>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1232F452-E44F-0059-47C6-6D37357B6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CA77A-CA4A-7168-5121-7A7D42FE2368}"/>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293844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E4F-FCD9-F4B3-26A3-78C970DC3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E243E-8A40-E834-4BDA-79397D8C1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FD9F5-89D9-A58F-D9D4-892A985E981B}"/>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6B4625A3-4924-11E3-F19B-83C110BA0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95AFF-5BF5-5E6D-B170-74B11D902236}"/>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401297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FB827-A395-1677-AE4A-AFBBB70DBD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739ED5-9FB3-25ED-7CF6-BE92E9794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B459F-F5F9-8F9D-B5A7-FDF8B6061471}"/>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76D79311-34EE-237A-814F-2EE5997FC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5A49B-17FE-9CE6-B91A-EFFA730382D4}"/>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7303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CAD5-2404-C55E-5E72-AEAAB8072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AB30F-2A5A-A71C-0937-66059C559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AD310-5AF2-F12D-6DE8-F1DEE8D82F0F}"/>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B53E1AAF-13B4-B4B1-2DE1-8E8723645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BC020-EA2C-38AD-8B33-E46E61847CF1}"/>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12688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3B1-8BBF-0639-1D2E-2D53BF54B7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D6AE9-590C-B9DC-A07A-0002DA743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22706-DEFD-98D0-C049-37993E80B05E}"/>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554B4FDA-D2DC-682A-ED11-2ABA7C30D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12204-2D73-73D4-E8D8-DE3050A42017}"/>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12569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4582-15BB-2A9E-3C34-C0F5323E2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7620D-FA29-5FFF-7578-21C183859E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1A803D-40B0-47C9-986B-D860D3C3E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23FCF-F54D-4341-EDB4-4337DE21C8F1}"/>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6" name="Footer Placeholder 5">
            <a:extLst>
              <a:ext uri="{FF2B5EF4-FFF2-40B4-BE49-F238E27FC236}">
                <a16:creationId xmlns:a16="http://schemas.microsoft.com/office/drawing/2014/main" id="{CB381C76-2AD8-915F-233E-A50A5202F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ED9D7-AEAB-A5D5-CD08-3DC06DDB54A0}"/>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175813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4F9F-C754-B67B-22A8-0B02C34F7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FAA91-68D5-F478-5C94-CAA7AB37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945BA-0F0E-61EA-A30F-7D55CE042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D1BEFB-5207-CBD1-72CE-68E600F0D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D3CBE-E00F-73CB-8AEC-1AC201917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AFD26B-DB5D-7FE6-8F37-17078D29A4F1}"/>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8" name="Footer Placeholder 7">
            <a:extLst>
              <a:ext uri="{FF2B5EF4-FFF2-40B4-BE49-F238E27FC236}">
                <a16:creationId xmlns:a16="http://schemas.microsoft.com/office/drawing/2014/main" id="{C549F046-DFDA-36DB-CA9B-982FB8F55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BA365-95F3-8CFD-0FD5-993780AB79F8}"/>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321681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4873-7FC5-7256-9CA9-87F0A28378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70B96-C6EC-3CF8-3F70-8590FAEC797F}"/>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4" name="Footer Placeholder 3">
            <a:extLst>
              <a:ext uri="{FF2B5EF4-FFF2-40B4-BE49-F238E27FC236}">
                <a16:creationId xmlns:a16="http://schemas.microsoft.com/office/drawing/2014/main" id="{96109899-2560-B6B3-3E65-B0CF923AC4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19962-D616-FA6D-CCB5-40167A948E97}"/>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134749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1C5F88-5FB0-9740-7845-CDE5BE85899B}"/>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3" name="Footer Placeholder 2">
            <a:extLst>
              <a:ext uri="{FF2B5EF4-FFF2-40B4-BE49-F238E27FC236}">
                <a16:creationId xmlns:a16="http://schemas.microsoft.com/office/drawing/2014/main" id="{6CD620C3-32AA-B0B3-CA21-D240DC275A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805F1-E2B7-EED2-2388-ACC02B85F52C}"/>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59462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1F51-AE17-0EA2-72F0-61343DEAE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F94C39-7149-7B84-6634-090640707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D4D86-C884-670B-0D22-D2605E0A9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2D875-68CA-DCCE-E880-39B0FF7D3B6B}"/>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6" name="Footer Placeholder 5">
            <a:extLst>
              <a:ext uri="{FF2B5EF4-FFF2-40B4-BE49-F238E27FC236}">
                <a16:creationId xmlns:a16="http://schemas.microsoft.com/office/drawing/2014/main" id="{CD70CA95-091C-910D-1A6B-876E2E615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6A5D0-C6AA-AB5C-7BB3-2EA9740EC0D0}"/>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417122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70B2-31D4-03DB-5998-EE5323DAE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54DB2-96DF-99BF-C458-BB38F944F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6E9E33-1AC4-3FC1-D4F6-E6C6080C2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AB5A8-4252-B18D-8326-7D4F2294D4A5}"/>
              </a:ext>
            </a:extLst>
          </p:cNvPr>
          <p:cNvSpPr>
            <a:spLocks noGrp="1"/>
          </p:cNvSpPr>
          <p:nvPr>
            <p:ph type="dt" sz="half" idx="10"/>
          </p:nvPr>
        </p:nvSpPr>
        <p:spPr/>
        <p:txBody>
          <a:bodyPr/>
          <a:lstStyle/>
          <a:p>
            <a:fld id="{7D46F8E2-9E2A-4E8C-BEEE-61FBC976A13A}" type="datetimeFigureOut">
              <a:rPr lang="en-US" smtClean="0"/>
              <a:t>6/1/2024</a:t>
            </a:fld>
            <a:endParaRPr lang="en-US"/>
          </a:p>
        </p:txBody>
      </p:sp>
      <p:sp>
        <p:nvSpPr>
          <p:cNvPr id="6" name="Footer Placeholder 5">
            <a:extLst>
              <a:ext uri="{FF2B5EF4-FFF2-40B4-BE49-F238E27FC236}">
                <a16:creationId xmlns:a16="http://schemas.microsoft.com/office/drawing/2014/main" id="{485DBB11-E7CA-00DC-E553-3EEF97EB5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C3BC7-92A9-FE58-1FEB-BFC1C20961B3}"/>
              </a:ext>
            </a:extLst>
          </p:cNvPr>
          <p:cNvSpPr>
            <a:spLocks noGrp="1"/>
          </p:cNvSpPr>
          <p:nvPr>
            <p:ph type="sldNum" sz="quarter" idx="12"/>
          </p:nvPr>
        </p:nvSpPr>
        <p:spPr/>
        <p:txBody>
          <a:bodyPr/>
          <a:lstStyle/>
          <a:p>
            <a:fld id="{CD3D012A-FEC2-4666-84F7-54BAA51A7DF0}" type="slidenum">
              <a:rPr lang="en-US" smtClean="0"/>
              <a:t>‹#›</a:t>
            </a:fld>
            <a:endParaRPr lang="en-US"/>
          </a:p>
        </p:txBody>
      </p:sp>
    </p:spTree>
    <p:extLst>
      <p:ext uri="{BB962C8B-B14F-4D97-AF65-F5344CB8AC3E}">
        <p14:creationId xmlns:p14="http://schemas.microsoft.com/office/powerpoint/2010/main" val="176755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1DE3E-E137-A7D1-F132-0B24983F7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648DF-D309-2B49-506B-7A0107FA2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E3C7A-B365-9FE7-2F47-6A9C27CC7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6F8E2-9E2A-4E8C-BEEE-61FBC976A13A}" type="datetimeFigureOut">
              <a:rPr lang="en-US" smtClean="0"/>
              <a:t>6/1/2024</a:t>
            </a:fld>
            <a:endParaRPr lang="en-US"/>
          </a:p>
        </p:txBody>
      </p:sp>
      <p:sp>
        <p:nvSpPr>
          <p:cNvPr id="5" name="Footer Placeholder 4">
            <a:extLst>
              <a:ext uri="{FF2B5EF4-FFF2-40B4-BE49-F238E27FC236}">
                <a16:creationId xmlns:a16="http://schemas.microsoft.com/office/drawing/2014/main" id="{877D3A70-9FF9-3177-CBEC-672C7AB76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6579E8-4726-2247-BDCA-800424A34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D012A-FEC2-4666-84F7-54BAA51A7DF0}" type="slidenum">
              <a:rPr lang="en-US" smtClean="0"/>
              <a:t>‹#›</a:t>
            </a:fld>
            <a:endParaRPr lang="en-US"/>
          </a:p>
        </p:txBody>
      </p:sp>
    </p:spTree>
    <p:extLst>
      <p:ext uri="{BB962C8B-B14F-4D97-AF65-F5344CB8AC3E}">
        <p14:creationId xmlns:p14="http://schemas.microsoft.com/office/powerpoint/2010/main" val="9177268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jpg"/><Relationship Id="rId7"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jpg"/><Relationship Id="rId7"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wmf"/><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16A6-0C36-D3F2-3CAB-FD63835FCEBD}"/>
              </a:ext>
            </a:extLst>
          </p:cNvPr>
          <p:cNvSpPr>
            <a:spLocks noGrp="1"/>
          </p:cNvSpPr>
          <p:nvPr>
            <p:ph type="ctrTitle"/>
          </p:nvPr>
        </p:nvSpPr>
        <p:spPr>
          <a:xfrm>
            <a:off x="511216" y="2478414"/>
            <a:ext cx="11169568" cy="1901172"/>
          </a:xfrm>
        </p:spPr>
        <p:txBody>
          <a:bodyPr>
            <a:normAutofit/>
          </a:bodyPr>
          <a:lstStyle/>
          <a:p>
            <a:r>
              <a:rPr lang="en-US" b="1" dirty="0">
                <a:solidFill>
                  <a:schemeClr val="bg1"/>
                </a:solidFill>
                <a:latin typeface="Baskerville Old Face" panose="02020602080505020303" pitchFamily="18" charset="0"/>
              </a:rPr>
              <a:t>INSTAGRAM USER ANALYTICS</a:t>
            </a:r>
          </a:p>
        </p:txBody>
      </p:sp>
      <p:pic>
        <p:nvPicPr>
          <p:cNvPr id="8" name="Picture 7">
            <a:extLst>
              <a:ext uri="{FF2B5EF4-FFF2-40B4-BE49-F238E27FC236}">
                <a16:creationId xmlns:a16="http://schemas.microsoft.com/office/drawing/2014/main" id="{25D45652-3290-3DC2-1604-536DC19B1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150" y="895351"/>
            <a:ext cx="1409700" cy="1409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Subtitle 9">
            <a:extLst>
              <a:ext uri="{FF2B5EF4-FFF2-40B4-BE49-F238E27FC236}">
                <a16:creationId xmlns:a16="http://schemas.microsoft.com/office/drawing/2014/main" id="{FB0965A6-233D-8B55-28D7-895A0D2B826C}"/>
              </a:ext>
            </a:extLst>
          </p:cNvPr>
          <p:cNvSpPr>
            <a:spLocks noGrp="1"/>
          </p:cNvSpPr>
          <p:nvPr>
            <p:ph type="subTitle" idx="1"/>
          </p:nvPr>
        </p:nvSpPr>
        <p:spPr>
          <a:xfrm>
            <a:off x="1616597" y="4255369"/>
            <a:ext cx="9144000" cy="593203"/>
          </a:xfrm>
        </p:spPr>
        <p:txBody>
          <a:bodyPr/>
          <a:lstStyle/>
          <a:p>
            <a:r>
              <a:rPr lang="en-US" b="1" dirty="0">
                <a:solidFill>
                  <a:schemeClr val="bg1"/>
                </a:solidFill>
                <a:latin typeface="Times New Roman" panose="02020603050405020304" pitchFamily="18" charset="0"/>
                <a:cs typeface="Times New Roman" panose="02020603050405020304" pitchFamily="18" charset="0"/>
              </a:rPr>
              <a:t>SQL Fundamentals</a:t>
            </a:r>
          </a:p>
        </p:txBody>
      </p:sp>
      <p:sp>
        <p:nvSpPr>
          <p:cNvPr id="11" name="Rectangle 10">
            <a:extLst>
              <a:ext uri="{FF2B5EF4-FFF2-40B4-BE49-F238E27FC236}">
                <a16:creationId xmlns:a16="http://schemas.microsoft.com/office/drawing/2014/main" id="{48B54461-E4C1-7BB4-F042-DD547119C5FB}"/>
              </a:ext>
            </a:extLst>
          </p:cNvPr>
          <p:cNvSpPr/>
          <p:nvPr/>
        </p:nvSpPr>
        <p:spPr>
          <a:xfrm>
            <a:off x="254643" y="231494"/>
            <a:ext cx="11690430" cy="6412374"/>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9">
            <a:extLst>
              <a:ext uri="{FF2B5EF4-FFF2-40B4-BE49-F238E27FC236}">
                <a16:creationId xmlns:a16="http://schemas.microsoft.com/office/drawing/2014/main" id="{A4E1C1F9-A6DE-75F0-AE9C-4A986967C63B}"/>
              </a:ext>
            </a:extLst>
          </p:cNvPr>
          <p:cNvSpPr txBox="1">
            <a:spLocks/>
          </p:cNvSpPr>
          <p:nvPr/>
        </p:nvSpPr>
        <p:spPr>
          <a:xfrm>
            <a:off x="1616597" y="4684030"/>
            <a:ext cx="9144000" cy="5932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chemeClr val="bg1"/>
                </a:solidFill>
                <a:latin typeface="Abadi" panose="020B0604020104020204" pitchFamily="34" charset="0"/>
                <a:cs typeface="Times New Roman" panose="02020603050405020304" pitchFamily="18" charset="0"/>
              </a:rPr>
              <a:t>Submitted by : Sruthi Suresh</a:t>
            </a:r>
          </a:p>
        </p:txBody>
      </p:sp>
    </p:spTree>
    <p:extLst>
      <p:ext uri="{BB962C8B-B14F-4D97-AF65-F5344CB8AC3E}">
        <p14:creationId xmlns:p14="http://schemas.microsoft.com/office/powerpoint/2010/main" val="405505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4. Hashtag Research</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188523" y="3638793"/>
            <a:ext cx="8310622" cy="569605"/>
          </a:xfrm>
        </p:spPr>
        <p:txBody>
          <a:bodyPr>
            <a:normAutofit/>
          </a:bodyPr>
          <a:lstStyle/>
          <a:p>
            <a:pPr algn="just">
              <a:lnSpc>
                <a:spcPct val="12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 top five most commonly used hashtags on the platform are as follows:</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9" name="Picture 8">
            <a:extLst>
              <a:ext uri="{FF2B5EF4-FFF2-40B4-BE49-F238E27FC236}">
                <a16:creationId xmlns:a16="http://schemas.microsoft.com/office/drawing/2014/main" id="{50B18BDF-33F8-9D34-4FD7-E8D4593DAD7C}"/>
              </a:ext>
            </a:extLst>
          </p:cNvPr>
          <p:cNvPicPr>
            <a:picLocks noChangeAspect="1"/>
          </p:cNvPicPr>
          <p:nvPr/>
        </p:nvPicPr>
        <p:blipFill>
          <a:blip r:embed="rId5"/>
          <a:stretch>
            <a:fillRect/>
          </a:stretch>
        </p:blipFill>
        <p:spPr>
          <a:xfrm>
            <a:off x="188523" y="1577494"/>
            <a:ext cx="8539393" cy="18515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8FA4CCD-8B3A-F383-B639-4BE1D8B4EA39}"/>
              </a:ext>
            </a:extLst>
          </p:cNvPr>
          <p:cNvPicPr>
            <a:picLocks noChangeAspect="1"/>
          </p:cNvPicPr>
          <p:nvPr/>
        </p:nvPicPr>
        <p:blipFill>
          <a:blip r:embed="rId6"/>
          <a:stretch>
            <a:fillRect/>
          </a:stretch>
        </p:blipFill>
        <p:spPr>
          <a:xfrm>
            <a:off x="2172570" y="4208398"/>
            <a:ext cx="3923430" cy="184371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149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5. Ad Campaign Launch</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188523" y="3638792"/>
            <a:ext cx="8504064" cy="701711"/>
          </a:xfrm>
        </p:spPr>
        <p:txBody>
          <a:bodyPr>
            <a:normAutofit lnSpcReduction="10000"/>
          </a:bodyPr>
          <a:lstStyle/>
          <a:p>
            <a:pPr algn="just">
              <a:lnSpc>
                <a:spcPct val="120000"/>
              </a:lnSpc>
              <a:buClr>
                <a:schemeClr val="bg1"/>
              </a:buClr>
              <a:buFont typeface="Wingdings" panose="05000000000000000000" pitchFamily="2" charset="2"/>
              <a:buChar char="Ø"/>
            </a:pPr>
            <a:r>
              <a:rPr lang="en-US" sz="1800" dirty="0">
                <a:solidFill>
                  <a:schemeClr val="bg1"/>
                </a:solidFill>
                <a:latin typeface="Baskerville Old Face" panose="02020602080505020303" pitchFamily="18" charset="0"/>
                <a:cs typeface="Times New Roman" panose="02020603050405020304" pitchFamily="18" charset="0"/>
              </a:rPr>
              <a:t>The best day of the week to launch ads will be Thursday &amp; Sunday as inferred from the result:</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10" name="Picture 9">
            <a:extLst>
              <a:ext uri="{FF2B5EF4-FFF2-40B4-BE49-F238E27FC236}">
                <a16:creationId xmlns:a16="http://schemas.microsoft.com/office/drawing/2014/main" id="{BBCE416C-338D-4009-EC98-02B16DE6C01F}"/>
              </a:ext>
            </a:extLst>
          </p:cNvPr>
          <p:cNvPicPr>
            <a:picLocks noChangeAspect="1"/>
          </p:cNvPicPr>
          <p:nvPr/>
        </p:nvPicPr>
        <p:blipFill>
          <a:blip r:embed="rId5"/>
          <a:stretch>
            <a:fillRect/>
          </a:stretch>
        </p:blipFill>
        <p:spPr>
          <a:xfrm>
            <a:off x="780558" y="1577493"/>
            <a:ext cx="7126551" cy="179473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56F1258-396A-021E-3D70-17B133DBB323}"/>
              </a:ext>
            </a:extLst>
          </p:cNvPr>
          <p:cNvPicPr>
            <a:picLocks noChangeAspect="1"/>
          </p:cNvPicPr>
          <p:nvPr/>
        </p:nvPicPr>
        <p:blipFill>
          <a:blip r:embed="rId6"/>
          <a:stretch>
            <a:fillRect/>
          </a:stretch>
        </p:blipFill>
        <p:spPr>
          <a:xfrm>
            <a:off x="2493121" y="4456796"/>
            <a:ext cx="3894868" cy="214368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847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lstStyle/>
          <a:p>
            <a:r>
              <a:rPr lang="en-US" sz="4000" b="1" dirty="0">
                <a:solidFill>
                  <a:schemeClr val="bg1"/>
                </a:solidFill>
                <a:latin typeface="Times New Roman" panose="02020603050405020304" pitchFamily="18" charset="0"/>
                <a:cs typeface="Times New Roman" panose="02020603050405020304" pitchFamily="18" charset="0"/>
              </a:rPr>
              <a:t>INVESTOR METRICS</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sp>
        <p:nvSpPr>
          <p:cNvPr id="11" name="Rectangle: Rounded Corners 10">
            <a:extLst>
              <a:ext uri="{FF2B5EF4-FFF2-40B4-BE49-F238E27FC236}">
                <a16:creationId xmlns:a16="http://schemas.microsoft.com/office/drawing/2014/main" id="{28924358-F583-9BDA-4F28-F4086300DDF0}"/>
              </a:ext>
            </a:extLst>
          </p:cNvPr>
          <p:cNvSpPr/>
          <p:nvPr/>
        </p:nvSpPr>
        <p:spPr>
          <a:xfrm>
            <a:off x="3503165" y="1465854"/>
            <a:ext cx="5285980" cy="153198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spcBef>
                <a:spcPts val="1000"/>
              </a:spcBef>
              <a:buClr>
                <a:schemeClr val="bg1"/>
              </a:buClr>
            </a:pPr>
            <a:r>
              <a:rPr lang="en-US" sz="1600" dirty="0">
                <a:solidFill>
                  <a:schemeClr val="bg1"/>
                </a:solidFill>
                <a:latin typeface="Baskerville Old Face" panose="02020602080505020303" pitchFamily="18" charset="0"/>
                <a:cs typeface="Times New Roman" panose="02020603050405020304" pitchFamily="18" charset="0"/>
              </a:rPr>
              <a:t>To calculate the average number of posts per user on Instagram. Also, provide the total number of photos on Instagram divided by the total number of users as the Investors want to know if users are still active and posting on Instagram or if they are making fewer posts.</a:t>
            </a:r>
          </a:p>
        </p:txBody>
      </p:sp>
      <p:sp>
        <p:nvSpPr>
          <p:cNvPr id="12" name="Rectangle: Rounded Corners 11">
            <a:extLst>
              <a:ext uri="{FF2B5EF4-FFF2-40B4-BE49-F238E27FC236}">
                <a16:creationId xmlns:a16="http://schemas.microsoft.com/office/drawing/2014/main" id="{CEA16315-1485-51FC-CF90-B61753965EEB}"/>
              </a:ext>
            </a:extLst>
          </p:cNvPr>
          <p:cNvSpPr/>
          <p:nvPr/>
        </p:nvSpPr>
        <p:spPr>
          <a:xfrm>
            <a:off x="3468339" y="3270965"/>
            <a:ext cx="5285980" cy="15319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sz="1600" dirty="0">
                <a:solidFill>
                  <a:schemeClr val="bg1"/>
                </a:solidFill>
                <a:latin typeface="Baskerville Old Face" panose="02020602080505020303" pitchFamily="18" charset="0"/>
                <a:cs typeface="Times New Roman" panose="02020603050405020304" pitchFamily="18" charset="0"/>
              </a:rPr>
              <a:t>To identify users (potential bots) who have liked every single photo on the site, as this is not typically possible for a normal user as the Investors want to know if the platform is crowded with fake and dummy accounts .</a:t>
            </a:r>
          </a:p>
        </p:txBody>
      </p:sp>
      <p:sp>
        <p:nvSpPr>
          <p:cNvPr id="16" name="Arrow: Pentagon 15">
            <a:extLst>
              <a:ext uri="{FF2B5EF4-FFF2-40B4-BE49-F238E27FC236}">
                <a16:creationId xmlns:a16="http://schemas.microsoft.com/office/drawing/2014/main" id="{62E57C1F-E196-C8A9-1B44-27AA46CC8E42}"/>
              </a:ext>
            </a:extLst>
          </p:cNvPr>
          <p:cNvSpPr/>
          <p:nvPr/>
        </p:nvSpPr>
        <p:spPr>
          <a:xfrm>
            <a:off x="376020" y="1804842"/>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lnSpc>
                <a:spcPct val="150000"/>
              </a:lnSpc>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User Engagement</a:t>
            </a:r>
          </a:p>
        </p:txBody>
      </p:sp>
      <p:sp>
        <p:nvSpPr>
          <p:cNvPr id="17" name="Arrow: Pentagon 16">
            <a:extLst>
              <a:ext uri="{FF2B5EF4-FFF2-40B4-BE49-F238E27FC236}">
                <a16:creationId xmlns:a16="http://schemas.microsoft.com/office/drawing/2014/main" id="{F0406FCB-9F05-88B2-CB3D-39308DF276BF}"/>
              </a:ext>
            </a:extLst>
          </p:cNvPr>
          <p:cNvSpPr/>
          <p:nvPr/>
        </p:nvSpPr>
        <p:spPr>
          <a:xfrm>
            <a:off x="376020" y="3616548"/>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lnSpc>
                <a:spcPct val="150000"/>
              </a:lnSpc>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Bots &amp; Fake Accounts</a:t>
            </a:r>
          </a:p>
        </p:txBody>
      </p:sp>
    </p:spTree>
    <p:extLst>
      <p:ext uri="{BB962C8B-B14F-4D97-AF65-F5344CB8AC3E}">
        <p14:creationId xmlns:p14="http://schemas.microsoft.com/office/powerpoint/2010/main" val="174511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1. User Engagement</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13" name="Picture 12">
            <a:extLst>
              <a:ext uri="{FF2B5EF4-FFF2-40B4-BE49-F238E27FC236}">
                <a16:creationId xmlns:a16="http://schemas.microsoft.com/office/drawing/2014/main" id="{D17C6E13-1551-ABF1-133F-F4F71D6E889E}"/>
              </a:ext>
            </a:extLst>
          </p:cNvPr>
          <p:cNvPicPr>
            <a:picLocks noChangeAspect="1"/>
          </p:cNvPicPr>
          <p:nvPr/>
        </p:nvPicPr>
        <p:blipFill>
          <a:blip r:embed="rId5"/>
          <a:stretch>
            <a:fillRect/>
          </a:stretch>
        </p:blipFill>
        <p:spPr>
          <a:xfrm>
            <a:off x="1848339" y="1834502"/>
            <a:ext cx="5034215" cy="78556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F9897B68-60D5-6696-B9A6-5C5F9504E02E}"/>
              </a:ext>
            </a:extLst>
          </p:cNvPr>
          <p:cNvPicPr>
            <a:picLocks noChangeAspect="1"/>
          </p:cNvPicPr>
          <p:nvPr/>
        </p:nvPicPr>
        <p:blipFill>
          <a:blip r:embed="rId6"/>
          <a:stretch>
            <a:fillRect/>
          </a:stretch>
        </p:blipFill>
        <p:spPr>
          <a:xfrm>
            <a:off x="2842715" y="2745191"/>
            <a:ext cx="3167503" cy="52501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D86B4B9D-4CCB-8B52-1F8A-762C660EB3A0}"/>
              </a:ext>
            </a:extLst>
          </p:cNvPr>
          <p:cNvPicPr>
            <a:picLocks noChangeAspect="1"/>
          </p:cNvPicPr>
          <p:nvPr/>
        </p:nvPicPr>
        <p:blipFill>
          <a:blip r:embed="rId7"/>
          <a:stretch>
            <a:fillRect/>
          </a:stretch>
        </p:blipFill>
        <p:spPr>
          <a:xfrm>
            <a:off x="1720925" y="3850301"/>
            <a:ext cx="5046408" cy="34199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F159F9FE-F5DB-3C49-5B08-04CCD9FC647D}"/>
              </a:ext>
            </a:extLst>
          </p:cNvPr>
          <p:cNvPicPr>
            <a:picLocks noChangeAspect="1"/>
          </p:cNvPicPr>
          <p:nvPr/>
        </p:nvPicPr>
        <p:blipFill>
          <a:blip r:embed="rId8"/>
          <a:stretch>
            <a:fillRect/>
          </a:stretch>
        </p:blipFill>
        <p:spPr>
          <a:xfrm>
            <a:off x="2847475" y="4346128"/>
            <a:ext cx="3248525" cy="48361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A0731F92-A0C0-3D2C-5D0C-1D68678AB2AA}"/>
              </a:ext>
            </a:extLst>
          </p:cNvPr>
          <p:cNvPicPr>
            <a:picLocks noChangeAspect="1"/>
          </p:cNvPicPr>
          <p:nvPr/>
        </p:nvPicPr>
        <p:blipFill>
          <a:blip r:embed="rId9"/>
          <a:stretch>
            <a:fillRect/>
          </a:stretch>
        </p:blipFill>
        <p:spPr>
          <a:xfrm>
            <a:off x="1903263" y="5347649"/>
            <a:ext cx="5046408" cy="38471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id="{ED2EF4C3-A97C-F62E-445B-05D9090DC7A1}"/>
              </a:ext>
            </a:extLst>
          </p:cNvPr>
          <p:cNvPicPr>
            <a:picLocks noChangeAspect="1"/>
          </p:cNvPicPr>
          <p:nvPr/>
        </p:nvPicPr>
        <p:blipFill>
          <a:blip r:embed="rId10"/>
          <a:stretch>
            <a:fillRect/>
          </a:stretch>
        </p:blipFill>
        <p:spPr>
          <a:xfrm>
            <a:off x="3309545" y="5917755"/>
            <a:ext cx="2233841" cy="48361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1" name="Rectangle: Rounded Corners 40">
            <a:extLst>
              <a:ext uri="{FF2B5EF4-FFF2-40B4-BE49-F238E27FC236}">
                <a16:creationId xmlns:a16="http://schemas.microsoft.com/office/drawing/2014/main" id="{31C0EA1F-46D7-33E9-1223-8AC447B06188}"/>
              </a:ext>
            </a:extLst>
          </p:cNvPr>
          <p:cNvSpPr/>
          <p:nvPr/>
        </p:nvSpPr>
        <p:spPr>
          <a:xfrm>
            <a:off x="1574157" y="1643604"/>
            <a:ext cx="6030410" cy="1785393"/>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F38CEF7F-9AEE-3F2D-6CC6-047FCA77F5E9}"/>
              </a:ext>
            </a:extLst>
          </p:cNvPr>
          <p:cNvSpPr/>
          <p:nvPr/>
        </p:nvSpPr>
        <p:spPr>
          <a:xfrm>
            <a:off x="1522071" y="3495627"/>
            <a:ext cx="6030410" cy="148148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0C1C7E24-6D9E-E81F-7869-EAE0B62DEC39}"/>
              </a:ext>
            </a:extLst>
          </p:cNvPr>
          <p:cNvSpPr/>
          <p:nvPr/>
        </p:nvSpPr>
        <p:spPr>
          <a:xfrm>
            <a:off x="1558879" y="5072607"/>
            <a:ext cx="6030410" cy="1538567"/>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55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1. User Engagement</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27" name="Picture 26">
            <a:extLst>
              <a:ext uri="{FF2B5EF4-FFF2-40B4-BE49-F238E27FC236}">
                <a16:creationId xmlns:a16="http://schemas.microsoft.com/office/drawing/2014/main" id="{9CA8C478-F7DD-D5E3-96AB-A44081865FD8}"/>
              </a:ext>
            </a:extLst>
          </p:cNvPr>
          <p:cNvPicPr>
            <a:picLocks noChangeAspect="1"/>
          </p:cNvPicPr>
          <p:nvPr/>
        </p:nvPicPr>
        <p:blipFill>
          <a:blip r:embed="rId5"/>
          <a:stretch>
            <a:fillRect/>
          </a:stretch>
        </p:blipFill>
        <p:spPr>
          <a:xfrm>
            <a:off x="254644" y="1797139"/>
            <a:ext cx="8437943" cy="86383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a:extLst>
              <a:ext uri="{FF2B5EF4-FFF2-40B4-BE49-F238E27FC236}">
                <a16:creationId xmlns:a16="http://schemas.microsoft.com/office/drawing/2014/main" id="{2A2BAF93-4C6B-B629-D7D9-DC6486427013}"/>
              </a:ext>
            </a:extLst>
          </p:cNvPr>
          <p:cNvPicPr>
            <a:picLocks noChangeAspect="1"/>
          </p:cNvPicPr>
          <p:nvPr/>
        </p:nvPicPr>
        <p:blipFill>
          <a:blip r:embed="rId6"/>
          <a:stretch>
            <a:fillRect/>
          </a:stretch>
        </p:blipFill>
        <p:spPr>
          <a:xfrm>
            <a:off x="2631190" y="2817337"/>
            <a:ext cx="3499854" cy="4919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nvGrpSpPr>
          <p:cNvPr id="10" name="Group 9">
            <a:extLst>
              <a:ext uri="{FF2B5EF4-FFF2-40B4-BE49-F238E27FC236}">
                <a16:creationId xmlns:a16="http://schemas.microsoft.com/office/drawing/2014/main" id="{CEECF532-BD85-CB64-206D-A1F69493AD5C}"/>
              </a:ext>
            </a:extLst>
          </p:cNvPr>
          <p:cNvGrpSpPr/>
          <p:nvPr/>
        </p:nvGrpSpPr>
        <p:grpSpPr>
          <a:xfrm>
            <a:off x="591501" y="4450286"/>
            <a:ext cx="7579233" cy="2156708"/>
            <a:chOff x="638792" y="3648132"/>
            <a:chExt cx="7579233" cy="2104918"/>
          </a:xfrm>
        </p:grpSpPr>
        <p:pic>
          <p:nvPicPr>
            <p:cNvPr id="35" name="Picture 34">
              <a:extLst>
                <a:ext uri="{FF2B5EF4-FFF2-40B4-BE49-F238E27FC236}">
                  <a16:creationId xmlns:a16="http://schemas.microsoft.com/office/drawing/2014/main" id="{E1699874-1DF1-4308-7EFD-EEA374DEAD9D}"/>
                </a:ext>
              </a:extLst>
            </p:cNvPr>
            <p:cNvPicPr>
              <a:picLocks noChangeAspect="1"/>
            </p:cNvPicPr>
            <p:nvPr/>
          </p:nvPicPr>
          <p:blipFill>
            <a:blip r:embed="rId7"/>
            <a:stretch>
              <a:fillRect/>
            </a:stretch>
          </p:blipFill>
          <p:spPr>
            <a:xfrm>
              <a:off x="3383571" y="4844996"/>
              <a:ext cx="1894485" cy="52183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grpSp>
          <p:nvGrpSpPr>
            <p:cNvPr id="9" name="Group 8">
              <a:extLst>
                <a:ext uri="{FF2B5EF4-FFF2-40B4-BE49-F238E27FC236}">
                  <a16:creationId xmlns:a16="http://schemas.microsoft.com/office/drawing/2014/main" id="{E11B0A20-B446-21CA-5F31-C9A160D9E577}"/>
                </a:ext>
              </a:extLst>
            </p:cNvPr>
            <p:cNvGrpSpPr/>
            <p:nvPr/>
          </p:nvGrpSpPr>
          <p:grpSpPr>
            <a:xfrm>
              <a:off x="638792" y="3648132"/>
              <a:ext cx="7579233" cy="2104918"/>
              <a:chOff x="638792" y="3583544"/>
              <a:chExt cx="7579233" cy="2104918"/>
            </a:xfrm>
          </p:grpSpPr>
          <p:pic>
            <p:nvPicPr>
              <p:cNvPr id="33" name="Picture 32">
                <a:extLst>
                  <a:ext uri="{FF2B5EF4-FFF2-40B4-BE49-F238E27FC236}">
                    <a16:creationId xmlns:a16="http://schemas.microsoft.com/office/drawing/2014/main" id="{B4AC3238-3BE5-2ADB-7E60-7DCD83EABC3F}"/>
                  </a:ext>
                </a:extLst>
              </p:cNvPr>
              <p:cNvPicPr>
                <a:picLocks noChangeAspect="1"/>
              </p:cNvPicPr>
              <p:nvPr/>
            </p:nvPicPr>
            <p:blipFill>
              <a:blip r:embed="rId8"/>
              <a:stretch>
                <a:fillRect/>
              </a:stretch>
            </p:blipFill>
            <p:spPr>
              <a:xfrm>
                <a:off x="1823100" y="3865945"/>
                <a:ext cx="5116036" cy="77639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E9BE8FAC-A750-BC49-22B4-BB21E71B9DAC}"/>
                  </a:ext>
                </a:extLst>
              </p:cNvPr>
              <p:cNvSpPr/>
              <p:nvPr/>
            </p:nvSpPr>
            <p:spPr>
              <a:xfrm>
                <a:off x="638792" y="3583544"/>
                <a:ext cx="7579233" cy="210491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Rectangle: Rounded Corners 7">
            <a:extLst>
              <a:ext uri="{FF2B5EF4-FFF2-40B4-BE49-F238E27FC236}">
                <a16:creationId xmlns:a16="http://schemas.microsoft.com/office/drawing/2014/main" id="{6B844834-90CD-4BDD-7050-130D75A4CFB8}"/>
              </a:ext>
            </a:extLst>
          </p:cNvPr>
          <p:cNvSpPr/>
          <p:nvPr/>
        </p:nvSpPr>
        <p:spPr>
          <a:xfrm>
            <a:off x="154330" y="1485721"/>
            <a:ext cx="8634816" cy="2182054"/>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85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2. Bots &amp; Fake Accounts</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270127" y="2932550"/>
            <a:ext cx="8519018" cy="933394"/>
          </a:xfrm>
        </p:spPr>
        <p:txBody>
          <a:bodyPr>
            <a:normAutofit fontScale="92500" lnSpcReduction="20000"/>
          </a:bodyPr>
          <a:lstStyle/>
          <a:p>
            <a:pPr algn="just">
              <a:lnSpc>
                <a:spcPct val="12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There are 13 users (potential bots) who have liked every single photo on the site, as this is not typically possible for a normal user which account for 13% of the total users and they are as follows:</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9" name="Picture 8">
            <a:extLst>
              <a:ext uri="{FF2B5EF4-FFF2-40B4-BE49-F238E27FC236}">
                <a16:creationId xmlns:a16="http://schemas.microsoft.com/office/drawing/2014/main" id="{E0760C18-D2C2-43B0-5867-3B661ABDC0BC}"/>
              </a:ext>
            </a:extLst>
          </p:cNvPr>
          <p:cNvPicPr>
            <a:picLocks noChangeAspect="1"/>
          </p:cNvPicPr>
          <p:nvPr/>
        </p:nvPicPr>
        <p:blipFill>
          <a:blip r:embed="rId5"/>
          <a:stretch>
            <a:fillRect/>
          </a:stretch>
        </p:blipFill>
        <p:spPr>
          <a:xfrm>
            <a:off x="338733" y="1487183"/>
            <a:ext cx="8397086" cy="135505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BC88B78-33A0-8119-3C5D-ECA0A92FDE34}"/>
              </a:ext>
            </a:extLst>
          </p:cNvPr>
          <p:cNvPicPr>
            <a:picLocks noChangeAspect="1"/>
          </p:cNvPicPr>
          <p:nvPr/>
        </p:nvPicPr>
        <p:blipFill>
          <a:blip r:embed="rId6"/>
          <a:stretch>
            <a:fillRect/>
          </a:stretch>
        </p:blipFill>
        <p:spPr>
          <a:xfrm>
            <a:off x="2560389" y="3767901"/>
            <a:ext cx="3894427" cy="297238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572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1707" y="215424"/>
            <a:ext cx="6210343" cy="794745"/>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381965" y="1485722"/>
            <a:ext cx="8310622" cy="4984523"/>
          </a:xfrm>
        </p:spPr>
        <p:txBody>
          <a:bodyPr/>
          <a:lstStyle/>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 insights drawn from Instagram User Analytics project focusing on the Marketing and Investor Metrics have helped in understanding and extracting valuable information such as the most loyal users, top 5 most used hashtags, the best day of the week to launch ads and to identify the bots and fake accounts etc., could possibly help in the potential development and progress of one of the most popular social media platform Instagram.</a:t>
            </a: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This analysis could help in making data-driven decisions, whether the platform is growing or became stagnant in its growth etc., by extracting meaningful insights from the data using SQL and MySQL Workbench tool.</a:t>
            </a:r>
          </a:p>
        </p:txBody>
      </p:sp>
      <p:pic>
        <p:nvPicPr>
          <p:cNvPr id="4" name="Picture 3">
            <a:extLst>
              <a:ext uri="{FF2B5EF4-FFF2-40B4-BE49-F238E27FC236}">
                <a16:creationId xmlns:a16="http://schemas.microsoft.com/office/drawing/2014/main" id="{E4DE12FF-3A46-7CD3-1E31-BBBB731930C0}"/>
              </a:ext>
            </a:extLst>
          </p:cNvPr>
          <p:cNvPicPr>
            <a:picLocks noChangeAspect="1"/>
          </p:cNvPicPr>
          <p:nvPr/>
        </p:nvPicPr>
        <p:blipFill>
          <a:blip r:embed="rId3"/>
          <a:stretch>
            <a:fillRect/>
          </a:stretch>
        </p:blipFill>
        <p:spPr>
          <a:xfrm>
            <a:off x="0" y="76874"/>
            <a:ext cx="1174305" cy="1174305"/>
          </a:xfrm>
          <a:prstGeom prst="rect">
            <a:avLst/>
          </a:prstGeom>
        </p:spPr>
      </p:pic>
      <p:pic>
        <p:nvPicPr>
          <p:cNvPr id="5" name="Picture 4">
            <a:extLst>
              <a:ext uri="{FF2B5EF4-FFF2-40B4-BE49-F238E27FC236}">
                <a16:creationId xmlns:a16="http://schemas.microsoft.com/office/drawing/2014/main" id="{6D025A4A-88E0-90BE-5319-925A2CA17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6" name="Rectangle: Rounded Corners 5">
            <a:extLst>
              <a:ext uri="{FF2B5EF4-FFF2-40B4-BE49-F238E27FC236}">
                <a16:creationId xmlns:a16="http://schemas.microsoft.com/office/drawing/2014/main" id="{62A14F33-4DB2-263E-74FC-3E685D7AA5E2}"/>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1FBC8A-335A-F639-1FB9-7E40C1AE8428}"/>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51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025A4A-88E0-90BE-5319-925A2CA17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6" name="Rectangle: Rounded Corners 5">
            <a:extLst>
              <a:ext uri="{FF2B5EF4-FFF2-40B4-BE49-F238E27FC236}">
                <a16:creationId xmlns:a16="http://schemas.microsoft.com/office/drawing/2014/main" id="{62A14F33-4DB2-263E-74FC-3E685D7AA5E2}"/>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3E91BE1-47B4-ADFC-B46D-1C8558C3EA8E}"/>
              </a:ext>
            </a:extLst>
          </p:cNvPr>
          <p:cNvSpPr>
            <a:spLocks noGrp="1"/>
          </p:cNvSpPr>
          <p:nvPr>
            <p:ph idx="1"/>
          </p:nvPr>
        </p:nvSpPr>
        <p:spPr>
          <a:xfrm>
            <a:off x="919223" y="2716876"/>
            <a:ext cx="6847390" cy="1603375"/>
          </a:xfrm>
        </p:spPr>
        <p:txBody>
          <a:bodyPr>
            <a:normAutofit/>
          </a:bodyPr>
          <a:lstStyle/>
          <a:p>
            <a:pPr marL="0" indent="0">
              <a:buNone/>
            </a:pPr>
            <a:r>
              <a:rPr lang="en-US" sz="8000" dirty="0">
                <a:solidFill>
                  <a:schemeClr val="bg1"/>
                </a:solidFill>
                <a:latin typeface="Baskerville Old Face" panose="02020602080505020303" pitchFamily="18" charset="0"/>
              </a:rPr>
              <a:t>THANK YOU </a:t>
            </a:r>
          </a:p>
        </p:txBody>
      </p:sp>
    </p:spTree>
    <p:extLst>
      <p:ext uri="{BB962C8B-B14F-4D97-AF65-F5344CB8AC3E}">
        <p14:creationId xmlns:p14="http://schemas.microsoft.com/office/powerpoint/2010/main" val="351561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140910" y="79415"/>
            <a:ext cx="6600024" cy="1015473"/>
          </a:xfrm>
        </p:spPr>
        <p:txBody>
          <a:bodyPr/>
          <a:lstStyle/>
          <a:p>
            <a:r>
              <a:rPr lang="en-US" b="1" dirty="0">
                <a:solidFill>
                  <a:schemeClr val="bg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224743" y="1383563"/>
            <a:ext cx="5504726" cy="5265179"/>
          </a:xfrm>
        </p:spPr>
        <p:txBody>
          <a:bodyPr>
            <a:normAutofit fontScale="77500" lnSpcReduction="20000"/>
          </a:bodyPr>
          <a:lstStyle/>
          <a:p>
            <a:pPr>
              <a:lnSpc>
                <a:spcPct val="150000"/>
              </a:lnSpc>
              <a:buClr>
                <a:schemeClr val="bg1"/>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a:t>
            </a:r>
            <a:r>
              <a:rPr lang="en-US" sz="2000" b="1" dirty="0">
                <a:solidFill>
                  <a:schemeClr val="bg1"/>
                </a:solidFill>
                <a:latin typeface="Baskerville Old Face" panose="02020602080505020303" pitchFamily="18" charset="0"/>
                <a:cs typeface="Times New Roman" panose="02020603050405020304" pitchFamily="18" charset="0"/>
              </a:rPr>
              <a:t>PROJECT DESCRIPTION</a:t>
            </a:r>
          </a:p>
          <a:p>
            <a:pPr>
              <a:lnSpc>
                <a:spcPct val="150000"/>
              </a:lnSpc>
              <a:buClr>
                <a:schemeClr val="bg1"/>
              </a:buClr>
              <a:buFont typeface="Wingdings" panose="05000000000000000000" pitchFamily="2" charset="2"/>
              <a:buChar char="q"/>
            </a:pPr>
            <a:r>
              <a:rPr lang="en-US" sz="2000" b="1" dirty="0">
                <a:solidFill>
                  <a:schemeClr val="bg1"/>
                </a:solidFill>
                <a:latin typeface="Baskerville Old Face" panose="02020602080505020303" pitchFamily="18" charset="0"/>
                <a:cs typeface="Times New Roman" panose="02020603050405020304" pitchFamily="18" charset="0"/>
              </a:rPr>
              <a:t> APPROACH</a:t>
            </a:r>
          </a:p>
          <a:p>
            <a:pPr>
              <a:lnSpc>
                <a:spcPct val="150000"/>
              </a:lnSpc>
              <a:buClr>
                <a:schemeClr val="bg1"/>
              </a:buClr>
              <a:buFont typeface="Wingdings" panose="05000000000000000000" pitchFamily="2" charset="2"/>
              <a:buChar char="q"/>
            </a:pPr>
            <a:r>
              <a:rPr lang="en-US" sz="2000" b="1" dirty="0">
                <a:solidFill>
                  <a:schemeClr val="bg1"/>
                </a:solidFill>
                <a:latin typeface="Baskerville Old Face" panose="02020602080505020303" pitchFamily="18" charset="0"/>
                <a:cs typeface="Times New Roman" panose="02020603050405020304" pitchFamily="18" charset="0"/>
              </a:rPr>
              <a:t> TECH-STACK USED</a:t>
            </a:r>
          </a:p>
          <a:p>
            <a:pPr>
              <a:lnSpc>
                <a:spcPct val="150000"/>
              </a:lnSpc>
              <a:buClr>
                <a:schemeClr val="bg1"/>
              </a:buClr>
              <a:buFont typeface="Wingdings" panose="05000000000000000000" pitchFamily="2" charset="2"/>
              <a:buChar char="q"/>
            </a:pPr>
            <a:r>
              <a:rPr lang="en-US" sz="2000" b="1" dirty="0">
                <a:solidFill>
                  <a:schemeClr val="bg1"/>
                </a:solidFill>
                <a:latin typeface="Baskerville Old Face" panose="02020602080505020303" pitchFamily="18" charset="0"/>
                <a:cs typeface="Times New Roman" panose="02020603050405020304" pitchFamily="18" charset="0"/>
              </a:rPr>
              <a:t> MARKETING ANALYSIS – INSIGHTS</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LOYAL USER REWARD</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INACTIVE USER ENGAGEMENT</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CONTEST WINNER DECLARATION</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HASHTAG RESEARCH</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AD CAMPAIGN LAUNCH</a:t>
            </a:r>
          </a:p>
          <a:p>
            <a:pPr>
              <a:lnSpc>
                <a:spcPct val="150000"/>
              </a:lnSpc>
              <a:buClr>
                <a:schemeClr val="bg1"/>
              </a:buClr>
              <a:buFont typeface="Wingdings" panose="05000000000000000000" pitchFamily="2" charset="2"/>
              <a:buChar char="q"/>
            </a:pPr>
            <a:r>
              <a:rPr lang="en-US" sz="2000" b="1" dirty="0">
                <a:solidFill>
                  <a:schemeClr val="bg1"/>
                </a:solidFill>
                <a:latin typeface="Baskerville Old Face" panose="02020602080505020303" pitchFamily="18" charset="0"/>
                <a:cs typeface="Times New Roman" panose="02020603050405020304" pitchFamily="18" charset="0"/>
              </a:rPr>
              <a:t> INVESTOR METRICS – INSIGHTS</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USER ENGAGEMENT</a:t>
            </a:r>
          </a:p>
          <a:p>
            <a:pPr marL="914400" lvl="1" indent="-457200">
              <a:lnSpc>
                <a:spcPct val="150000"/>
              </a:lnSpc>
              <a:buFont typeface="+mj-lt"/>
              <a:buAutoNum type="arabicPeriod"/>
            </a:pPr>
            <a:r>
              <a:rPr lang="en-US" sz="1800" dirty="0">
                <a:solidFill>
                  <a:schemeClr val="bg1"/>
                </a:solidFill>
                <a:latin typeface="Baskerville Old Face" panose="02020602080505020303" pitchFamily="18" charset="0"/>
                <a:cs typeface="Times New Roman" panose="02020603050405020304" pitchFamily="18" charset="0"/>
              </a:rPr>
              <a:t>BOTS &amp; FAKE ACCOUNTS</a:t>
            </a:r>
            <a:r>
              <a:rPr lang="en-US" sz="1800" b="1" dirty="0">
                <a:solidFill>
                  <a:schemeClr val="bg1"/>
                </a:solidFill>
                <a:latin typeface="Baskerville Old Face" panose="02020602080505020303" pitchFamily="18" charset="0"/>
                <a:cs typeface="Times New Roman" panose="02020603050405020304" pitchFamily="18" charset="0"/>
              </a:rPr>
              <a:t> </a:t>
            </a:r>
          </a:p>
          <a:p>
            <a:pPr marL="228600" lvl="1">
              <a:lnSpc>
                <a:spcPct val="150000"/>
              </a:lnSpc>
              <a:spcBef>
                <a:spcPts val="1000"/>
              </a:spcBef>
              <a:buClr>
                <a:schemeClr val="bg1"/>
              </a:buClr>
              <a:buFont typeface="Wingdings" panose="05000000000000000000" pitchFamily="2" charset="2"/>
              <a:buChar char="q"/>
            </a:pPr>
            <a:r>
              <a:rPr lang="en-US" sz="2000" b="1" dirty="0">
                <a:solidFill>
                  <a:schemeClr val="bg1"/>
                </a:solidFill>
                <a:latin typeface="Baskerville Old Face" panose="02020602080505020303" pitchFamily="18" charset="0"/>
                <a:cs typeface="Times New Roman" panose="02020603050405020304" pitchFamily="18" charset="0"/>
              </a:rPr>
              <a:t>CONCLUSION</a:t>
            </a:r>
          </a:p>
          <a:p>
            <a:pPr marL="914400" lvl="1" indent="-457200">
              <a:lnSpc>
                <a:spcPct val="150000"/>
              </a:lnSpc>
              <a:buFont typeface="+mj-lt"/>
              <a:buAutoNum type="arabicPeriod"/>
            </a:pPr>
            <a:endParaRPr lang="en-US" sz="1800" dirty="0">
              <a:solidFill>
                <a:schemeClr val="bg1"/>
              </a:solidFill>
              <a:latin typeface="Baskerville Old Face" panose="020206020805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B740C3-22B4-79CA-DCD8-96515AD2A59D}"/>
              </a:ext>
            </a:extLst>
          </p:cNvPr>
          <p:cNvPicPr>
            <a:picLocks noChangeAspect="1"/>
          </p:cNvPicPr>
          <p:nvPr/>
        </p:nvPicPr>
        <p:blipFill>
          <a:blip r:embed="rId3"/>
          <a:stretch>
            <a:fillRect/>
          </a:stretch>
        </p:blipFill>
        <p:spPr>
          <a:xfrm>
            <a:off x="52612" y="0"/>
            <a:ext cx="1174305" cy="1174305"/>
          </a:xfrm>
          <a:prstGeom prst="rect">
            <a:avLst/>
          </a:prstGeom>
        </p:spPr>
      </p:pic>
      <p:pic>
        <p:nvPicPr>
          <p:cNvPr id="5" name="Picture 4">
            <a:extLst>
              <a:ext uri="{FF2B5EF4-FFF2-40B4-BE49-F238E27FC236}">
                <a16:creationId xmlns:a16="http://schemas.microsoft.com/office/drawing/2014/main" id="{7439F6E4-CB23-55F5-168B-AB2942982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6" name="Rectangle: Rounded Corners 5">
            <a:extLst>
              <a:ext uri="{FF2B5EF4-FFF2-40B4-BE49-F238E27FC236}">
                <a16:creationId xmlns:a16="http://schemas.microsoft.com/office/drawing/2014/main" id="{D106458B-9536-A4F0-ED46-2855DE274339}"/>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CAF8076-A9FD-CD07-B835-45E9312DC131}"/>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30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172951" y="416689"/>
            <a:ext cx="7639292" cy="912671"/>
          </a:xfrm>
        </p:spPr>
        <p:txBody>
          <a:bodyPr>
            <a:normAutofit fontScale="90000"/>
          </a:bodyPr>
          <a:lstStyle/>
          <a:p>
            <a:r>
              <a:rPr lang="en-US" b="1" dirty="0">
                <a:solidFill>
                  <a:schemeClr val="bg1"/>
                </a:solidFill>
                <a:latin typeface="Times New Roman" panose="02020603050405020304" pitchFamily="18" charset="0"/>
                <a:cs typeface="Times New Roman" panose="02020603050405020304" pitchFamily="18" charset="0"/>
              </a:rPr>
              <a:t>PROJECT DESCRIPTION:</a:t>
            </a:r>
            <a:br>
              <a:rPr lang="en-US" b="1" dirty="0">
                <a:solidFill>
                  <a:schemeClr val="bg1"/>
                </a:solidFill>
                <a:latin typeface="Times New Roman" panose="02020603050405020304" pitchFamily="18" charset="0"/>
                <a:cs typeface="Times New Roman" panose="02020603050405020304" pitchFamily="18" charset="0"/>
              </a:rPr>
            </a:br>
            <a:r>
              <a:rPr lang="en-US" sz="2700" b="1" dirty="0">
                <a:solidFill>
                  <a:schemeClr val="bg1"/>
                </a:solidFill>
                <a:latin typeface="Times New Roman" panose="02020603050405020304" pitchFamily="18" charset="0"/>
                <a:cs typeface="Times New Roman" panose="02020603050405020304" pitchFamily="18" charset="0"/>
              </a:rPr>
              <a:t>Analyzing Instagram User Interactions and Engagement</a:t>
            </a:r>
            <a:br>
              <a:rPr lang="en-US" b="1"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42492" y="1329360"/>
            <a:ext cx="8769751" cy="5410923"/>
          </a:xfrm>
        </p:spPr>
        <p:txBody>
          <a:bodyPr>
            <a:normAutofit fontScale="92500"/>
          </a:bodyPr>
          <a:lstStyle/>
          <a:p>
            <a:pPr algn="just">
              <a:lnSpc>
                <a:spcPct val="150000"/>
              </a:lnSpc>
              <a:buClr>
                <a:schemeClr val="bg1"/>
              </a:buClr>
              <a:buFont typeface="Wingdings" panose="05000000000000000000" pitchFamily="2" charset="2"/>
              <a:buChar char="Ø"/>
            </a:pPr>
            <a:r>
              <a:rPr lang="en-US" sz="2000" dirty="0">
                <a:latin typeface="Abadi" panose="020B0604020104020204" pitchFamily="34" charset="0"/>
                <a:cs typeface="Times New Roman" panose="02020603050405020304" pitchFamily="18" charset="0"/>
              </a:rPr>
              <a:t> </a:t>
            </a:r>
            <a:r>
              <a:rPr lang="en-US" sz="2100" dirty="0">
                <a:solidFill>
                  <a:schemeClr val="bg1"/>
                </a:solidFill>
                <a:latin typeface="Baskerville Old Face" panose="02020602080505020303" pitchFamily="18" charset="0"/>
                <a:cs typeface="Times New Roman" panose="02020603050405020304" pitchFamily="18" charset="0"/>
              </a:rPr>
              <a:t>This project intends to conduct an extensive analysis of the user engagement process with </a:t>
            </a:r>
            <a:r>
              <a:rPr lang="en-US" sz="2100" b="0" i="0" dirty="0">
                <a:solidFill>
                  <a:schemeClr val="bg1"/>
                </a:solidFill>
                <a:effectLst/>
                <a:latin typeface="Baskerville Old Face" panose="02020602080505020303" pitchFamily="18" charset="0"/>
                <a:cs typeface="Times New Roman" panose="02020603050405020304" pitchFamily="18" charset="0"/>
              </a:rPr>
              <a:t>one of the world's most popular social media platforms :</a:t>
            </a:r>
            <a:r>
              <a:rPr lang="en-US" sz="2100" dirty="0">
                <a:solidFill>
                  <a:schemeClr val="bg1"/>
                </a:solidFill>
                <a:latin typeface="Baskerville Old Face" panose="02020602080505020303" pitchFamily="18" charset="0"/>
                <a:cs typeface="Times New Roman" panose="02020603050405020304" pitchFamily="18" charset="0"/>
              </a:rPr>
              <a:t> Instagram.</a:t>
            </a:r>
          </a:p>
          <a:p>
            <a:pPr algn="just">
              <a:lnSpc>
                <a:spcPct val="150000"/>
              </a:lnSpc>
              <a:buClr>
                <a:schemeClr val="bg1"/>
              </a:buClr>
              <a:buFont typeface="Wingdings" panose="05000000000000000000" pitchFamily="2" charset="2"/>
              <a:buChar char="Ø"/>
            </a:pPr>
            <a:r>
              <a:rPr lang="en-US" sz="2100" dirty="0">
                <a:solidFill>
                  <a:schemeClr val="bg1"/>
                </a:solidFill>
                <a:latin typeface="Baskerville Old Face" panose="02020602080505020303" pitchFamily="18" charset="0"/>
                <a:cs typeface="Times New Roman" panose="02020603050405020304" pitchFamily="18" charset="0"/>
              </a:rPr>
              <a:t> As a data analyst working with the product team at Instagram, this project involves analyzing user interactions and engagement with the Instagram app to provide valuable insights that can help the business grow. </a:t>
            </a:r>
          </a:p>
          <a:p>
            <a:pPr algn="just">
              <a:lnSpc>
                <a:spcPct val="150000"/>
              </a:lnSpc>
              <a:buClr>
                <a:schemeClr val="bg1"/>
              </a:buClr>
              <a:buFont typeface="Wingdings" panose="05000000000000000000" pitchFamily="2" charset="2"/>
              <a:buChar char="Ø"/>
            </a:pPr>
            <a:r>
              <a:rPr lang="en-US" sz="2100" dirty="0">
                <a:solidFill>
                  <a:schemeClr val="bg1"/>
                </a:solidFill>
                <a:latin typeface="Baskerville Old Face" panose="02020602080505020303" pitchFamily="18" charset="0"/>
                <a:cs typeface="Times New Roman" panose="02020603050405020304" pitchFamily="18" charset="0"/>
              </a:rPr>
              <a:t> User analysis involves tracking how users engage with a digital product, such as a software application or a mobile app. The insights derived from this analysis can be used by various teams within the business. For example, the marketing team might use these insights to launch a new campaign, the product team might use them to decide on new features to build, and the development team might use them to improve the overall user experience.</a:t>
            </a:r>
          </a:p>
        </p:txBody>
      </p:sp>
      <p:pic>
        <p:nvPicPr>
          <p:cNvPr id="4" name="Picture 3">
            <a:extLst>
              <a:ext uri="{FF2B5EF4-FFF2-40B4-BE49-F238E27FC236}">
                <a16:creationId xmlns:a16="http://schemas.microsoft.com/office/drawing/2014/main" id="{4C15A15D-102D-7428-F1F3-166C38097B75}"/>
              </a:ext>
            </a:extLst>
          </p:cNvPr>
          <p:cNvPicPr>
            <a:picLocks noChangeAspect="1"/>
          </p:cNvPicPr>
          <p:nvPr/>
        </p:nvPicPr>
        <p:blipFill>
          <a:blip r:embed="rId3"/>
          <a:stretch>
            <a:fillRect/>
          </a:stretch>
        </p:blipFill>
        <p:spPr>
          <a:xfrm>
            <a:off x="50157" y="0"/>
            <a:ext cx="1174305" cy="1174305"/>
          </a:xfrm>
          <a:prstGeom prst="rect">
            <a:avLst/>
          </a:prstGeom>
        </p:spPr>
      </p:pic>
      <p:pic>
        <p:nvPicPr>
          <p:cNvPr id="10" name="Picture 9">
            <a:extLst>
              <a:ext uri="{FF2B5EF4-FFF2-40B4-BE49-F238E27FC236}">
                <a16:creationId xmlns:a16="http://schemas.microsoft.com/office/drawing/2014/main" id="{7EB96C87-B34D-5207-A619-7542E3C3FD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11" name="Rectangle: Rounded Corners 10">
            <a:extLst>
              <a:ext uri="{FF2B5EF4-FFF2-40B4-BE49-F238E27FC236}">
                <a16:creationId xmlns:a16="http://schemas.microsoft.com/office/drawing/2014/main" id="{BA12440D-9AED-0DFC-AF8B-A1FD411BDC57}"/>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F669CB6-00DE-96EE-2F5B-3CE88C616ACC}"/>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4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1707" y="120866"/>
            <a:ext cx="6210343" cy="794745"/>
          </a:xfrm>
        </p:spPr>
        <p:txBody>
          <a:bodyPr>
            <a:normAutofit fontScale="90000"/>
          </a:bodyPr>
          <a:lstStyle/>
          <a:p>
            <a:pPr>
              <a:lnSpc>
                <a:spcPct val="150000"/>
              </a:lnSpc>
            </a:pPr>
            <a:r>
              <a:rPr lang="en-US" b="1" dirty="0">
                <a:solidFill>
                  <a:schemeClr val="bg1"/>
                </a:solidFill>
                <a:latin typeface="Times New Roman" panose="02020603050405020304" pitchFamily="18" charset="0"/>
                <a:cs typeface="Times New Roman" panose="02020603050405020304" pitchFamily="18" charset="0"/>
              </a:rPr>
              <a:t>APPROACH</a:t>
            </a:r>
            <a:endParaRPr lang="en-US" dirty="0"/>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381965" y="1485722"/>
            <a:ext cx="8310622" cy="4984523"/>
          </a:xfrm>
        </p:spPr>
        <p:txBody>
          <a:bodyPr/>
          <a:lstStyle/>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 Created database :</a:t>
            </a: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 Inserted the values in the database created, using the commands &amp; SQL queries as given in the Dataset file in the MySQL database using MySQL workbench.</a:t>
            </a: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Understand the structure of the provided tables : Users, Photos, Comments, Likes, Follows, Phototags and Tags.</a:t>
            </a: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Examining the datatypes and possible relationships between the tables.</a:t>
            </a: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SQL queries are used to manipulate and perform the analysis : Marketing analysis &amp; Investor metrics which will help in extracting meaningful insights from the data.</a:t>
            </a:r>
          </a:p>
        </p:txBody>
      </p:sp>
      <p:pic>
        <p:nvPicPr>
          <p:cNvPr id="4" name="Picture 3">
            <a:extLst>
              <a:ext uri="{FF2B5EF4-FFF2-40B4-BE49-F238E27FC236}">
                <a16:creationId xmlns:a16="http://schemas.microsoft.com/office/drawing/2014/main" id="{E4DE12FF-3A46-7CD3-1E31-BBBB731930C0}"/>
              </a:ext>
            </a:extLst>
          </p:cNvPr>
          <p:cNvPicPr>
            <a:picLocks noChangeAspect="1"/>
          </p:cNvPicPr>
          <p:nvPr/>
        </p:nvPicPr>
        <p:blipFill>
          <a:blip r:embed="rId3"/>
          <a:stretch>
            <a:fillRect/>
          </a:stretch>
        </p:blipFill>
        <p:spPr>
          <a:xfrm>
            <a:off x="0" y="-1306"/>
            <a:ext cx="1174305" cy="1174305"/>
          </a:xfrm>
          <a:prstGeom prst="rect">
            <a:avLst/>
          </a:prstGeom>
        </p:spPr>
      </p:pic>
      <p:pic>
        <p:nvPicPr>
          <p:cNvPr id="5" name="Picture 4">
            <a:extLst>
              <a:ext uri="{FF2B5EF4-FFF2-40B4-BE49-F238E27FC236}">
                <a16:creationId xmlns:a16="http://schemas.microsoft.com/office/drawing/2014/main" id="{6D025A4A-88E0-90BE-5319-925A2CA17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6" name="Rectangle: Rounded Corners 5">
            <a:extLst>
              <a:ext uri="{FF2B5EF4-FFF2-40B4-BE49-F238E27FC236}">
                <a16:creationId xmlns:a16="http://schemas.microsoft.com/office/drawing/2014/main" id="{62A14F33-4DB2-263E-74FC-3E685D7AA5E2}"/>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1FBC8A-335A-F639-1FB9-7E40C1AE8428}"/>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C0601B6-D0D1-D8BB-0D6B-42E5EA3247BD}"/>
              </a:ext>
            </a:extLst>
          </p:cNvPr>
          <p:cNvPicPr>
            <a:picLocks noChangeAspect="1"/>
          </p:cNvPicPr>
          <p:nvPr/>
        </p:nvPicPr>
        <p:blipFill>
          <a:blip r:embed="rId5"/>
          <a:stretch>
            <a:fillRect/>
          </a:stretch>
        </p:blipFill>
        <p:spPr>
          <a:xfrm>
            <a:off x="2611850" y="1628810"/>
            <a:ext cx="1809750" cy="217857"/>
          </a:xfrm>
          <a:prstGeom prst="rect">
            <a:avLst/>
          </a:prstGeom>
        </p:spPr>
      </p:pic>
      <p:pic>
        <p:nvPicPr>
          <p:cNvPr id="11" name="Picture 10">
            <a:extLst>
              <a:ext uri="{FF2B5EF4-FFF2-40B4-BE49-F238E27FC236}">
                <a16:creationId xmlns:a16="http://schemas.microsoft.com/office/drawing/2014/main" id="{ED98B172-E223-3187-126B-E13FDA27082F}"/>
              </a:ext>
            </a:extLst>
          </p:cNvPr>
          <p:cNvPicPr>
            <a:picLocks noChangeAspect="1"/>
          </p:cNvPicPr>
          <p:nvPr/>
        </p:nvPicPr>
        <p:blipFill>
          <a:blip r:embed="rId6"/>
          <a:stretch>
            <a:fillRect/>
          </a:stretch>
        </p:blipFill>
        <p:spPr>
          <a:xfrm>
            <a:off x="4537276" y="1634181"/>
            <a:ext cx="1039773" cy="217857"/>
          </a:xfrm>
          <a:prstGeom prst="rect">
            <a:avLst/>
          </a:prstGeom>
        </p:spPr>
      </p:pic>
    </p:spTree>
    <p:extLst>
      <p:ext uri="{BB962C8B-B14F-4D97-AF65-F5344CB8AC3E}">
        <p14:creationId xmlns:p14="http://schemas.microsoft.com/office/powerpoint/2010/main" val="242604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lstStyle/>
          <a:p>
            <a:r>
              <a:rPr lang="en-US" sz="4000" b="1" dirty="0">
                <a:solidFill>
                  <a:schemeClr val="bg1"/>
                </a:solidFill>
                <a:latin typeface="Times New Roman" panose="02020603050405020304" pitchFamily="18" charset="0"/>
                <a:cs typeface="Times New Roman" panose="02020603050405020304" pitchFamily="18" charset="0"/>
              </a:rPr>
              <a:t>TECH – STACK USED</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522308" y="1733855"/>
            <a:ext cx="7831238" cy="4351338"/>
          </a:xfrm>
        </p:spPr>
        <p:txBody>
          <a:bodyPr/>
          <a:lstStyle/>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MySQL Workbench 8.0 CE</a:t>
            </a:r>
          </a:p>
          <a:p>
            <a:pPr algn="just">
              <a:lnSpc>
                <a:spcPct val="150000"/>
              </a:lnSpc>
              <a:buClr>
                <a:schemeClr val="bg1"/>
              </a:buClr>
              <a:buFont typeface="Wingdings" panose="05000000000000000000" pitchFamily="2" charset="2"/>
              <a:buChar char="Ø"/>
            </a:pPr>
            <a:endParaRPr lang="en-US" sz="1900" dirty="0">
              <a:solidFill>
                <a:schemeClr val="bg1"/>
              </a:solidFill>
              <a:latin typeface="Baskerville Old Face" panose="02020602080505020303" pitchFamily="18" charset="0"/>
              <a:cs typeface="Times New Roman" panose="02020603050405020304" pitchFamily="18" charset="0"/>
            </a:endParaRPr>
          </a:p>
          <a:p>
            <a:pPr algn="just">
              <a:lnSpc>
                <a:spcPct val="150000"/>
              </a:lnSpc>
              <a:buClr>
                <a:schemeClr val="bg1"/>
              </a:buClr>
              <a:buFont typeface="Wingdings" panose="05000000000000000000" pitchFamily="2" charset="2"/>
              <a:buChar char="Ø"/>
            </a:pPr>
            <a:endParaRPr lang="en-US" sz="1900" dirty="0">
              <a:solidFill>
                <a:schemeClr val="bg1"/>
              </a:solidFill>
              <a:latin typeface="Baskerville Old Face" panose="02020602080505020303" pitchFamily="18" charset="0"/>
              <a:cs typeface="Times New Roman" panose="02020603050405020304" pitchFamily="18" charset="0"/>
            </a:endParaRPr>
          </a:p>
          <a:p>
            <a:pPr algn="just">
              <a:lnSpc>
                <a:spcPct val="150000"/>
              </a:lnSpc>
              <a:buClr>
                <a:schemeClr val="bg1"/>
              </a:buClr>
              <a:buFont typeface="Wingdings" panose="05000000000000000000" pitchFamily="2" charset="2"/>
              <a:buChar char="Ø"/>
            </a:pPr>
            <a:endParaRPr lang="en-US" sz="1900" dirty="0">
              <a:solidFill>
                <a:schemeClr val="bg1"/>
              </a:solidFill>
              <a:latin typeface="Baskerville Old Face" panose="02020602080505020303" pitchFamily="18" charset="0"/>
              <a:cs typeface="Times New Roman" panose="02020603050405020304" pitchFamily="18" charset="0"/>
            </a:endParaRPr>
          </a:p>
          <a:p>
            <a:pPr algn="just">
              <a:lnSpc>
                <a:spcPct val="150000"/>
              </a:lnSpc>
              <a:buClr>
                <a:schemeClr val="bg1"/>
              </a:buClr>
              <a:buFont typeface="Wingdings" panose="05000000000000000000" pitchFamily="2" charset="2"/>
              <a:buChar char="Ø"/>
            </a:pPr>
            <a:endParaRPr lang="en-US" sz="1900" dirty="0">
              <a:solidFill>
                <a:schemeClr val="bg1"/>
              </a:solidFill>
              <a:latin typeface="Baskerville Old Face" panose="02020602080505020303" pitchFamily="18" charset="0"/>
              <a:cs typeface="Times New Roman" panose="02020603050405020304" pitchFamily="18" charset="0"/>
            </a:endParaRPr>
          </a:p>
          <a:p>
            <a:pPr algn="just">
              <a:lnSpc>
                <a:spcPct val="15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 SQL File link:</a:t>
            </a:r>
            <a:endParaRPr lang="en-US" sz="1900" dirty="0">
              <a:solidFill>
                <a:srgbClr val="002060"/>
              </a:solidFill>
              <a:latin typeface="Baskerville Old Face" panose="020206020805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8" name="Picture 7">
            <a:extLst>
              <a:ext uri="{FF2B5EF4-FFF2-40B4-BE49-F238E27FC236}">
                <a16:creationId xmlns:a16="http://schemas.microsoft.com/office/drawing/2014/main" id="{22964C59-318A-321C-2DF6-538373A67588}"/>
              </a:ext>
            </a:extLst>
          </p:cNvPr>
          <p:cNvPicPr>
            <a:picLocks noChangeAspect="1"/>
          </p:cNvPicPr>
          <p:nvPr/>
        </p:nvPicPr>
        <p:blipFill>
          <a:blip r:embed="rId5"/>
          <a:stretch>
            <a:fillRect/>
          </a:stretch>
        </p:blipFill>
        <p:spPr>
          <a:xfrm>
            <a:off x="2609127" y="2498898"/>
            <a:ext cx="1828800" cy="1828800"/>
          </a:xfrm>
          <a:prstGeom prst="rect">
            <a:avLst/>
          </a:prstGeom>
        </p:spPr>
      </p:pic>
      <p:graphicFrame>
        <p:nvGraphicFramePr>
          <p:cNvPr id="11" name="Object 10">
            <a:extLst>
              <a:ext uri="{FF2B5EF4-FFF2-40B4-BE49-F238E27FC236}">
                <a16:creationId xmlns:a16="http://schemas.microsoft.com/office/drawing/2014/main" id="{8CCE568B-0913-FE79-16AD-2B5616D87375}"/>
              </a:ext>
            </a:extLst>
          </p:cNvPr>
          <p:cNvGraphicFramePr>
            <a:graphicFrameLocks noChangeAspect="1"/>
          </p:cNvGraphicFramePr>
          <p:nvPr>
            <p:extLst>
              <p:ext uri="{D42A27DB-BD31-4B8C-83A1-F6EECF244321}">
                <p14:modId xmlns:p14="http://schemas.microsoft.com/office/powerpoint/2010/main" val="650337503"/>
              </p:ext>
            </p:extLst>
          </p:nvPr>
        </p:nvGraphicFramePr>
        <p:xfrm>
          <a:off x="1729550" y="5092741"/>
          <a:ext cx="3150040" cy="913571"/>
        </p:xfrm>
        <a:graphic>
          <a:graphicData uri="http://schemas.openxmlformats.org/presentationml/2006/ole">
            <mc:AlternateContent xmlns:mc="http://schemas.openxmlformats.org/markup-compatibility/2006">
              <mc:Choice xmlns:v="urn:schemas-microsoft-com:vml" Requires="v">
                <p:oleObj name="Packager Shell Object" showAsIcon="1" r:id="rId6" imgW="1686240" imgH="488520" progId="Package">
                  <p:embed/>
                </p:oleObj>
              </mc:Choice>
              <mc:Fallback>
                <p:oleObj name="Packager Shell Object" showAsIcon="1" r:id="rId6" imgW="1686240" imgH="488520" progId="Package">
                  <p:embed/>
                  <p:pic>
                    <p:nvPicPr>
                      <p:cNvPr id="0" name=""/>
                      <p:cNvPicPr/>
                      <p:nvPr/>
                    </p:nvPicPr>
                    <p:blipFill>
                      <a:blip r:embed="rId7"/>
                      <a:stretch>
                        <a:fillRect/>
                      </a:stretch>
                    </p:blipFill>
                    <p:spPr>
                      <a:xfrm>
                        <a:off x="1729550" y="5092741"/>
                        <a:ext cx="3150040" cy="913571"/>
                      </a:xfrm>
                      <a:prstGeom prst="rect">
                        <a:avLst/>
                      </a:prstGeom>
                    </p:spPr>
                  </p:pic>
                </p:oleObj>
              </mc:Fallback>
            </mc:AlternateContent>
          </a:graphicData>
        </a:graphic>
      </p:graphicFrame>
    </p:spTree>
    <p:extLst>
      <p:ext uri="{BB962C8B-B14F-4D97-AF65-F5344CB8AC3E}">
        <p14:creationId xmlns:p14="http://schemas.microsoft.com/office/powerpoint/2010/main" val="12967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lstStyle/>
          <a:p>
            <a:r>
              <a:rPr lang="en-US" sz="4000" b="1" dirty="0">
                <a:solidFill>
                  <a:schemeClr val="bg1"/>
                </a:solidFill>
                <a:latin typeface="Times New Roman" panose="02020603050405020304" pitchFamily="18" charset="0"/>
                <a:cs typeface="Times New Roman" panose="02020603050405020304" pitchFamily="18" charset="0"/>
              </a:rPr>
              <a:t>MARKETING ANALYSIS</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sp>
        <p:nvSpPr>
          <p:cNvPr id="11" name="Rectangle: Rounded Corners 10">
            <a:extLst>
              <a:ext uri="{FF2B5EF4-FFF2-40B4-BE49-F238E27FC236}">
                <a16:creationId xmlns:a16="http://schemas.microsoft.com/office/drawing/2014/main" id="{28924358-F583-9BDA-4F28-F4086300DDF0}"/>
              </a:ext>
            </a:extLst>
          </p:cNvPr>
          <p:cNvSpPr/>
          <p:nvPr/>
        </p:nvSpPr>
        <p:spPr>
          <a:xfrm>
            <a:off x="3503165" y="1465854"/>
            <a:ext cx="5285980" cy="9375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spcBef>
                <a:spcPts val="1000"/>
              </a:spcBef>
              <a:buClr>
                <a:schemeClr val="bg1"/>
              </a:buClr>
            </a:pPr>
            <a:r>
              <a:rPr lang="en-US" sz="1600" dirty="0">
                <a:solidFill>
                  <a:schemeClr val="bg1"/>
                </a:solidFill>
                <a:latin typeface="Baskerville Old Face" panose="02020602080505020303" pitchFamily="18" charset="0"/>
                <a:cs typeface="Times New Roman" panose="02020603050405020304" pitchFamily="18" charset="0"/>
              </a:rPr>
              <a:t>To identify the five oldest users on Instagram as the marketing team wants to reward the most loyal users, i.e., those who have been using the platform for the longest time.</a:t>
            </a:r>
          </a:p>
        </p:txBody>
      </p:sp>
      <p:sp>
        <p:nvSpPr>
          <p:cNvPr id="12" name="Rectangle: Rounded Corners 11">
            <a:extLst>
              <a:ext uri="{FF2B5EF4-FFF2-40B4-BE49-F238E27FC236}">
                <a16:creationId xmlns:a16="http://schemas.microsoft.com/office/drawing/2014/main" id="{CEA16315-1485-51FC-CF90-B61753965EEB}"/>
              </a:ext>
            </a:extLst>
          </p:cNvPr>
          <p:cNvSpPr/>
          <p:nvPr/>
        </p:nvSpPr>
        <p:spPr>
          <a:xfrm>
            <a:off x="3503165" y="2491455"/>
            <a:ext cx="5285980" cy="9375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 </a:t>
            </a:r>
            <a:r>
              <a:rPr lang="en-US" sz="1600" dirty="0">
                <a:solidFill>
                  <a:schemeClr val="bg1"/>
                </a:solidFill>
                <a:latin typeface="Baskerville Old Face" panose="02020602080505020303" pitchFamily="18" charset="0"/>
                <a:cs typeface="Times New Roman" panose="02020603050405020304" pitchFamily="18" charset="0"/>
              </a:rPr>
              <a:t>To identify users who have never posted a single photo on Instagram as the team wants to encourage inactive users to start posting by sending them promotional emails.</a:t>
            </a:r>
          </a:p>
        </p:txBody>
      </p:sp>
      <p:sp>
        <p:nvSpPr>
          <p:cNvPr id="13" name="Rectangle: Rounded Corners 12">
            <a:extLst>
              <a:ext uri="{FF2B5EF4-FFF2-40B4-BE49-F238E27FC236}">
                <a16:creationId xmlns:a16="http://schemas.microsoft.com/office/drawing/2014/main" id="{2C0F9396-5210-32AB-902F-5858EEF28599}"/>
              </a:ext>
            </a:extLst>
          </p:cNvPr>
          <p:cNvSpPr/>
          <p:nvPr/>
        </p:nvSpPr>
        <p:spPr>
          <a:xfrm>
            <a:off x="3503165" y="3517056"/>
            <a:ext cx="5285980" cy="9375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bg1"/>
                </a:solidFill>
                <a:latin typeface="Baskerville Old Face" panose="02020602080505020303" pitchFamily="18" charset="0"/>
                <a:cs typeface="Times New Roman" panose="02020603050405020304" pitchFamily="18" charset="0"/>
              </a:rPr>
              <a:t>To determine the winner of the contest and provide their details to the team as the team have organized a contest where the user with the most likes on a single photo wins.</a:t>
            </a:r>
          </a:p>
        </p:txBody>
      </p:sp>
      <p:sp>
        <p:nvSpPr>
          <p:cNvPr id="14" name="Rectangle: Rounded Corners 13">
            <a:extLst>
              <a:ext uri="{FF2B5EF4-FFF2-40B4-BE49-F238E27FC236}">
                <a16:creationId xmlns:a16="http://schemas.microsoft.com/office/drawing/2014/main" id="{D6289D4C-10E3-DC4F-A678-500F67A97ED1}"/>
              </a:ext>
            </a:extLst>
          </p:cNvPr>
          <p:cNvSpPr/>
          <p:nvPr/>
        </p:nvSpPr>
        <p:spPr>
          <a:xfrm>
            <a:off x="3503166" y="4542657"/>
            <a:ext cx="5285980" cy="9375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0" i="0" dirty="0">
                <a:solidFill>
                  <a:srgbClr val="8492A6"/>
                </a:solidFill>
                <a:effectLst/>
                <a:latin typeface="Manrope"/>
              </a:rPr>
              <a:t> </a:t>
            </a:r>
            <a:r>
              <a:rPr lang="en-US" sz="1600" b="0" i="0" dirty="0">
                <a:solidFill>
                  <a:schemeClr val="bg1"/>
                </a:solidFill>
                <a:effectLst/>
                <a:latin typeface="Baskerville Old Face" panose="02020602080505020303" pitchFamily="18" charset="0"/>
                <a:cs typeface="Times New Roman" panose="02020603050405020304" pitchFamily="18" charset="0"/>
              </a:rPr>
              <a:t>To i</a:t>
            </a:r>
            <a:r>
              <a:rPr lang="en-US" sz="1600" dirty="0">
                <a:solidFill>
                  <a:schemeClr val="bg1"/>
                </a:solidFill>
                <a:latin typeface="Baskerville Old Face" panose="02020602080505020303" pitchFamily="18" charset="0"/>
                <a:cs typeface="Times New Roman" panose="02020603050405020304" pitchFamily="18" charset="0"/>
              </a:rPr>
              <a:t>dentify the top five most commonly used hashtags on the platform as a partner brand wants to know the most popular hashtags to use in their posts to reach the most people.</a:t>
            </a:r>
          </a:p>
        </p:txBody>
      </p:sp>
      <p:sp>
        <p:nvSpPr>
          <p:cNvPr id="15" name="Rectangle: Rounded Corners 14">
            <a:extLst>
              <a:ext uri="{FF2B5EF4-FFF2-40B4-BE49-F238E27FC236}">
                <a16:creationId xmlns:a16="http://schemas.microsoft.com/office/drawing/2014/main" id="{CA7477DE-3A80-24E1-299C-DB0B0B1F1312}"/>
              </a:ext>
            </a:extLst>
          </p:cNvPr>
          <p:cNvSpPr/>
          <p:nvPr/>
        </p:nvSpPr>
        <p:spPr>
          <a:xfrm>
            <a:off x="3503166" y="5568258"/>
            <a:ext cx="5285979" cy="9375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chemeClr val="bg1"/>
                </a:solidFill>
                <a:latin typeface="Baskerville Old Face" panose="02020602080505020303" pitchFamily="18" charset="0"/>
                <a:cs typeface="Times New Roman" panose="02020603050405020304" pitchFamily="18" charset="0"/>
              </a:rPr>
              <a:t>To determine the day of the week when most users register on Instagram as the team wants to know the best day of the week to launch ads.</a:t>
            </a:r>
          </a:p>
        </p:txBody>
      </p:sp>
      <p:sp>
        <p:nvSpPr>
          <p:cNvPr id="16" name="Arrow: Pentagon 15">
            <a:extLst>
              <a:ext uri="{FF2B5EF4-FFF2-40B4-BE49-F238E27FC236}">
                <a16:creationId xmlns:a16="http://schemas.microsoft.com/office/drawing/2014/main" id="{62E57C1F-E196-C8A9-1B44-27AA46CC8E42}"/>
              </a:ext>
            </a:extLst>
          </p:cNvPr>
          <p:cNvSpPr/>
          <p:nvPr/>
        </p:nvSpPr>
        <p:spPr>
          <a:xfrm>
            <a:off x="391559" y="1518421"/>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lnSpc>
                <a:spcPct val="150000"/>
              </a:lnSpc>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Loyal User Reward</a:t>
            </a:r>
          </a:p>
        </p:txBody>
      </p:sp>
      <p:sp>
        <p:nvSpPr>
          <p:cNvPr id="17" name="Arrow: Pentagon 16">
            <a:extLst>
              <a:ext uri="{FF2B5EF4-FFF2-40B4-BE49-F238E27FC236}">
                <a16:creationId xmlns:a16="http://schemas.microsoft.com/office/drawing/2014/main" id="{F0406FCB-9F05-88B2-CB3D-39308DF276BF}"/>
              </a:ext>
            </a:extLst>
          </p:cNvPr>
          <p:cNvSpPr/>
          <p:nvPr/>
        </p:nvSpPr>
        <p:spPr>
          <a:xfrm>
            <a:off x="381963" y="2548298"/>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lnSpc>
                <a:spcPct val="150000"/>
              </a:lnSpc>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Inactive User Engagement</a:t>
            </a:r>
          </a:p>
        </p:txBody>
      </p:sp>
      <p:sp>
        <p:nvSpPr>
          <p:cNvPr id="18" name="Arrow: Pentagon 17">
            <a:extLst>
              <a:ext uri="{FF2B5EF4-FFF2-40B4-BE49-F238E27FC236}">
                <a16:creationId xmlns:a16="http://schemas.microsoft.com/office/drawing/2014/main" id="{921BB350-CFF1-6EC9-6F97-CF1E18563E88}"/>
              </a:ext>
            </a:extLst>
          </p:cNvPr>
          <p:cNvSpPr/>
          <p:nvPr/>
        </p:nvSpPr>
        <p:spPr>
          <a:xfrm>
            <a:off x="381964" y="3565419"/>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Contest Winner Declaration</a:t>
            </a:r>
          </a:p>
        </p:txBody>
      </p:sp>
      <p:sp>
        <p:nvSpPr>
          <p:cNvPr id="19" name="Arrow: Pentagon 18">
            <a:extLst>
              <a:ext uri="{FF2B5EF4-FFF2-40B4-BE49-F238E27FC236}">
                <a16:creationId xmlns:a16="http://schemas.microsoft.com/office/drawing/2014/main" id="{B79566F3-ABFB-D210-7632-803E5AFFAD4B}"/>
              </a:ext>
            </a:extLst>
          </p:cNvPr>
          <p:cNvSpPr/>
          <p:nvPr/>
        </p:nvSpPr>
        <p:spPr>
          <a:xfrm>
            <a:off x="381961" y="4571550"/>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Hashtag Research</a:t>
            </a:r>
          </a:p>
        </p:txBody>
      </p:sp>
      <p:sp>
        <p:nvSpPr>
          <p:cNvPr id="20" name="Arrow: Pentagon 19">
            <a:extLst>
              <a:ext uri="{FF2B5EF4-FFF2-40B4-BE49-F238E27FC236}">
                <a16:creationId xmlns:a16="http://schemas.microsoft.com/office/drawing/2014/main" id="{C041C152-4CAF-1C49-33B2-D194BD315237}"/>
              </a:ext>
            </a:extLst>
          </p:cNvPr>
          <p:cNvSpPr/>
          <p:nvPr/>
        </p:nvSpPr>
        <p:spPr>
          <a:xfrm>
            <a:off x="381962" y="5592287"/>
            <a:ext cx="3001701" cy="840817"/>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spcBef>
                <a:spcPts val="1000"/>
              </a:spcBef>
              <a:buClr>
                <a:schemeClr val="bg1"/>
              </a:buClr>
            </a:pPr>
            <a:r>
              <a:rPr lang="en-US" sz="1900" dirty="0">
                <a:solidFill>
                  <a:schemeClr val="bg1"/>
                </a:solidFill>
                <a:latin typeface="Baskerville Old Face" panose="02020602080505020303" pitchFamily="18" charset="0"/>
                <a:cs typeface="Times New Roman" panose="02020603050405020304" pitchFamily="18" charset="0"/>
              </a:rPr>
              <a:t>Ad Campaign Launch</a:t>
            </a:r>
          </a:p>
        </p:txBody>
      </p:sp>
    </p:spTree>
    <p:extLst>
      <p:ext uri="{BB962C8B-B14F-4D97-AF65-F5344CB8AC3E}">
        <p14:creationId xmlns:p14="http://schemas.microsoft.com/office/powerpoint/2010/main" val="41110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lstStyle/>
          <a:p>
            <a:r>
              <a:rPr lang="en-US" sz="4000" b="1" dirty="0">
                <a:solidFill>
                  <a:schemeClr val="bg1"/>
                </a:solidFill>
                <a:latin typeface="Times New Roman" panose="02020603050405020304" pitchFamily="18" charset="0"/>
                <a:cs typeface="Times New Roman" panose="02020603050405020304" pitchFamily="18" charset="0"/>
              </a:rPr>
              <a:t>1. Loyal User Reward</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587152" y="3358131"/>
            <a:ext cx="7831238" cy="854315"/>
          </a:xfrm>
        </p:spPr>
        <p:txBody>
          <a:bodyPr>
            <a:normAutofit/>
          </a:bodyPr>
          <a:lstStyle/>
          <a:p>
            <a:pPr algn="just">
              <a:lnSpc>
                <a:spcPct val="12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 top </a:t>
            </a:r>
            <a:r>
              <a:rPr lang="en-US" sz="1900" dirty="0">
                <a:solidFill>
                  <a:schemeClr val="bg1"/>
                </a:solidFill>
                <a:latin typeface="Times New Roman" panose="02020603050405020304" pitchFamily="18" charset="0"/>
                <a:cs typeface="Times New Roman" panose="02020603050405020304" pitchFamily="18" charset="0"/>
              </a:rPr>
              <a:t>5</a:t>
            </a:r>
            <a:r>
              <a:rPr lang="en-US" sz="1900" dirty="0">
                <a:solidFill>
                  <a:schemeClr val="bg1"/>
                </a:solidFill>
                <a:latin typeface="Baskerville Old Face" panose="02020602080505020303" pitchFamily="18" charset="0"/>
                <a:cs typeface="Times New Roman" panose="02020603050405020304" pitchFamily="18" charset="0"/>
              </a:rPr>
              <a:t> Loyal Users i.e., the oldest users who will get the rewards are as follows:</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10" name="Picture 9">
            <a:extLst>
              <a:ext uri="{FF2B5EF4-FFF2-40B4-BE49-F238E27FC236}">
                <a16:creationId xmlns:a16="http://schemas.microsoft.com/office/drawing/2014/main" id="{8ACF94E7-3D8F-E91C-AEC3-F99960B203E8}"/>
              </a:ext>
            </a:extLst>
          </p:cNvPr>
          <p:cNvPicPr>
            <a:picLocks noChangeAspect="1"/>
          </p:cNvPicPr>
          <p:nvPr/>
        </p:nvPicPr>
        <p:blipFill>
          <a:blip r:embed="rId5"/>
          <a:stretch>
            <a:fillRect/>
          </a:stretch>
        </p:blipFill>
        <p:spPr>
          <a:xfrm>
            <a:off x="844952" y="1456250"/>
            <a:ext cx="7373073" cy="179557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8458A88-7EC1-96E9-F42F-3A2659387DA2}"/>
              </a:ext>
            </a:extLst>
          </p:cNvPr>
          <p:cNvPicPr>
            <a:picLocks noChangeAspect="1"/>
          </p:cNvPicPr>
          <p:nvPr/>
        </p:nvPicPr>
        <p:blipFill>
          <a:blip r:embed="rId6"/>
          <a:stretch>
            <a:fillRect/>
          </a:stretch>
        </p:blipFill>
        <p:spPr>
          <a:xfrm>
            <a:off x="1422332" y="4318748"/>
            <a:ext cx="6218311" cy="17358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576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2. Inactive User Engagement</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270128" y="3174113"/>
            <a:ext cx="8310622" cy="1174304"/>
          </a:xfrm>
        </p:spPr>
        <p:txBody>
          <a:bodyPr>
            <a:normAutofit/>
          </a:bodyPr>
          <a:lstStyle/>
          <a:p>
            <a:pPr algn="just">
              <a:lnSpc>
                <a:spcPct val="12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There are 26 users who have never posted a single photo on Instagram. The following people with their respective Id will be receiving promotional emails to post their 1</a:t>
            </a:r>
            <a:r>
              <a:rPr lang="en-US" sz="1900" baseline="30000" dirty="0">
                <a:solidFill>
                  <a:schemeClr val="bg1"/>
                </a:solidFill>
                <a:latin typeface="Baskerville Old Face" panose="02020602080505020303" pitchFamily="18" charset="0"/>
                <a:cs typeface="Times New Roman" panose="02020603050405020304" pitchFamily="18" charset="0"/>
              </a:rPr>
              <a:t>rst</a:t>
            </a:r>
            <a:r>
              <a:rPr lang="en-US" sz="1900" dirty="0">
                <a:solidFill>
                  <a:schemeClr val="bg1"/>
                </a:solidFill>
                <a:latin typeface="Baskerville Old Face" panose="02020602080505020303" pitchFamily="18" charset="0"/>
                <a:cs typeface="Times New Roman" panose="02020603050405020304" pitchFamily="18" charset="0"/>
              </a:rPr>
              <a:t> photo:</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9" name="Picture 8">
            <a:extLst>
              <a:ext uri="{FF2B5EF4-FFF2-40B4-BE49-F238E27FC236}">
                <a16:creationId xmlns:a16="http://schemas.microsoft.com/office/drawing/2014/main" id="{1E6D427C-7B80-4979-4DF1-0373F8C11B07}"/>
              </a:ext>
            </a:extLst>
          </p:cNvPr>
          <p:cNvPicPr>
            <a:picLocks noChangeAspect="1"/>
          </p:cNvPicPr>
          <p:nvPr/>
        </p:nvPicPr>
        <p:blipFill>
          <a:blip r:embed="rId5"/>
          <a:stretch>
            <a:fillRect/>
          </a:stretch>
        </p:blipFill>
        <p:spPr>
          <a:xfrm>
            <a:off x="1273215" y="1458266"/>
            <a:ext cx="6528121" cy="1743303"/>
          </a:xfrm>
          <a:prstGeom prst="rect">
            <a:avLst/>
          </a:prstGeom>
          <a:ln w="12700">
            <a:solidFill>
              <a:schemeClr val="tx1"/>
            </a:solidFill>
          </a:ln>
        </p:spPr>
      </p:pic>
      <p:pic>
        <p:nvPicPr>
          <p:cNvPr id="13" name="Picture 12">
            <a:extLst>
              <a:ext uri="{FF2B5EF4-FFF2-40B4-BE49-F238E27FC236}">
                <a16:creationId xmlns:a16="http://schemas.microsoft.com/office/drawing/2014/main" id="{0EA06B29-7364-EAC9-4AF6-C337D708AA24}"/>
              </a:ext>
            </a:extLst>
          </p:cNvPr>
          <p:cNvPicPr>
            <a:picLocks noChangeAspect="1"/>
          </p:cNvPicPr>
          <p:nvPr/>
        </p:nvPicPr>
        <p:blipFill>
          <a:blip r:embed="rId6"/>
          <a:stretch>
            <a:fillRect/>
          </a:stretch>
        </p:blipFill>
        <p:spPr>
          <a:xfrm>
            <a:off x="214078" y="4359793"/>
            <a:ext cx="2708987" cy="239544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3D7D6DEC-3BE7-5910-4E84-7DE77C977BD8}"/>
              </a:ext>
            </a:extLst>
          </p:cNvPr>
          <p:cNvPicPr>
            <a:picLocks noChangeAspect="1"/>
          </p:cNvPicPr>
          <p:nvPr/>
        </p:nvPicPr>
        <p:blipFill>
          <a:blip r:embed="rId7"/>
          <a:stretch>
            <a:fillRect/>
          </a:stretch>
        </p:blipFill>
        <p:spPr>
          <a:xfrm>
            <a:off x="3173953" y="4348417"/>
            <a:ext cx="2696650" cy="2406823"/>
          </a:xfrm>
          <a:prstGeom prst="rect">
            <a:avLst/>
          </a:prstGeom>
          <a:ln w="12700">
            <a:solidFill>
              <a:schemeClr val="tx1"/>
            </a:solidFill>
          </a:ln>
        </p:spPr>
      </p:pic>
      <p:pic>
        <p:nvPicPr>
          <p:cNvPr id="17" name="Picture 16">
            <a:extLst>
              <a:ext uri="{FF2B5EF4-FFF2-40B4-BE49-F238E27FC236}">
                <a16:creationId xmlns:a16="http://schemas.microsoft.com/office/drawing/2014/main" id="{ADFC05FA-01AF-76DA-4A3E-D4512D2E29F6}"/>
              </a:ext>
            </a:extLst>
          </p:cNvPr>
          <p:cNvPicPr>
            <a:picLocks noChangeAspect="1"/>
          </p:cNvPicPr>
          <p:nvPr/>
        </p:nvPicPr>
        <p:blipFill>
          <a:blip r:embed="rId8"/>
          <a:stretch>
            <a:fillRect/>
          </a:stretch>
        </p:blipFill>
        <p:spPr>
          <a:xfrm>
            <a:off x="6069527" y="4348416"/>
            <a:ext cx="2719618" cy="1328763"/>
          </a:xfrm>
          <a:prstGeom prst="rect">
            <a:avLst/>
          </a:prstGeom>
          <a:ln w="12700">
            <a:solidFill>
              <a:schemeClr val="tx1"/>
            </a:solidFill>
          </a:ln>
        </p:spPr>
      </p:pic>
    </p:spTree>
    <p:extLst>
      <p:ext uri="{BB962C8B-B14F-4D97-AF65-F5344CB8AC3E}">
        <p14:creationId xmlns:p14="http://schemas.microsoft.com/office/powerpoint/2010/main" val="196376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C78-61F6-1B69-5623-1D5589EC87B3}"/>
              </a:ext>
            </a:extLst>
          </p:cNvPr>
          <p:cNvSpPr>
            <a:spLocks noGrp="1"/>
          </p:cNvSpPr>
          <p:nvPr>
            <p:ph type="title"/>
          </p:nvPr>
        </p:nvSpPr>
        <p:spPr>
          <a:xfrm>
            <a:off x="1089257" y="246826"/>
            <a:ext cx="7128768" cy="678040"/>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3. Contest Winner Declaration</a:t>
            </a:r>
          </a:p>
        </p:txBody>
      </p:sp>
      <p:sp>
        <p:nvSpPr>
          <p:cNvPr id="3" name="Content Placeholder 2">
            <a:extLst>
              <a:ext uri="{FF2B5EF4-FFF2-40B4-BE49-F238E27FC236}">
                <a16:creationId xmlns:a16="http://schemas.microsoft.com/office/drawing/2014/main" id="{A1F4B2DD-4361-1D9B-6831-09630012A221}"/>
              </a:ext>
            </a:extLst>
          </p:cNvPr>
          <p:cNvSpPr>
            <a:spLocks noGrp="1"/>
          </p:cNvSpPr>
          <p:nvPr>
            <p:ph idx="1"/>
          </p:nvPr>
        </p:nvSpPr>
        <p:spPr>
          <a:xfrm>
            <a:off x="302909" y="3736177"/>
            <a:ext cx="8310622" cy="569605"/>
          </a:xfrm>
        </p:spPr>
        <p:txBody>
          <a:bodyPr>
            <a:normAutofit/>
          </a:bodyPr>
          <a:lstStyle/>
          <a:p>
            <a:pPr algn="just">
              <a:lnSpc>
                <a:spcPct val="120000"/>
              </a:lnSpc>
              <a:buClr>
                <a:schemeClr val="bg1"/>
              </a:buClr>
              <a:buFont typeface="Wingdings" panose="05000000000000000000" pitchFamily="2" charset="2"/>
              <a:buChar char="Ø"/>
            </a:pPr>
            <a:r>
              <a:rPr lang="en-US" sz="1900" dirty="0">
                <a:solidFill>
                  <a:schemeClr val="bg1"/>
                </a:solidFill>
                <a:latin typeface="Baskerville Old Face" panose="02020602080505020303" pitchFamily="18" charset="0"/>
                <a:cs typeface="Times New Roman" panose="02020603050405020304" pitchFamily="18" charset="0"/>
              </a:rPr>
              <a:t>The winner of the contest who is having most likes for a single photo is :</a:t>
            </a:r>
          </a:p>
        </p:txBody>
      </p:sp>
      <p:pic>
        <p:nvPicPr>
          <p:cNvPr id="4" name="Picture 3">
            <a:extLst>
              <a:ext uri="{FF2B5EF4-FFF2-40B4-BE49-F238E27FC236}">
                <a16:creationId xmlns:a16="http://schemas.microsoft.com/office/drawing/2014/main" id="{2C44B9BC-3719-83B9-BA7F-2552363A0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474" y="0"/>
            <a:ext cx="3248526" cy="6858000"/>
          </a:xfrm>
          <a:prstGeom prst="rect">
            <a:avLst/>
          </a:prstGeom>
        </p:spPr>
      </p:pic>
      <p:sp>
        <p:nvSpPr>
          <p:cNvPr id="5" name="Rectangle: Rounded Corners 4">
            <a:extLst>
              <a:ext uri="{FF2B5EF4-FFF2-40B4-BE49-F238E27FC236}">
                <a16:creationId xmlns:a16="http://schemas.microsoft.com/office/drawing/2014/main" id="{95101EA9-0998-CBDA-B016-6ECA73F6D2B4}"/>
              </a:ext>
            </a:extLst>
          </p:cNvPr>
          <p:cNvSpPr/>
          <p:nvPr/>
        </p:nvSpPr>
        <p:spPr>
          <a:xfrm>
            <a:off x="9062977" y="155055"/>
            <a:ext cx="2974694" cy="6585228"/>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700B7B-D12F-C5AA-272F-240ACD6F2340}"/>
              </a:ext>
            </a:extLst>
          </p:cNvPr>
          <p:cNvCxnSpPr/>
          <p:nvPr/>
        </p:nvCxnSpPr>
        <p:spPr>
          <a:xfrm>
            <a:off x="381965" y="1329360"/>
            <a:ext cx="831062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6CA083-CF9E-97AC-1E7E-39EB401530DA}"/>
              </a:ext>
            </a:extLst>
          </p:cNvPr>
          <p:cNvPicPr>
            <a:picLocks noChangeAspect="1"/>
          </p:cNvPicPr>
          <p:nvPr/>
        </p:nvPicPr>
        <p:blipFill>
          <a:blip r:embed="rId4"/>
          <a:stretch>
            <a:fillRect/>
          </a:stretch>
        </p:blipFill>
        <p:spPr>
          <a:xfrm>
            <a:off x="0" y="-1306"/>
            <a:ext cx="1174305" cy="1174305"/>
          </a:xfrm>
          <a:prstGeom prst="rect">
            <a:avLst/>
          </a:prstGeom>
        </p:spPr>
      </p:pic>
      <p:pic>
        <p:nvPicPr>
          <p:cNvPr id="10" name="Picture 9">
            <a:extLst>
              <a:ext uri="{FF2B5EF4-FFF2-40B4-BE49-F238E27FC236}">
                <a16:creationId xmlns:a16="http://schemas.microsoft.com/office/drawing/2014/main" id="{C2EB1DAA-DA57-86F9-0F24-CE22B9267445}"/>
              </a:ext>
            </a:extLst>
          </p:cNvPr>
          <p:cNvPicPr>
            <a:picLocks noChangeAspect="1"/>
          </p:cNvPicPr>
          <p:nvPr/>
        </p:nvPicPr>
        <p:blipFill>
          <a:blip r:embed="rId5"/>
          <a:stretch>
            <a:fillRect/>
          </a:stretch>
        </p:blipFill>
        <p:spPr>
          <a:xfrm>
            <a:off x="154329" y="1485722"/>
            <a:ext cx="8607783" cy="209409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1EDD5745-83D1-BBBB-9FBC-E7FF3163D1C0}"/>
              </a:ext>
            </a:extLst>
          </p:cNvPr>
          <p:cNvPicPr>
            <a:picLocks noChangeAspect="1"/>
          </p:cNvPicPr>
          <p:nvPr/>
        </p:nvPicPr>
        <p:blipFill>
          <a:blip r:embed="rId6"/>
          <a:stretch>
            <a:fillRect/>
          </a:stretch>
        </p:blipFill>
        <p:spPr>
          <a:xfrm>
            <a:off x="699741" y="4462143"/>
            <a:ext cx="7224039" cy="832181"/>
          </a:xfrm>
          <a:prstGeom prst="rect">
            <a:avLst/>
          </a:prstGeom>
          <a:ln w="12700">
            <a:solidFill>
              <a:schemeClr val="tx1"/>
            </a:solidFill>
          </a:ln>
        </p:spPr>
      </p:pic>
    </p:spTree>
    <p:extLst>
      <p:ext uri="{BB962C8B-B14F-4D97-AF65-F5344CB8AC3E}">
        <p14:creationId xmlns:p14="http://schemas.microsoft.com/office/powerpoint/2010/main" val="1544482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TotalTime>
  <Words>896</Words>
  <Application>Microsoft Office PowerPoint</Application>
  <PresentationFormat>Widescreen</PresentationFormat>
  <Paragraphs>68</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Abadi</vt:lpstr>
      <vt:lpstr>Arial</vt:lpstr>
      <vt:lpstr>Baskerville Old Face</vt:lpstr>
      <vt:lpstr>Calibri</vt:lpstr>
      <vt:lpstr>Calibri Light</vt:lpstr>
      <vt:lpstr>Manrope</vt:lpstr>
      <vt:lpstr>Times New Roman</vt:lpstr>
      <vt:lpstr>Wingdings</vt:lpstr>
      <vt:lpstr>Office Theme</vt:lpstr>
      <vt:lpstr>Package</vt:lpstr>
      <vt:lpstr>INSTAGRAM USER ANALYTICS</vt:lpstr>
      <vt:lpstr>CONTENTS</vt:lpstr>
      <vt:lpstr>PROJECT DESCRIPTION: Analyzing Instagram User Interactions and Engagement </vt:lpstr>
      <vt:lpstr>APPROACH</vt:lpstr>
      <vt:lpstr>TECH – STACK USED</vt:lpstr>
      <vt:lpstr>MARKETING ANALYSIS</vt:lpstr>
      <vt:lpstr>1. Loyal User Reward</vt:lpstr>
      <vt:lpstr>2. Inactive User Engagement</vt:lpstr>
      <vt:lpstr>3. Contest Winner Declaration</vt:lpstr>
      <vt:lpstr>4. Hashtag Research</vt:lpstr>
      <vt:lpstr>5. Ad Campaign Launch</vt:lpstr>
      <vt:lpstr>INVESTOR METRICS</vt:lpstr>
      <vt:lpstr>1. User Engagement</vt:lpstr>
      <vt:lpstr>1. User Engagement</vt:lpstr>
      <vt:lpstr>2. Bots &amp; Fake Accounts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Sruthi Suresh</dc:creator>
  <cp:lastModifiedBy>Sruthi Suresh</cp:lastModifiedBy>
  <cp:revision>11</cp:revision>
  <dcterms:created xsi:type="dcterms:W3CDTF">2024-05-31T12:16:50Z</dcterms:created>
  <dcterms:modified xsi:type="dcterms:W3CDTF">2024-06-01T14:04:39Z</dcterms:modified>
</cp:coreProperties>
</file>