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5" r:id="rId6"/>
    <p:sldId id="260" r:id="rId7"/>
    <p:sldId id="261" r:id="rId8"/>
    <p:sldId id="263" r:id="rId9"/>
    <p:sldId id="264" r:id="rId10"/>
    <p:sldId id="265" r:id="rId11"/>
    <p:sldId id="266" r:id="rId12"/>
    <p:sldId id="262" r:id="rId13"/>
    <p:sldId id="267" r:id="rId14"/>
    <p:sldId id="268" r:id="rId15"/>
    <p:sldId id="269" r:id="rId16"/>
    <p:sldId id="270" r:id="rId17"/>
    <p:sldId id="271" r:id="rId18"/>
    <p:sldId id="272" r:id="rId19"/>
    <p:sldId id="273" r:id="rId20"/>
    <p:sldId id="274"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3" d="100"/>
          <a:sy n="83" d="100"/>
        </p:scale>
        <p:origin x="2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ACD6CF-78AD-4124-8E1A-4015A927324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78619F0-DDC1-4DF4-9499-A522FF517AE8}" type="slidenum">
              <a:rPr lang="en-US" smtClean="0"/>
              <a:t>‹#›</a:t>
            </a:fld>
            <a:endParaRPr lang="en-US"/>
          </a:p>
        </p:txBody>
      </p:sp>
    </p:spTree>
    <p:extLst>
      <p:ext uri="{BB962C8B-B14F-4D97-AF65-F5344CB8AC3E}">
        <p14:creationId xmlns:p14="http://schemas.microsoft.com/office/powerpoint/2010/main" val="2806177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CD6CF-78AD-4124-8E1A-4015A927324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1924199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CD6CF-78AD-4124-8E1A-4015A927324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1365433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ACD6CF-78AD-4124-8E1A-4015A9273249}" type="datetimeFigureOut">
              <a:rPr lang="en-US" smtClean="0"/>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2918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CACD6CF-78AD-4124-8E1A-4015A9273249}" type="datetimeFigureOut">
              <a:rPr lang="en-US" smtClean="0"/>
              <a:t>6/10/2024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78619F0-DDC1-4DF4-9499-A522FF517AE8}" type="slidenum">
              <a:rPr lang="en-US" smtClean="0"/>
              <a:t>‹#›</a:t>
            </a:fld>
            <a:endParaRPr lang="en-US"/>
          </a:p>
        </p:txBody>
      </p:sp>
    </p:spTree>
    <p:extLst>
      <p:ext uri="{BB962C8B-B14F-4D97-AF65-F5344CB8AC3E}">
        <p14:creationId xmlns:p14="http://schemas.microsoft.com/office/powerpoint/2010/main" val="1903244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ACD6CF-78AD-4124-8E1A-4015A927324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525135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ACD6CF-78AD-4124-8E1A-4015A9273249}" type="datetimeFigureOut">
              <a:rPr lang="en-US" smtClean="0"/>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6405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ACD6CF-78AD-4124-8E1A-4015A9273249}" type="datetimeFigureOut">
              <a:rPr lang="en-US" smtClean="0"/>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40963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CD6CF-78AD-4124-8E1A-4015A9273249}" type="datetimeFigureOut">
              <a:rPr lang="en-US" smtClean="0"/>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395785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CD6CF-78AD-4124-8E1A-4015A9273249}" type="datetimeFigureOut">
              <a:rPr lang="en-US" smtClean="0"/>
              <a:t>6/10/2024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2100610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ACD6CF-78AD-4124-8E1A-4015A9273249}" type="datetimeFigureOut">
              <a:rPr lang="en-US" smtClean="0"/>
              <a:t>6/10/2024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78619F0-DDC1-4DF4-9499-A522FF517AE8}" type="slidenum">
              <a:rPr lang="en-US" smtClean="0"/>
              <a:t>‹#›</a:t>
            </a:fld>
            <a:endParaRPr lang="en-US"/>
          </a:p>
        </p:txBody>
      </p:sp>
    </p:spTree>
    <p:extLst>
      <p:ext uri="{BB962C8B-B14F-4D97-AF65-F5344CB8AC3E}">
        <p14:creationId xmlns:p14="http://schemas.microsoft.com/office/powerpoint/2010/main" val="291625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CACD6CF-78AD-4124-8E1A-4015A9273249}" type="datetimeFigureOut">
              <a:rPr lang="en-US" smtClean="0"/>
              <a:t>6/10/2024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78619F0-DDC1-4DF4-9499-A522FF517AE8}" type="slidenum">
              <a:rPr lang="en-US" smtClean="0"/>
              <a:t>‹#›</a:t>
            </a:fld>
            <a:endParaRPr lang="en-US"/>
          </a:p>
        </p:txBody>
      </p:sp>
    </p:spTree>
    <p:extLst>
      <p:ext uri="{BB962C8B-B14F-4D97-AF65-F5344CB8AC3E}">
        <p14:creationId xmlns:p14="http://schemas.microsoft.com/office/powerpoint/2010/main" val="309448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hyperlink" Target="Operation%20and%20Investigating%20Metric%20Spike.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2B0FD-2538-35FD-0C8B-1F231A407437}"/>
              </a:ext>
            </a:extLst>
          </p:cNvPr>
          <p:cNvSpPr>
            <a:spLocks noGrp="1"/>
          </p:cNvSpPr>
          <p:nvPr>
            <p:ph type="ctrTitle"/>
          </p:nvPr>
        </p:nvSpPr>
        <p:spPr>
          <a:xfrm>
            <a:off x="607314" y="1481559"/>
            <a:ext cx="10977372" cy="2581705"/>
          </a:xfrm>
        </p:spPr>
        <p:txBody>
          <a:bodyPr/>
          <a:lstStyle/>
          <a:p>
            <a:pPr algn="ctr"/>
            <a:r>
              <a:rPr lang="en-US" sz="7200" dirty="0"/>
              <a:t>Operation analytics &amp; investigating metric spike</a:t>
            </a:r>
          </a:p>
        </p:txBody>
      </p:sp>
      <p:sp>
        <p:nvSpPr>
          <p:cNvPr id="3" name="Subtitle 2">
            <a:extLst>
              <a:ext uri="{FF2B5EF4-FFF2-40B4-BE49-F238E27FC236}">
                <a16:creationId xmlns:a16="http://schemas.microsoft.com/office/drawing/2014/main" id="{EC3162F6-1BA2-BF23-B386-2A773AC58CF0}"/>
              </a:ext>
            </a:extLst>
          </p:cNvPr>
          <p:cNvSpPr>
            <a:spLocks noGrp="1"/>
          </p:cNvSpPr>
          <p:nvPr>
            <p:ph type="subTitle" idx="1"/>
          </p:nvPr>
        </p:nvSpPr>
        <p:spPr>
          <a:xfrm>
            <a:off x="6209008" y="4435419"/>
            <a:ext cx="3552509" cy="344925"/>
          </a:xfrm>
        </p:spPr>
        <p:txBody>
          <a:bodyPr>
            <a:normAutofit fontScale="92500" lnSpcReduction="10000"/>
          </a:bodyPr>
          <a:lstStyle/>
          <a:p>
            <a:r>
              <a:rPr lang="en-US" dirty="0"/>
              <a:t>Submitted by : Sruthi Suresh</a:t>
            </a:r>
          </a:p>
        </p:txBody>
      </p:sp>
      <p:sp>
        <p:nvSpPr>
          <p:cNvPr id="4" name="Subtitle 2">
            <a:extLst>
              <a:ext uri="{FF2B5EF4-FFF2-40B4-BE49-F238E27FC236}">
                <a16:creationId xmlns:a16="http://schemas.microsoft.com/office/drawing/2014/main" id="{1A8BA79B-6E49-8059-ECF3-D47EAA687B1D}"/>
              </a:ext>
            </a:extLst>
          </p:cNvPr>
          <p:cNvSpPr txBox="1">
            <a:spLocks/>
          </p:cNvSpPr>
          <p:nvPr/>
        </p:nvSpPr>
        <p:spPr>
          <a:xfrm>
            <a:off x="4692936" y="3616033"/>
            <a:ext cx="2806128" cy="331484"/>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220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2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pPr algn="ctr"/>
            <a:r>
              <a:rPr lang="en-US" dirty="0"/>
              <a:t>ADVANCED SQL</a:t>
            </a:r>
          </a:p>
        </p:txBody>
      </p:sp>
    </p:spTree>
    <p:extLst>
      <p:ext uri="{BB962C8B-B14F-4D97-AF65-F5344CB8AC3E}">
        <p14:creationId xmlns:p14="http://schemas.microsoft.com/office/powerpoint/2010/main" val="2976319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C: LANGUAGE SHARE ANALYSIS</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241802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300943" y="3767320"/>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1801792" y="3767320"/>
            <a:ext cx="937935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Over the last 30 days, the highest percentage share was for the Persian Language which accounts to 37.50% and the remaining languages English, Arabic, Hindi, French and Italian have a share of 12.50% each.</a:t>
            </a:r>
          </a:p>
          <a:p>
            <a:pPr algn="just">
              <a:lnSpc>
                <a:spcPct val="150000"/>
              </a:lnSpc>
            </a:pPr>
            <a:endParaRPr lang="en-US" sz="1600" dirty="0"/>
          </a:p>
        </p:txBody>
      </p:sp>
      <p:pic>
        <p:nvPicPr>
          <p:cNvPr id="10" name="Picture 9">
            <a:extLst>
              <a:ext uri="{FF2B5EF4-FFF2-40B4-BE49-F238E27FC236}">
                <a16:creationId xmlns:a16="http://schemas.microsoft.com/office/drawing/2014/main" id="{1732D847-621F-1A31-2A28-A849D2CB0D3A}"/>
              </a:ext>
            </a:extLst>
          </p:cNvPr>
          <p:cNvPicPr>
            <a:picLocks noChangeAspect="1"/>
          </p:cNvPicPr>
          <p:nvPr/>
        </p:nvPicPr>
        <p:blipFill>
          <a:blip r:embed="rId2"/>
          <a:stretch>
            <a:fillRect/>
          </a:stretch>
        </p:blipFill>
        <p:spPr>
          <a:xfrm>
            <a:off x="1905964" y="1219984"/>
            <a:ext cx="7629525" cy="800100"/>
          </a:xfrm>
          <a:prstGeom prst="rect">
            <a:avLst/>
          </a:prstGeom>
        </p:spPr>
      </p:pic>
      <p:pic>
        <p:nvPicPr>
          <p:cNvPr id="13" name="Picture 12">
            <a:extLst>
              <a:ext uri="{FF2B5EF4-FFF2-40B4-BE49-F238E27FC236}">
                <a16:creationId xmlns:a16="http://schemas.microsoft.com/office/drawing/2014/main" id="{60F6494B-2AE7-183B-E451-E76ED4164C89}"/>
              </a:ext>
            </a:extLst>
          </p:cNvPr>
          <p:cNvPicPr>
            <a:picLocks noChangeAspect="1"/>
          </p:cNvPicPr>
          <p:nvPr/>
        </p:nvPicPr>
        <p:blipFill>
          <a:blip r:embed="rId3"/>
          <a:stretch>
            <a:fillRect/>
          </a:stretch>
        </p:blipFill>
        <p:spPr>
          <a:xfrm>
            <a:off x="1905964" y="2355329"/>
            <a:ext cx="1838325" cy="1171575"/>
          </a:xfrm>
          <a:prstGeom prst="rect">
            <a:avLst/>
          </a:prstGeom>
        </p:spPr>
      </p:pic>
      <p:sp>
        <p:nvSpPr>
          <p:cNvPr id="4" name="Rectangle 3">
            <a:extLst>
              <a:ext uri="{FF2B5EF4-FFF2-40B4-BE49-F238E27FC236}">
                <a16:creationId xmlns:a16="http://schemas.microsoft.com/office/drawing/2014/main" id="{ECE9899A-D26D-8B39-6F0A-3FA97EB280F0}"/>
              </a:ext>
            </a:extLst>
          </p:cNvPr>
          <p:cNvSpPr/>
          <p:nvPr/>
        </p:nvSpPr>
        <p:spPr>
          <a:xfrm>
            <a:off x="300943" y="3767320"/>
            <a:ext cx="11192718" cy="1580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846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D: DUPLICATE ROWS DETECTION</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241802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300943" y="3767320"/>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1905964" y="3767320"/>
            <a:ext cx="937935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While considering the actor_id column, there are 2 records corresponding to actor_id 1003.</a:t>
            </a:r>
          </a:p>
          <a:p>
            <a:pPr marL="0" indent="0" algn="just">
              <a:lnSpc>
                <a:spcPct val="150000"/>
              </a:lnSpc>
              <a:buNone/>
            </a:pPr>
            <a:r>
              <a:rPr lang="en-US" sz="1600" dirty="0"/>
              <a:t>While considering the job_id column, there are 3 records having the same job_id as 23.</a:t>
            </a:r>
          </a:p>
          <a:p>
            <a:pPr algn="just">
              <a:lnSpc>
                <a:spcPct val="150000"/>
              </a:lnSpc>
            </a:pPr>
            <a:endParaRPr lang="en-US" sz="1600" dirty="0"/>
          </a:p>
        </p:txBody>
      </p:sp>
      <p:pic>
        <p:nvPicPr>
          <p:cNvPr id="5" name="Picture 4">
            <a:extLst>
              <a:ext uri="{FF2B5EF4-FFF2-40B4-BE49-F238E27FC236}">
                <a16:creationId xmlns:a16="http://schemas.microsoft.com/office/drawing/2014/main" id="{A353A2BC-3BAF-124C-F9D6-14CB8EB8CE6E}"/>
              </a:ext>
            </a:extLst>
          </p:cNvPr>
          <p:cNvPicPr>
            <a:picLocks noChangeAspect="1"/>
          </p:cNvPicPr>
          <p:nvPr/>
        </p:nvPicPr>
        <p:blipFill>
          <a:blip r:embed="rId2"/>
          <a:stretch>
            <a:fillRect/>
          </a:stretch>
        </p:blipFill>
        <p:spPr>
          <a:xfrm>
            <a:off x="1905964" y="1095738"/>
            <a:ext cx="4572000" cy="1019175"/>
          </a:xfrm>
          <a:prstGeom prst="rect">
            <a:avLst/>
          </a:prstGeom>
        </p:spPr>
      </p:pic>
      <p:pic>
        <p:nvPicPr>
          <p:cNvPr id="8" name="Picture 7">
            <a:extLst>
              <a:ext uri="{FF2B5EF4-FFF2-40B4-BE49-F238E27FC236}">
                <a16:creationId xmlns:a16="http://schemas.microsoft.com/office/drawing/2014/main" id="{C1699AD5-8C65-15FD-31CA-E1918071F1E5}"/>
              </a:ext>
            </a:extLst>
          </p:cNvPr>
          <p:cNvPicPr>
            <a:picLocks noChangeAspect="1"/>
          </p:cNvPicPr>
          <p:nvPr/>
        </p:nvPicPr>
        <p:blipFill>
          <a:blip r:embed="rId3"/>
          <a:stretch>
            <a:fillRect/>
          </a:stretch>
        </p:blipFill>
        <p:spPr>
          <a:xfrm>
            <a:off x="1905964" y="2570062"/>
            <a:ext cx="2200275" cy="552450"/>
          </a:xfrm>
          <a:prstGeom prst="rect">
            <a:avLst/>
          </a:prstGeom>
        </p:spPr>
      </p:pic>
      <p:pic>
        <p:nvPicPr>
          <p:cNvPr id="11" name="Picture 10">
            <a:extLst>
              <a:ext uri="{FF2B5EF4-FFF2-40B4-BE49-F238E27FC236}">
                <a16:creationId xmlns:a16="http://schemas.microsoft.com/office/drawing/2014/main" id="{8F36D0AE-680E-66D5-D002-EAD3B52EC719}"/>
              </a:ext>
            </a:extLst>
          </p:cNvPr>
          <p:cNvPicPr>
            <a:picLocks noChangeAspect="1"/>
          </p:cNvPicPr>
          <p:nvPr/>
        </p:nvPicPr>
        <p:blipFill>
          <a:blip r:embed="rId4"/>
          <a:stretch>
            <a:fillRect/>
          </a:stretch>
        </p:blipFill>
        <p:spPr>
          <a:xfrm>
            <a:off x="6683113" y="1276713"/>
            <a:ext cx="4219575" cy="838200"/>
          </a:xfrm>
          <a:prstGeom prst="rect">
            <a:avLst/>
          </a:prstGeom>
        </p:spPr>
      </p:pic>
      <p:pic>
        <p:nvPicPr>
          <p:cNvPr id="14" name="Picture 13">
            <a:extLst>
              <a:ext uri="{FF2B5EF4-FFF2-40B4-BE49-F238E27FC236}">
                <a16:creationId xmlns:a16="http://schemas.microsoft.com/office/drawing/2014/main" id="{8BBDE75C-49D6-A9B6-FADF-6F12299E4862}"/>
              </a:ext>
            </a:extLst>
          </p:cNvPr>
          <p:cNvPicPr>
            <a:picLocks noChangeAspect="1"/>
          </p:cNvPicPr>
          <p:nvPr/>
        </p:nvPicPr>
        <p:blipFill>
          <a:blip r:embed="rId5"/>
          <a:stretch>
            <a:fillRect/>
          </a:stretch>
        </p:blipFill>
        <p:spPr>
          <a:xfrm>
            <a:off x="6649775" y="2465651"/>
            <a:ext cx="2143125" cy="590550"/>
          </a:xfrm>
          <a:prstGeom prst="rect">
            <a:avLst/>
          </a:prstGeom>
        </p:spPr>
      </p:pic>
      <p:sp>
        <p:nvSpPr>
          <p:cNvPr id="4" name="Rectangle 3">
            <a:extLst>
              <a:ext uri="{FF2B5EF4-FFF2-40B4-BE49-F238E27FC236}">
                <a16:creationId xmlns:a16="http://schemas.microsoft.com/office/drawing/2014/main" id="{DA79505E-71AA-51B3-DF23-6FD8EC8444C3}"/>
              </a:ext>
            </a:extLst>
          </p:cNvPr>
          <p:cNvSpPr/>
          <p:nvPr/>
        </p:nvSpPr>
        <p:spPr>
          <a:xfrm>
            <a:off x="300943" y="3767320"/>
            <a:ext cx="11192718" cy="1580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1821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E2664D6-523F-2758-F855-6E9B51721BF7}"/>
              </a:ext>
            </a:extLst>
          </p:cNvPr>
          <p:cNvSpPr/>
          <p:nvPr/>
        </p:nvSpPr>
        <p:spPr>
          <a:xfrm>
            <a:off x="3827358" y="5609135"/>
            <a:ext cx="7674015" cy="890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understand how users are engaging with the email service.</a:t>
            </a:r>
          </a:p>
        </p:txBody>
      </p:sp>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2" y="35689"/>
            <a:ext cx="11551534" cy="890285"/>
          </a:xfrm>
        </p:spPr>
        <p:txBody>
          <a:bodyPr>
            <a:normAutofit/>
          </a:bodyPr>
          <a:lstStyle/>
          <a:p>
            <a:r>
              <a:rPr lang="en-US" dirty="0"/>
              <a:t>CASE STUDY 2 : Investigating Metric Spike</a:t>
            </a:r>
          </a:p>
        </p:txBody>
      </p:sp>
      <p:sp>
        <p:nvSpPr>
          <p:cNvPr id="21" name="Rectangle: Rounded Corners 20">
            <a:extLst>
              <a:ext uri="{FF2B5EF4-FFF2-40B4-BE49-F238E27FC236}">
                <a16:creationId xmlns:a16="http://schemas.microsoft.com/office/drawing/2014/main" id="{81E8AAAC-E867-66AC-F51B-D5E061FC5AB0}"/>
              </a:ext>
            </a:extLst>
          </p:cNvPr>
          <p:cNvSpPr/>
          <p:nvPr/>
        </p:nvSpPr>
        <p:spPr>
          <a:xfrm>
            <a:off x="3827359" y="1059086"/>
            <a:ext cx="7674015" cy="8902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activeness of users on a weekly basis.</a:t>
            </a:r>
          </a:p>
        </p:txBody>
      </p:sp>
      <p:sp>
        <p:nvSpPr>
          <p:cNvPr id="22" name="Rectangle: Rounded Corners 21">
            <a:extLst>
              <a:ext uri="{FF2B5EF4-FFF2-40B4-BE49-F238E27FC236}">
                <a16:creationId xmlns:a16="http://schemas.microsoft.com/office/drawing/2014/main" id="{ABD87AA3-D0A6-E4A4-1F10-58304CDF1EFF}"/>
              </a:ext>
            </a:extLst>
          </p:cNvPr>
          <p:cNvSpPr/>
          <p:nvPr/>
        </p:nvSpPr>
        <p:spPr>
          <a:xfrm>
            <a:off x="3827358" y="2182780"/>
            <a:ext cx="7674015" cy="890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user growth for the product.</a:t>
            </a:r>
          </a:p>
        </p:txBody>
      </p:sp>
      <p:sp>
        <p:nvSpPr>
          <p:cNvPr id="23" name="Rectangle: Rounded Corners 22">
            <a:extLst>
              <a:ext uri="{FF2B5EF4-FFF2-40B4-BE49-F238E27FC236}">
                <a16:creationId xmlns:a16="http://schemas.microsoft.com/office/drawing/2014/main" id="{479BFEEA-B5F4-E3AE-6150-61EE00C47FEC}"/>
              </a:ext>
            </a:extLst>
          </p:cNvPr>
          <p:cNvSpPr/>
          <p:nvPr/>
        </p:nvSpPr>
        <p:spPr>
          <a:xfrm>
            <a:off x="3827358" y="3339793"/>
            <a:ext cx="7674015" cy="890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weekly retention of users based on their sign-up cohort.</a:t>
            </a:r>
          </a:p>
        </p:txBody>
      </p:sp>
      <p:sp>
        <p:nvSpPr>
          <p:cNvPr id="24" name="Rectangle: Rounded Corners 23">
            <a:extLst>
              <a:ext uri="{FF2B5EF4-FFF2-40B4-BE49-F238E27FC236}">
                <a16:creationId xmlns:a16="http://schemas.microsoft.com/office/drawing/2014/main" id="{986ADA11-9077-2DA9-C969-809DD67E9502}"/>
              </a:ext>
            </a:extLst>
          </p:cNvPr>
          <p:cNvSpPr/>
          <p:nvPr/>
        </p:nvSpPr>
        <p:spPr>
          <a:xfrm>
            <a:off x="3912243" y="4483858"/>
            <a:ext cx="7589130" cy="8902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weekly engagement or activeness of users per device.</a:t>
            </a:r>
          </a:p>
        </p:txBody>
      </p:sp>
      <p:sp>
        <p:nvSpPr>
          <p:cNvPr id="25" name="Rectangle: Rounded Corners 24">
            <a:extLst>
              <a:ext uri="{FF2B5EF4-FFF2-40B4-BE49-F238E27FC236}">
                <a16:creationId xmlns:a16="http://schemas.microsoft.com/office/drawing/2014/main" id="{C6450DFE-0791-2A69-B3D4-079518DBCB0F}"/>
              </a:ext>
            </a:extLst>
          </p:cNvPr>
          <p:cNvSpPr/>
          <p:nvPr/>
        </p:nvSpPr>
        <p:spPr>
          <a:xfrm>
            <a:off x="300942" y="978059"/>
            <a:ext cx="3727047" cy="104990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Weekly User Engagement</a:t>
            </a:r>
            <a:endParaRPr lang="en-US" dirty="0">
              <a:solidFill>
                <a:schemeClr val="tx1"/>
              </a:solidFill>
            </a:endParaRPr>
          </a:p>
        </p:txBody>
      </p:sp>
      <p:sp>
        <p:nvSpPr>
          <p:cNvPr id="29" name="Rectangle: Rounded Corners 28">
            <a:extLst>
              <a:ext uri="{FF2B5EF4-FFF2-40B4-BE49-F238E27FC236}">
                <a16:creationId xmlns:a16="http://schemas.microsoft.com/office/drawing/2014/main" id="{A6C5D5C2-C11B-5F11-B5A4-A856E3D66079}"/>
              </a:ext>
            </a:extLst>
          </p:cNvPr>
          <p:cNvSpPr/>
          <p:nvPr/>
        </p:nvSpPr>
        <p:spPr>
          <a:xfrm>
            <a:off x="300940" y="2096740"/>
            <a:ext cx="3727047" cy="104990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User Growth Analysis</a:t>
            </a:r>
            <a:endParaRPr lang="en-US" dirty="0">
              <a:solidFill>
                <a:schemeClr val="tx1"/>
              </a:solidFill>
            </a:endParaRPr>
          </a:p>
        </p:txBody>
      </p:sp>
      <p:sp>
        <p:nvSpPr>
          <p:cNvPr id="30" name="Rectangle: Rounded Corners 29">
            <a:extLst>
              <a:ext uri="{FF2B5EF4-FFF2-40B4-BE49-F238E27FC236}">
                <a16:creationId xmlns:a16="http://schemas.microsoft.com/office/drawing/2014/main" id="{55708596-DA82-D615-C76D-EF2D578E881D}"/>
              </a:ext>
            </a:extLst>
          </p:cNvPr>
          <p:cNvSpPr/>
          <p:nvPr/>
        </p:nvSpPr>
        <p:spPr>
          <a:xfrm>
            <a:off x="300940" y="3240935"/>
            <a:ext cx="3727047" cy="104990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Weekly Retention Analysis</a:t>
            </a:r>
            <a:endParaRPr lang="en-US" dirty="0">
              <a:solidFill>
                <a:schemeClr val="tx1"/>
              </a:solidFill>
            </a:endParaRPr>
          </a:p>
        </p:txBody>
      </p:sp>
      <p:sp>
        <p:nvSpPr>
          <p:cNvPr id="31" name="Rectangle: Rounded Corners 30">
            <a:extLst>
              <a:ext uri="{FF2B5EF4-FFF2-40B4-BE49-F238E27FC236}">
                <a16:creationId xmlns:a16="http://schemas.microsoft.com/office/drawing/2014/main" id="{84DF9357-9B61-7CCF-FC6B-7B4796BAB492}"/>
              </a:ext>
            </a:extLst>
          </p:cNvPr>
          <p:cNvSpPr/>
          <p:nvPr/>
        </p:nvSpPr>
        <p:spPr>
          <a:xfrm>
            <a:off x="300940" y="4385130"/>
            <a:ext cx="3727047" cy="104990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Weekly Engagement Per Device</a:t>
            </a:r>
            <a:endParaRPr lang="en-US" dirty="0">
              <a:solidFill>
                <a:schemeClr val="tx1"/>
              </a:solidFill>
            </a:endParaRPr>
          </a:p>
        </p:txBody>
      </p:sp>
      <p:sp>
        <p:nvSpPr>
          <p:cNvPr id="3" name="Rectangle: Rounded Corners 2">
            <a:extLst>
              <a:ext uri="{FF2B5EF4-FFF2-40B4-BE49-F238E27FC236}">
                <a16:creationId xmlns:a16="http://schemas.microsoft.com/office/drawing/2014/main" id="{CEC868A1-4438-752C-312C-C077ADAFDBB2}"/>
              </a:ext>
            </a:extLst>
          </p:cNvPr>
          <p:cNvSpPr/>
          <p:nvPr/>
        </p:nvSpPr>
        <p:spPr>
          <a:xfrm>
            <a:off x="300940" y="5529325"/>
            <a:ext cx="3727047" cy="104990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Email Engagement Analysis</a:t>
            </a:r>
            <a:endParaRPr lang="en-US" dirty="0">
              <a:solidFill>
                <a:schemeClr val="tx1"/>
              </a:solidFill>
            </a:endParaRPr>
          </a:p>
        </p:txBody>
      </p:sp>
    </p:spTree>
    <p:extLst>
      <p:ext uri="{BB962C8B-B14F-4D97-AF65-F5344CB8AC3E}">
        <p14:creationId xmlns:p14="http://schemas.microsoft.com/office/powerpoint/2010/main" val="412337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A: WEEKLY USER ENGAGEMENT</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241802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5923314" y="2451061"/>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pic>
        <p:nvPicPr>
          <p:cNvPr id="13" name="Picture 12">
            <a:extLst>
              <a:ext uri="{FF2B5EF4-FFF2-40B4-BE49-F238E27FC236}">
                <a16:creationId xmlns:a16="http://schemas.microsoft.com/office/drawing/2014/main" id="{044FD6D8-F26B-9343-23A0-B4180B905AFB}"/>
              </a:ext>
            </a:extLst>
          </p:cNvPr>
          <p:cNvPicPr>
            <a:picLocks noChangeAspect="1"/>
          </p:cNvPicPr>
          <p:nvPr/>
        </p:nvPicPr>
        <p:blipFill>
          <a:blip r:embed="rId2"/>
          <a:stretch>
            <a:fillRect/>
          </a:stretch>
        </p:blipFill>
        <p:spPr>
          <a:xfrm>
            <a:off x="1783405" y="2632156"/>
            <a:ext cx="3276600" cy="3314700"/>
          </a:xfrm>
          <a:prstGeom prst="rect">
            <a:avLst/>
          </a:prstGeom>
        </p:spPr>
      </p:pic>
      <p:pic>
        <p:nvPicPr>
          <p:cNvPr id="18" name="Picture 17">
            <a:extLst>
              <a:ext uri="{FF2B5EF4-FFF2-40B4-BE49-F238E27FC236}">
                <a16:creationId xmlns:a16="http://schemas.microsoft.com/office/drawing/2014/main" id="{F0975BF8-1547-0857-AE48-A984A5A5F987}"/>
              </a:ext>
            </a:extLst>
          </p:cNvPr>
          <p:cNvPicPr>
            <a:picLocks noChangeAspect="1"/>
          </p:cNvPicPr>
          <p:nvPr/>
        </p:nvPicPr>
        <p:blipFill>
          <a:blip r:embed="rId3"/>
          <a:stretch>
            <a:fillRect/>
          </a:stretch>
        </p:blipFill>
        <p:spPr>
          <a:xfrm>
            <a:off x="1783405" y="1145654"/>
            <a:ext cx="7305675" cy="704850"/>
          </a:xfrm>
          <a:prstGeom prst="rect">
            <a:avLst/>
          </a:prstGeom>
        </p:spPr>
      </p:pic>
      <p:sp>
        <p:nvSpPr>
          <p:cNvPr id="4" name="Content Placeholder 2">
            <a:extLst>
              <a:ext uri="{FF2B5EF4-FFF2-40B4-BE49-F238E27FC236}">
                <a16:creationId xmlns:a16="http://schemas.microsoft.com/office/drawing/2014/main" id="{9508CD6F-0522-4FC4-A8CC-E2D0AE751DF7}"/>
              </a:ext>
            </a:extLst>
          </p:cNvPr>
          <p:cNvSpPr txBox="1">
            <a:spLocks/>
          </p:cNvSpPr>
          <p:nvPr/>
        </p:nvSpPr>
        <p:spPr>
          <a:xfrm>
            <a:off x="6096000" y="3099244"/>
            <a:ext cx="5472054"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Weekly User Engagement metrics measures the number of unique users who engage with a product/app/service within a 7-day period.</a:t>
            </a:r>
          </a:p>
          <a:p>
            <a:pPr marL="0" indent="0" algn="just">
              <a:lnSpc>
                <a:spcPct val="150000"/>
              </a:lnSpc>
              <a:buNone/>
            </a:pPr>
            <a:r>
              <a:rPr lang="en-US" sz="1600" dirty="0"/>
              <a:t>The highest number of active users were in the 30</a:t>
            </a:r>
            <a:r>
              <a:rPr lang="en-US" sz="1600" baseline="30000" dirty="0"/>
              <a:t>th</a:t>
            </a:r>
            <a:r>
              <a:rPr lang="en-US" sz="1600" dirty="0"/>
              <a:t> week of November and least user engagement was in the 35</a:t>
            </a:r>
            <a:r>
              <a:rPr lang="en-US" sz="1600" baseline="30000" dirty="0"/>
              <a:t>th</a:t>
            </a:r>
            <a:r>
              <a:rPr lang="en-US" sz="1600" dirty="0"/>
              <a:t> week of November.</a:t>
            </a:r>
          </a:p>
          <a:p>
            <a:pPr algn="just">
              <a:lnSpc>
                <a:spcPct val="150000"/>
              </a:lnSpc>
            </a:pPr>
            <a:endParaRPr lang="en-US" sz="1600" dirty="0"/>
          </a:p>
        </p:txBody>
      </p:sp>
      <p:sp>
        <p:nvSpPr>
          <p:cNvPr id="5" name="Rectangle 4">
            <a:extLst>
              <a:ext uri="{FF2B5EF4-FFF2-40B4-BE49-F238E27FC236}">
                <a16:creationId xmlns:a16="http://schemas.microsoft.com/office/drawing/2014/main" id="{77996077-E74F-E88F-E8F9-AA49C8538D81}"/>
              </a:ext>
            </a:extLst>
          </p:cNvPr>
          <p:cNvSpPr/>
          <p:nvPr/>
        </p:nvSpPr>
        <p:spPr>
          <a:xfrm>
            <a:off x="5923313" y="2418025"/>
            <a:ext cx="5644741" cy="36123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1275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B: USER GROWTH ANALYSIS</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987923"/>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6992886" y="988590"/>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pic>
        <p:nvPicPr>
          <p:cNvPr id="5" name="Picture 4">
            <a:extLst>
              <a:ext uri="{FF2B5EF4-FFF2-40B4-BE49-F238E27FC236}">
                <a16:creationId xmlns:a16="http://schemas.microsoft.com/office/drawing/2014/main" id="{AD83E7BD-9354-6C0E-EC9E-89132ABC3441}"/>
              </a:ext>
            </a:extLst>
          </p:cNvPr>
          <p:cNvPicPr>
            <a:picLocks noChangeAspect="1"/>
          </p:cNvPicPr>
          <p:nvPr/>
        </p:nvPicPr>
        <p:blipFill>
          <a:blip r:embed="rId2"/>
          <a:stretch>
            <a:fillRect/>
          </a:stretch>
        </p:blipFill>
        <p:spPr>
          <a:xfrm>
            <a:off x="8234661" y="987923"/>
            <a:ext cx="3019425" cy="2162175"/>
          </a:xfrm>
          <a:prstGeom prst="rect">
            <a:avLst/>
          </a:prstGeom>
        </p:spPr>
      </p:pic>
      <p:pic>
        <p:nvPicPr>
          <p:cNvPr id="8" name="Picture 7">
            <a:extLst>
              <a:ext uri="{FF2B5EF4-FFF2-40B4-BE49-F238E27FC236}">
                <a16:creationId xmlns:a16="http://schemas.microsoft.com/office/drawing/2014/main" id="{B6D2C5B0-AA04-EF8F-3EEC-6BCEEC936A23}"/>
              </a:ext>
            </a:extLst>
          </p:cNvPr>
          <p:cNvPicPr>
            <a:picLocks noChangeAspect="1"/>
          </p:cNvPicPr>
          <p:nvPr/>
        </p:nvPicPr>
        <p:blipFill>
          <a:blip r:embed="rId3"/>
          <a:stretch>
            <a:fillRect/>
          </a:stretch>
        </p:blipFill>
        <p:spPr>
          <a:xfrm>
            <a:off x="8272760" y="4130357"/>
            <a:ext cx="2943225" cy="542925"/>
          </a:xfrm>
          <a:prstGeom prst="rect">
            <a:avLst/>
          </a:prstGeom>
        </p:spPr>
      </p:pic>
      <p:sp>
        <p:nvSpPr>
          <p:cNvPr id="11" name="Content Placeholder 2">
            <a:extLst>
              <a:ext uri="{FF2B5EF4-FFF2-40B4-BE49-F238E27FC236}">
                <a16:creationId xmlns:a16="http://schemas.microsoft.com/office/drawing/2014/main" id="{FC42AFBF-B386-071C-3B8D-05C55F152865}"/>
              </a:ext>
            </a:extLst>
          </p:cNvPr>
          <p:cNvSpPr txBox="1">
            <a:spLocks/>
          </p:cNvSpPr>
          <p:nvPr/>
        </p:nvSpPr>
        <p:spPr>
          <a:xfrm>
            <a:off x="6992886" y="401306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2" name="Content Placeholder 2">
            <a:extLst>
              <a:ext uri="{FF2B5EF4-FFF2-40B4-BE49-F238E27FC236}">
                <a16:creationId xmlns:a16="http://schemas.microsoft.com/office/drawing/2014/main" id="{832BD8E1-96B4-E53F-8F1F-C3439E4628C9}"/>
              </a:ext>
            </a:extLst>
          </p:cNvPr>
          <p:cNvSpPr txBox="1">
            <a:spLocks/>
          </p:cNvSpPr>
          <p:nvPr/>
        </p:nvSpPr>
        <p:spPr>
          <a:xfrm>
            <a:off x="300943" y="3313306"/>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SQL Query:</a:t>
            </a:r>
          </a:p>
        </p:txBody>
      </p:sp>
      <p:pic>
        <p:nvPicPr>
          <p:cNvPr id="17" name="Picture 16">
            <a:extLst>
              <a:ext uri="{FF2B5EF4-FFF2-40B4-BE49-F238E27FC236}">
                <a16:creationId xmlns:a16="http://schemas.microsoft.com/office/drawing/2014/main" id="{34C165BF-92CC-28CE-A8C5-F7142359776C}"/>
              </a:ext>
            </a:extLst>
          </p:cNvPr>
          <p:cNvPicPr>
            <a:picLocks noChangeAspect="1"/>
          </p:cNvPicPr>
          <p:nvPr/>
        </p:nvPicPr>
        <p:blipFill>
          <a:blip r:embed="rId4"/>
          <a:stretch>
            <a:fillRect/>
          </a:stretch>
        </p:blipFill>
        <p:spPr>
          <a:xfrm>
            <a:off x="300943" y="1478133"/>
            <a:ext cx="6562725" cy="1638300"/>
          </a:xfrm>
          <a:prstGeom prst="rect">
            <a:avLst/>
          </a:prstGeom>
        </p:spPr>
      </p:pic>
      <p:pic>
        <p:nvPicPr>
          <p:cNvPr id="20" name="Picture 19">
            <a:extLst>
              <a:ext uri="{FF2B5EF4-FFF2-40B4-BE49-F238E27FC236}">
                <a16:creationId xmlns:a16="http://schemas.microsoft.com/office/drawing/2014/main" id="{CCFEC81C-F43E-20B8-5352-F16D3461F286}"/>
              </a:ext>
            </a:extLst>
          </p:cNvPr>
          <p:cNvPicPr>
            <a:picLocks noChangeAspect="1"/>
          </p:cNvPicPr>
          <p:nvPr/>
        </p:nvPicPr>
        <p:blipFill>
          <a:blip r:embed="rId5"/>
          <a:stretch>
            <a:fillRect/>
          </a:stretch>
        </p:blipFill>
        <p:spPr>
          <a:xfrm>
            <a:off x="300943" y="3938441"/>
            <a:ext cx="6457950" cy="1428750"/>
          </a:xfrm>
          <a:prstGeom prst="rect">
            <a:avLst/>
          </a:prstGeom>
        </p:spPr>
      </p:pic>
      <p:sp>
        <p:nvSpPr>
          <p:cNvPr id="4" name="Content Placeholder 2">
            <a:extLst>
              <a:ext uri="{FF2B5EF4-FFF2-40B4-BE49-F238E27FC236}">
                <a16:creationId xmlns:a16="http://schemas.microsoft.com/office/drawing/2014/main" id="{8F83BB40-3943-94B4-ADF4-D3C461098ACA}"/>
              </a:ext>
            </a:extLst>
          </p:cNvPr>
          <p:cNvSpPr txBox="1">
            <a:spLocks/>
          </p:cNvSpPr>
          <p:nvPr/>
        </p:nvSpPr>
        <p:spPr>
          <a:xfrm>
            <a:off x="300943" y="5564064"/>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7" name="Content Placeholder 2">
            <a:extLst>
              <a:ext uri="{FF2B5EF4-FFF2-40B4-BE49-F238E27FC236}">
                <a16:creationId xmlns:a16="http://schemas.microsoft.com/office/drawing/2014/main" id="{E0F6615E-0F83-16C9-71B4-75619B4FF9A1}"/>
              </a:ext>
            </a:extLst>
          </p:cNvPr>
          <p:cNvSpPr txBox="1">
            <a:spLocks/>
          </p:cNvSpPr>
          <p:nvPr/>
        </p:nvSpPr>
        <p:spPr>
          <a:xfrm>
            <a:off x="1674470" y="5564064"/>
            <a:ext cx="9379351" cy="125609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There is a significant 85.74 % growth in the number of users in the year 2014 than 2013.</a:t>
            </a:r>
          </a:p>
          <a:p>
            <a:pPr marL="0" indent="0" algn="just">
              <a:lnSpc>
                <a:spcPct val="150000"/>
              </a:lnSpc>
              <a:buNone/>
            </a:pPr>
            <a:r>
              <a:rPr lang="en-US" sz="1600" dirty="0"/>
              <a:t>The number of users have declined in the month of September signifying a dip of 75.50%.</a:t>
            </a:r>
          </a:p>
        </p:txBody>
      </p:sp>
      <p:sp>
        <p:nvSpPr>
          <p:cNvPr id="10" name="Rectangle 9">
            <a:extLst>
              <a:ext uri="{FF2B5EF4-FFF2-40B4-BE49-F238E27FC236}">
                <a16:creationId xmlns:a16="http://schemas.microsoft.com/office/drawing/2014/main" id="{7BDAB617-2636-02BC-7D23-E21CD2553EF1}"/>
              </a:ext>
            </a:extLst>
          </p:cNvPr>
          <p:cNvSpPr/>
          <p:nvPr/>
        </p:nvSpPr>
        <p:spPr>
          <a:xfrm>
            <a:off x="150472" y="5421586"/>
            <a:ext cx="11192718" cy="12939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830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185197" y="76172"/>
            <a:ext cx="11644130" cy="682907"/>
          </a:xfrm>
        </p:spPr>
        <p:txBody>
          <a:bodyPr>
            <a:noAutofit/>
          </a:bodyPr>
          <a:lstStyle/>
          <a:p>
            <a:r>
              <a:rPr lang="en-US" sz="4400" dirty="0"/>
              <a:t>TASK C: WEEKLY RETENTION ANALYSIS</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185197" y="809806"/>
            <a:ext cx="1605022" cy="428262"/>
          </a:xfrm>
        </p:spPr>
        <p:txBody>
          <a:bodyPr>
            <a:normAutofit fontScale="85000" lnSpcReduction="10000"/>
          </a:bodyPr>
          <a:lstStyle/>
          <a:p>
            <a:pPr algn="just">
              <a:lnSpc>
                <a:spcPct val="150000"/>
              </a:lnSpc>
            </a:pPr>
            <a:r>
              <a:rPr lang="en-US" dirty="0"/>
              <a:t>SQL Query:</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7361499" y="2554872"/>
            <a:ext cx="282422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endParaRPr lang="en-US" sz="1600" dirty="0"/>
          </a:p>
        </p:txBody>
      </p:sp>
      <p:grpSp>
        <p:nvGrpSpPr>
          <p:cNvPr id="11" name="Group 10">
            <a:extLst>
              <a:ext uri="{FF2B5EF4-FFF2-40B4-BE49-F238E27FC236}">
                <a16:creationId xmlns:a16="http://schemas.microsoft.com/office/drawing/2014/main" id="{9742DABE-FCEF-811D-85D2-D36F4C717368}"/>
              </a:ext>
            </a:extLst>
          </p:cNvPr>
          <p:cNvGrpSpPr/>
          <p:nvPr/>
        </p:nvGrpSpPr>
        <p:grpSpPr>
          <a:xfrm>
            <a:off x="1790219" y="702888"/>
            <a:ext cx="5638800" cy="6155112"/>
            <a:chOff x="1905965" y="647098"/>
            <a:chExt cx="5638800" cy="6155112"/>
          </a:xfrm>
        </p:grpSpPr>
        <p:pic>
          <p:nvPicPr>
            <p:cNvPr id="5" name="Picture 4">
              <a:extLst>
                <a:ext uri="{FF2B5EF4-FFF2-40B4-BE49-F238E27FC236}">
                  <a16:creationId xmlns:a16="http://schemas.microsoft.com/office/drawing/2014/main" id="{0265316D-3F60-CE63-425E-BA1D97E80388}"/>
                </a:ext>
              </a:extLst>
            </p:cNvPr>
            <p:cNvPicPr>
              <a:picLocks noChangeAspect="1"/>
            </p:cNvPicPr>
            <p:nvPr/>
          </p:nvPicPr>
          <p:blipFill>
            <a:blip r:embed="rId2"/>
            <a:stretch>
              <a:fillRect/>
            </a:stretch>
          </p:blipFill>
          <p:spPr>
            <a:xfrm>
              <a:off x="1905965" y="647098"/>
              <a:ext cx="5638800" cy="4810125"/>
            </a:xfrm>
            <a:prstGeom prst="rect">
              <a:avLst/>
            </a:prstGeom>
          </p:spPr>
        </p:pic>
        <p:pic>
          <p:nvPicPr>
            <p:cNvPr id="10" name="Picture 9">
              <a:extLst>
                <a:ext uri="{FF2B5EF4-FFF2-40B4-BE49-F238E27FC236}">
                  <a16:creationId xmlns:a16="http://schemas.microsoft.com/office/drawing/2014/main" id="{2C1C4185-CED5-7AB5-24AB-90128604570D}"/>
                </a:ext>
              </a:extLst>
            </p:cNvPr>
            <p:cNvPicPr>
              <a:picLocks noChangeAspect="1"/>
            </p:cNvPicPr>
            <p:nvPr/>
          </p:nvPicPr>
          <p:blipFill>
            <a:blip r:embed="rId3"/>
            <a:stretch>
              <a:fillRect/>
            </a:stretch>
          </p:blipFill>
          <p:spPr>
            <a:xfrm>
              <a:off x="1905965" y="5459185"/>
              <a:ext cx="5638800" cy="1343025"/>
            </a:xfrm>
            <a:prstGeom prst="rect">
              <a:avLst/>
            </a:prstGeom>
          </p:spPr>
        </p:pic>
      </p:grpSp>
    </p:spTree>
    <p:extLst>
      <p:ext uri="{BB962C8B-B14F-4D97-AF65-F5344CB8AC3E}">
        <p14:creationId xmlns:p14="http://schemas.microsoft.com/office/powerpoint/2010/main" val="362451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185197" y="76172"/>
            <a:ext cx="11644130" cy="682907"/>
          </a:xfrm>
        </p:spPr>
        <p:txBody>
          <a:bodyPr>
            <a:noAutofit/>
          </a:bodyPr>
          <a:lstStyle/>
          <a:p>
            <a:r>
              <a:rPr lang="en-US" sz="4400" dirty="0"/>
              <a:t>TASK C: WEEKLY RETENTION ANALYSIS</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287905" y="893166"/>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287905" y="5047177"/>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7361499" y="2554872"/>
            <a:ext cx="282422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endParaRPr lang="en-US" sz="1600" dirty="0"/>
          </a:p>
        </p:txBody>
      </p:sp>
      <p:pic>
        <p:nvPicPr>
          <p:cNvPr id="7" name="Picture 6">
            <a:extLst>
              <a:ext uri="{FF2B5EF4-FFF2-40B4-BE49-F238E27FC236}">
                <a16:creationId xmlns:a16="http://schemas.microsoft.com/office/drawing/2014/main" id="{C96299C6-4A15-0CEF-FA59-5E59DEBFACA1}"/>
              </a:ext>
            </a:extLst>
          </p:cNvPr>
          <p:cNvPicPr>
            <a:picLocks noChangeAspect="1"/>
          </p:cNvPicPr>
          <p:nvPr/>
        </p:nvPicPr>
        <p:blipFill>
          <a:blip r:embed="rId2"/>
          <a:stretch>
            <a:fillRect/>
          </a:stretch>
        </p:blipFill>
        <p:spPr>
          <a:xfrm>
            <a:off x="1465705" y="1027253"/>
            <a:ext cx="8010525" cy="3457575"/>
          </a:xfrm>
          <a:prstGeom prst="rect">
            <a:avLst/>
          </a:prstGeom>
        </p:spPr>
      </p:pic>
      <p:sp>
        <p:nvSpPr>
          <p:cNvPr id="3" name="Content Placeholder 2">
            <a:extLst>
              <a:ext uri="{FF2B5EF4-FFF2-40B4-BE49-F238E27FC236}">
                <a16:creationId xmlns:a16="http://schemas.microsoft.com/office/drawing/2014/main" id="{B5F5EDB1-E956-55E9-83E3-235E885F1162}"/>
              </a:ext>
            </a:extLst>
          </p:cNvPr>
          <p:cNvSpPr txBox="1">
            <a:spLocks/>
          </p:cNvSpPr>
          <p:nvPr/>
        </p:nvSpPr>
        <p:spPr>
          <a:xfrm>
            <a:off x="1674469" y="5024528"/>
            <a:ext cx="9379351" cy="1256093"/>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There is a decline in the Weekly user retention over the time. More focus needed to improve strategies and enhance user experience.</a:t>
            </a:r>
          </a:p>
        </p:txBody>
      </p:sp>
      <p:sp>
        <p:nvSpPr>
          <p:cNvPr id="4" name="Rectangle 3">
            <a:extLst>
              <a:ext uri="{FF2B5EF4-FFF2-40B4-BE49-F238E27FC236}">
                <a16:creationId xmlns:a16="http://schemas.microsoft.com/office/drawing/2014/main" id="{39BB8F89-5F87-7B78-C76D-9F231C66CC3F}"/>
              </a:ext>
            </a:extLst>
          </p:cNvPr>
          <p:cNvSpPr/>
          <p:nvPr/>
        </p:nvSpPr>
        <p:spPr>
          <a:xfrm>
            <a:off x="185197" y="4685347"/>
            <a:ext cx="11192718" cy="1580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8383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D: WEEKLY ENGAGEMENT PER DEVICE</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988250"/>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25415" y="225881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7361499" y="2554872"/>
            <a:ext cx="282422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endParaRPr lang="en-US" sz="1600" dirty="0"/>
          </a:p>
        </p:txBody>
      </p:sp>
      <p:pic>
        <p:nvPicPr>
          <p:cNvPr id="5" name="Picture 4">
            <a:extLst>
              <a:ext uri="{FF2B5EF4-FFF2-40B4-BE49-F238E27FC236}">
                <a16:creationId xmlns:a16="http://schemas.microsoft.com/office/drawing/2014/main" id="{65805303-65DA-59A9-911D-F5F2961147D8}"/>
              </a:ext>
            </a:extLst>
          </p:cNvPr>
          <p:cNvPicPr>
            <a:picLocks noChangeAspect="1"/>
          </p:cNvPicPr>
          <p:nvPr/>
        </p:nvPicPr>
        <p:blipFill>
          <a:blip r:embed="rId2"/>
          <a:stretch>
            <a:fillRect/>
          </a:stretch>
        </p:blipFill>
        <p:spPr>
          <a:xfrm>
            <a:off x="1970349" y="925975"/>
            <a:ext cx="4362450" cy="1238250"/>
          </a:xfrm>
          <a:prstGeom prst="rect">
            <a:avLst/>
          </a:prstGeom>
        </p:spPr>
      </p:pic>
      <p:grpSp>
        <p:nvGrpSpPr>
          <p:cNvPr id="11" name="Group 10">
            <a:extLst>
              <a:ext uri="{FF2B5EF4-FFF2-40B4-BE49-F238E27FC236}">
                <a16:creationId xmlns:a16="http://schemas.microsoft.com/office/drawing/2014/main" id="{968A294B-80F8-300A-8040-5815A6476F6D}"/>
              </a:ext>
            </a:extLst>
          </p:cNvPr>
          <p:cNvGrpSpPr/>
          <p:nvPr/>
        </p:nvGrpSpPr>
        <p:grpSpPr>
          <a:xfrm>
            <a:off x="325415" y="2847132"/>
            <a:ext cx="2679536" cy="3651449"/>
            <a:chOff x="2051251" y="2632156"/>
            <a:chExt cx="3257550" cy="4438650"/>
          </a:xfrm>
        </p:grpSpPr>
        <p:pic>
          <p:nvPicPr>
            <p:cNvPr id="8" name="Picture 7">
              <a:extLst>
                <a:ext uri="{FF2B5EF4-FFF2-40B4-BE49-F238E27FC236}">
                  <a16:creationId xmlns:a16="http://schemas.microsoft.com/office/drawing/2014/main" id="{2D8D8D9F-E8C5-14A9-03BF-E9A944958688}"/>
                </a:ext>
              </a:extLst>
            </p:cNvPr>
            <p:cNvPicPr>
              <a:picLocks noChangeAspect="1"/>
            </p:cNvPicPr>
            <p:nvPr/>
          </p:nvPicPr>
          <p:blipFill>
            <a:blip r:embed="rId3"/>
            <a:stretch>
              <a:fillRect/>
            </a:stretch>
          </p:blipFill>
          <p:spPr>
            <a:xfrm>
              <a:off x="2051251" y="2632156"/>
              <a:ext cx="3257550" cy="3457575"/>
            </a:xfrm>
            <a:prstGeom prst="rect">
              <a:avLst/>
            </a:prstGeom>
          </p:spPr>
        </p:pic>
        <p:pic>
          <p:nvPicPr>
            <p:cNvPr id="10" name="Picture 9">
              <a:extLst>
                <a:ext uri="{FF2B5EF4-FFF2-40B4-BE49-F238E27FC236}">
                  <a16:creationId xmlns:a16="http://schemas.microsoft.com/office/drawing/2014/main" id="{C83349C4-B918-F8FF-5C98-876E2FEC02C2}"/>
                </a:ext>
              </a:extLst>
            </p:cNvPr>
            <p:cNvPicPr>
              <a:picLocks noChangeAspect="1"/>
            </p:cNvPicPr>
            <p:nvPr/>
          </p:nvPicPr>
          <p:blipFill>
            <a:blip r:embed="rId4"/>
            <a:stretch>
              <a:fillRect/>
            </a:stretch>
          </p:blipFill>
          <p:spPr>
            <a:xfrm>
              <a:off x="2051251" y="6089731"/>
              <a:ext cx="3248025" cy="981075"/>
            </a:xfrm>
            <a:prstGeom prst="rect">
              <a:avLst/>
            </a:prstGeom>
          </p:spPr>
        </p:pic>
      </p:grpSp>
      <p:grpSp>
        <p:nvGrpSpPr>
          <p:cNvPr id="20" name="Group 19">
            <a:extLst>
              <a:ext uri="{FF2B5EF4-FFF2-40B4-BE49-F238E27FC236}">
                <a16:creationId xmlns:a16="http://schemas.microsoft.com/office/drawing/2014/main" id="{4DAE9CFB-52F9-4CEA-5C13-56DFF2EF0654}"/>
              </a:ext>
            </a:extLst>
          </p:cNvPr>
          <p:cNvGrpSpPr/>
          <p:nvPr/>
        </p:nvGrpSpPr>
        <p:grpSpPr>
          <a:xfrm>
            <a:off x="3071817" y="2847132"/>
            <a:ext cx="2894273" cy="3651449"/>
            <a:chOff x="5564407" y="2267554"/>
            <a:chExt cx="3257550" cy="4403324"/>
          </a:xfrm>
        </p:grpSpPr>
        <p:pic>
          <p:nvPicPr>
            <p:cNvPr id="14" name="Picture 13">
              <a:extLst>
                <a:ext uri="{FF2B5EF4-FFF2-40B4-BE49-F238E27FC236}">
                  <a16:creationId xmlns:a16="http://schemas.microsoft.com/office/drawing/2014/main" id="{EF45CF4D-53BD-1F2A-7123-5FB35896C82B}"/>
                </a:ext>
              </a:extLst>
            </p:cNvPr>
            <p:cNvPicPr>
              <a:picLocks noChangeAspect="1"/>
            </p:cNvPicPr>
            <p:nvPr/>
          </p:nvPicPr>
          <p:blipFill>
            <a:blip r:embed="rId5"/>
            <a:stretch>
              <a:fillRect/>
            </a:stretch>
          </p:blipFill>
          <p:spPr>
            <a:xfrm>
              <a:off x="5564407" y="2267554"/>
              <a:ext cx="3257550" cy="3467100"/>
            </a:xfrm>
            <a:prstGeom prst="rect">
              <a:avLst/>
            </a:prstGeom>
          </p:spPr>
        </p:pic>
        <p:pic>
          <p:nvPicPr>
            <p:cNvPr id="19" name="Picture 18">
              <a:extLst>
                <a:ext uri="{FF2B5EF4-FFF2-40B4-BE49-F238E27FC236}">
                  <a16:creationId xmlns:a16="http://schemas.microsoft.com/office/drawing/2014/main" id="{2356F921-B181-965C-B1E5-60F785939FC2}"/>
                </a:ext>
              </a:extLst>
            </p:cNvPr>
            <p:cNvPicPr>
              <a:picLocks noChangeAspect="1"/>
            </p:cNvPicPr>
            <p:nvPr/>
          </p:nvPicPr>
          <p:blipFill>
            <a:blip r:embed="rId6"/>
            <a:stretch>
              <a:fillRect/>
            </a:stretch>
          </p:blipFill>
          <p:spPr>
            <a:xfrm>
              <a:off x="5564407" y="5699328"/>
              <a:ext cx="3257550" cy="971550"/>
            </a:xfrm>
            <a:prstGeom prst="rect">
              <a:avLst/>
            </a:prstGeom>
          </p:spPr>
        </p:pic>
      </p:grpSp>
      <p:grpSp>
        <p:nvGrpSpPr>
          <p:cNvPr id="25" name="Group 24">
            <a:extLst>
              <a:ext uri="{FF2B5EF4-FFF2-40B4-BE49-F238E27FC236}">
                <a16:creationId xmlns:a16="http://schemas.microsoft.com/office/drawing/2014/main" id="{7C0641FC-9A0A-29B1-FDA2-1D9AEB830A83}"/>
              </a:ext>
            </a:extLst>
          </p:cNvPr>
          <p:cNvGrpSpPr/>
          <p:nvPr/>
        </p:nvGrpSpPr>
        <p:grpSpPr>
          <a:xfrm>
            <a:off x="5981395" y="2847132"/>
            <a:ext cx="3036781" cy="3646271"/>
            <a:chOff x="8556945" y="1117499"/>
            <a:chExt cx="3276600" cy="4448175"/>
          </a:xfrm>
        </p:grpSpPr>
        <p:pic>
          <p:nvPicPr>
            <p:cNvPr id="22" name="Picture 21">
              <a:extLst>
                <a:ext uri="{FF2B5EF4-FFF2-40B4-BE49-F238E27FC236}">
                  <a16:creationId xmlns:a16="http://schemas.microsoft.com/office/drawing/2014/main" id="{5A2123CC-B7FE-88A4-BAA1-9EC544E43E12}"/>
                </a:ext>
              </a:extLst>
            </p:cNvPr>
            <p:cNvPicPr>
              <a:picLocks noChangeAspect="1"/>
            </p:cNvPicPr>
            <p:nvPr/>
          </p:nvPicPr>
          <p:blipFill>
            <a:blip r:embed="rId7"/>
            <a:stretch>
              <a:fillRect/>
            </a:stretch>
          </p:blipFill>
          <p:spPr>
            <a:xfrm>
              <a:off x="8556945" y="1117499"/>
              <a:ext cx="3257550" cy="3457575"/>
            </a:xfrm>
            <a:prstGeom prst="rect">
              <a:avLst/>
            </a:prstGeom>
          </p:spPr>
        </p:pic>
        <p:pic>
          <p:nvPicPr>
            <p:cNvPr id="24" name="Picture 23">
              <a:extLst>
                <a:ext uri="{FF2B5EF4-FFF2-40B4-BE49-F238E27FC236}">
                  <a16:creationId xmlns:a16="http://schemas.microsoft.com/office/drawing/2014/main" id="{6200BF80-BC5D-6207-0815-F1094A5F4FA2}"/>
                </a:ext>
              </a:extLst>
            </p:cNvPr>
            <p:cNvPicPr>
              <a:picLocks noChangeAspect="1"/>
            </p:cNvPicPr>
            <p:nvPr/>
          </p:nvPicPr>
          <p:blipFill>
            <a:blip r:embed="rId8"/>
            <a:stretch>
              <a:fillRect/>
            </a:stretch>
          </p:blipFill>
          <p:spPr>
            <a:xfrm>
              <a:off x="8556945" y="4575074"/>
              <a:ext cx="3276600" cy="990600"/>
            </a:xfrm>
            <a:prstGeom prst="rect">
              <a:avLst/>
            </a:prstGeom>
          </p:spPr>
        </p:pic>
      </p:grpSp>
      <p:grpSp>
        <p:nvGrpSpPr>
          <p:cNvPr id="26" name="Group 25">
            <a:extLst>
              <a:ext uri="{FF2B5EF4-FFF2-40B4-BE49-F238E27FC236}">
                <a16:creationId xmlns:a16="http://schemas.microsoft.com/office/drawing/2014/main" id="{CF29E3F8-12B1-54E1-5441-226CC78D52E7}"/>
              </a:ext>
            </a:extLst>
          </p:cNvPr>
          <p:cNvGrpSpPr/>
          <p:nvPr/>
        </p:nvGrpSpPr>
        <p:grpSpPr>
          <a:xfrm>
            <a:off x="9206693" y="2847132"/>
            <a:ext cx="2950581" cy="3646271"/>
            <a:chOff x="4462462" y="1704975"/>
            <a:chExt cx="3267075" cy="4429125"/>
          </a:xfrm>
        </p:grpSpPr>
        <p:pic>
          <p:nvPicPr>
            <p:cNvPr id="27" name="Picture 26">
              <a:extLst>
                <a:ext uri="{FF2B5EF4-FFF2-40B4-BE49-F238E27FC236}">
                  <a16:creationId xmlns:a16="http://schemas.microsoft.com/office/drawing/2014/main" id="{4087E42F-4EE5-B672-16FD-7229E23EA345}"/>
                </a:ext>
              </a:extLst>
            </p:cNvPr>
            <p:cNvPicPr>
              <a:picLocks noChangeAspect="1"/>
            </p:cNvPicPr>
            <p:nvPr/>
          </p:nvPicPr>
          <p:blipFill>
            <a:blip r:embed="rId9"/>
            <a:stretch>
              <a:fillRect/>
            </a:stretch>
          </p:blipFill>
          <p:spPr>
            <a:xfrm>
              <a:off x="4462462" y="1704975"/>
              <a:ext cx="3267075" cy="3448050"/>
            </a:xfrm>
            <a:prstGeom prst="rect">
              <a:avLst/>
            </a:prstGeom>
          </p:spPr>
        </p:pic>
        <p:pic>
          <p:nvPicPr>
            <p:cNvPr id="28" name="Picture 27">
              <a:extLst>
                <a:ext uri="{FF2B5EF4-FFF2-40B4-BE49-F238E27FC236}">
                  <a16:creationId xmlns:a16="http://schemas.microsoft.com/office/drawing/2014/main" id="{5394FE1B-4888-256F-18D9-9CFB03931011}"/>
                </a:ext>
              </a:extLst>
            </p:cNvPr>
            <p:cNvPicPr>
              <a:picLocks noChangeAspect="1"/>
            </p:cNvPicPr>
            <p:nvPr/>
          </p:nvPicPr>
          <p:blipFill>
            <a:blip r:embed="rId10"/>
            <a:stretch>
              <a:fillRect/>
            </a:stretch>
          </p:blipFill>
          <p:spPr>
            <a:xfrm>
              <a:off x="4462462" y="5153025"/>
              <a:ext cx="3238500" cy="981075"/>
            </a:xfrm>
            <a:prstGeom prst="rect">
              <a:avLst/>
            </a:prstGeom>
          </p:spPr>
        </p:pic>
      </p:grpSp>
      <p:sp>
        <p:nvSpPr>
          <p:cNvPr id="4" name="Content Placeholder 2">
            <a:extLst>
              <a:ext uri="{FF2B5EF4-FFF2-40B4-BE49-F238E27FC236}">
                <a16:creationId xmlns:a16="http://schemas.microsoft.com/office/drawing/2014/main" id="{282EEDFB-7712-FA26-AD57-9931889C22C0}"/>
              </a:ext>
            </a:extLst>
          </p:cNvPr>
          <p:cNvSpPr txBox="1">
            <a:spLocks/>
          </p:cNvSpPr>
          <p:nvPr/>
        </p:nvSpPr>
        <p:spPr>
          <a:xfrm>
            <a:off x="6688446" y="85129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7" name="Content Placeholder 2">
            <a:extLst>
              <a:ext uri="{FF2B5EF4-FFF2-40B4-BE49-F238E27FC236}">
                <a16:creationId xmlns:a16="http://schemas.microsoft.com/office/drawing/2014/main" id="{A33BF7D6-BF76-4AEA-79DE-211B65D35518}"/>
              </a:ext>
            </a:extLst>
          </p:cNvPr>
          <p:cNvSpPr txBox="1">
            <a:spLocks/>
          </p:cNvSpPr>
          <p:nvPr/>
        </p:nvSpPr>
        <p:spPr>
          <a:xfrm>
            <a:off x="7970013" y="865220"/>
            <a:ext cx="4007252" cy="183578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Weekly Engagement varies across devices and weeks. Adaptive strategies is needed to monitor device trends and optimize user engagement for lower engagement devices.</a:t>
            </a:r>
          </a:p>
        </p:txBody>
      </p:sp>
      <p:sp>
        <p:nvSpPr>
          <p:cNvPr id="9" name="Rectangle 8">
            <a:extLst>
              <a:ext uri="{FF2B5EF4-FFF2-40B4-BE49-F238E27FC236}">
                <a16:creationId xmlns:a16="http://schemas.microsoft.com/office/drawing/2014/main" id="{56D02281-89AA-3080-8CC0-38C8DDA0802A}"/>
              </a:ext>
            </a:extLst>
          </p:cNvPr>
          <p:cNvSpPr/>
          <p:nvPr/>
        </p:nvSpPr>
        <p:spPr>
          <a:xfrm>
            <a:off x="6688445" y="819168"/>
            <a:ext cx="5443021" cy="19548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3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15CD1233-8E01-E0C9-D813-4A00EAEAED7B}"/>
              </a:ext>
            </a:extLst>
          </p:cNvPr>
          <p:cNvGrpSpPr/>
          <p:nvPr/>
        </p:nvGrpSpPr>
        <p:grpSpPr>
          <a:xfrm>
            <a:off x="95192" y="117369"/>
            <a:ext cx="2709078" cy="3192992"/>
            <a:chOff x="3656998" y="1438757"/>
            <a:chExt cx="3257550" cy="4429125"/>
          </a:xfrm>
        </p:grpSpPr>
        <p:pic>
          <p:nvPicPr>
            <p:cNvPr id="21" name="Picture 20">
              <a:extLst>
                <a:ext uri="{FF2B5EF4-FFF2-40B4-BE49-F238E27FC236}">
                  <a16:creationId xmlns:a16="http://schemas.microsoft.com/office/drawing/2014/main" id="{F0AFB37A-99D4-F418-1CF3-0F7A2DBB0663}"/>
                </a:ext>
              </a:extLst>
            </p:cNvPr>
            <p:cNvPicPr>
              <a:picLocks noChangeAspect="1"/>
            </p:cNvPicPr>
            <p:nvPr/>
          </p:nvPicPr>
          <p:blipFill>
            <a:blip r:embed="rId2"/>
            <a:stretch>
              <a:fillRect/>
            </a:stretch>
          </p:blipFill>
          <p:spPr>
            <a:xfrm>
              <a:off x="3656998" y="1438757"/>
              <a:ext cx="3257550" cy="3457575"/>
            </a:xfrm>
            <a:prstGeom prst="rect">
              <a:avLst/>
            </a:prstGeom>
          </p:spPr>
        </p:pic>
        <p:pic>
          <p:nvPicPr>
            <p:cNvPr id="26" name="Picture 25">
              <a:extLst>
                <a:ext uri="{FF2B5EF4-FFF2-40B4-BE49-F238E27FC236}">
                  <a16:creationId xmlns:a16="http://schemas.microsoft.com/office/drawing/2014/main" id="{86070780-B713-72F6-954E-C06973059D7A}"/>
                </a:ext>
              </a:extLst>
            </p:cNvPr>
            <p:cNvPicPr>
              <a:picLocks noChangeAspect="1"/>
            </p:cNvPicPr>
            <p:nvPr/>
          </p:nvPicPr>
          <p:blipFill>
            <a:blip r:embed="rId3"/>
            <a:stretch>
              <a:fillRect/>
            </a:stretch>
          </p:blipFill>
          <p:spPr>
            <a:xfrm>
              <a:off x="3656998" y="4877282"/>
              <a:ext cx="3257550" cy="990600"/>
            </a:xfrm>
            <a:prstGeom prst="rect">
              <a:avLst/>
            </a:prstGeom>
          </p:spPr>
        </p:pic>
      </p:grpSp>
      <p:grpSp>
        <p:nvGrpSpPr>
          <p:cNvPr id="32" name="Group 31">
            <a:extLst>
              <a:ext uri="{FF2B5EF4-FFF2-40B4-BE49-F238E27FC236}">
                <a16:creationId xmlns:a16="http://schemas.microsoft.com/office/drawing/2014/main" id="{0A4DCE82-0F79-5653-718B-82499E90CEBF}"/>
              </a:ext>
            </a:extLst>
          </p:cNvPr>
          <p:cNvGrpSpPr/>
          <p:nvPr/>
        </p:nvGrpSpPr>
        <p:grpSpPr>
          <a:xfrm>
            <a:off x="2919120" y="117368"/>
            <a:ext cx="2572535" cy="3192993"/>
            <a:chOff x="7008894" y="1441651"/>
            <a:chExt cx="3248025" cy="4424362"/>
          </a:xfrm>
        </p:grpSpPr>
        <p:pic>
          <p:nvPicPr>
            <p:cNvPr id="29" name="Picture 28">
              <a:extLst>
                <a:ext uri="{FF2B5EF4-FFF2-40B4-BE49-F238E27FC236}">
                  <a16:creationId xmlns:a16="http://schemas.microsoft.com/office/drawing/2014/main" id="{3A6B3D3D-D97C-21BF-7A7D-FAD77C57CE0F}"/>
                </a:ext>
              </a:extLst>
            </p:cNvPr>
            <p:cNvPicPr>
              <a:picLocks noChangeAspect="1"/>
            </p:cNvPicPr>
            <p:nvPr/>
          </p:nvPicPr>
          <p:blipFill>
            <a:blip r:embed="rId4"/>
            <a:stretch>
              <a:fillRect/>
            </a:stretch>
          </p:blipFill>
          <p:spPr>
            <a:xfrm>
              <a:off x="7008894" y="1441651"/>
              <a:ext cx="3248025" cy="3457575"/>
            </a:xfrm>
            <a:prstGeom prst="rect">
              <a:avLst/>
            </a:prstGeom>
          </p:spPr>
        </p:pic>
        <p:pic>
          <p:nvPicPr>
            <p:cNvPr id="31" name="Picture 30">
              <a:extLst>
                <a:ext uri="{FF2B5EF4-FFF2-40B4-BE49-F238E27FC236}">
                  <a16:creationId xmlns:a16="http://schemas.microsoft.com/office/drawing/2014/main" id="{F61DDCCD-55C3-88CD-E2A2-C3752FFBB8BB}"/>
                </a:ext>
              </a:extLst>
            </p:cNvPr>
            <p:cNvPicPr>
              <a:picLocks noChangeAspect="1"/>
            </p:cNvPicPr>
            <p:nvPr/>
          </p:nvPicPr>
          <p:blipFill>
            <a:blip r:embed="rId5"/>
            <a:stretch>
              <a:fillRect/>
            </a:stretch>
          </p:blipFill>
          <p:spPr>
            <a:xfrm>
              <a:off x="7008894" y="4884938"/>
              <a:ext cx="3228975" cy="981075"/>
            </a:xfrm>
            <a:prstGeom prst="rect">
              <a:avLst/>
            </a:prstGeom>
          </p:spPr>
        </p:pic>
      </p:grpSp>
      <p:grpSp>
        <p:nvGrpSpPr>
          <p:cNvPr id="33" name="Group 32">
            <a:extLst>
              <a:ext uri="{FF2B5EF4-FFF2-40B4-BE49-F238E27FC236}">
                <a16:creationId xmlns:a16="http://schemas.microsoft.com/office/drawing/2014/main" id="{6EEE752B-FD0D-2AE9-6311-016D68AADDE9}"/>
              </a:ext>
            </a:extLst>
          </p:cNvPr>
          <p:cNvGrpSpPr/>
          <p:nvPr/>
        </p:nvGrpSpPr>
        <p:grpSpPr>
          <a:xfrm>
            <a:off x="5711816" y="117368"/>
            <a:ext cx="2824221" cy="3192993"/>
            <a:chOff x="367980" y="1309560"/>
            <a:chExt cx="3276600" cy="4438650"/>
          </a:xfrm>
        </p:grpSpPr>
        <p:pic>
          <p:nvPicPr>
            <p:cNvPr id="34" name="Picture 33">
              <a:extLst>
                <a:ext uri="{FF2B5EF4-FFF2-40B4-BE49-F238E27FC236}">
                  <a16:creationId xmlns:a16="http://schemas.microsoft.com/office/drawing/2014/main" id="{8C5194A5-6748-362D-7787-21A97CD05F3E}"/>
                </a:ext>
              </a:extLst>
            </p:cNvPr>
            <p:cNvPicPr>
              <a:picLocks noChangeAspect="1"/>
            </p:cNvPicPr>
            <p:nvPr/>
          </p:nvPicPr>
          <p:blipFill>
            <a:blip r:embed="rId6"/>
            <a:stretch>
              <a:fillRect/>
            </a:stretch>
          </p:blipFill>
          <p:spPr>
            <a:xfrm>
              <a:off x="367980" y="1309560"/>
              <a:ext cx="3276600" cy="3457575"/>
            </a:xfrm>
            <a:prstGeom prst="rect">
              <a:avLst/>
            </a:prstGeom>
          </p:spPr>
        </p:pic>
        <p:pic>
          <p:nvPicPr>
            <p:cNvPr id="35" name="Picture 34">
              <a:extLst>
                <a:ext uri="{FF2B5EF4-FFF2-40B4-BE49-F238E27FC236}">
                  <a16:creationId xmlns:a16="http://schemas.microsoft.com/office/drawing/2014/main" id="{8BA91DEA-BBF9-4004-0FB4-57C3CC557077}"/>
                </a:ext>
              </a:extLst>
            </p:cNvPr>
            <p:cNvPicPr>
              <a:picLocks noChangeAspect="1"/>
            </p:cNvPicPr>
            <p:nvPr/>
          </p:nvPicPr>
          <p:blipFill>
            <a:blip r:embed="rId7"/>
            <a:stretch>
              <a:fillRect/>
            </a:stretch>
          </p:blipFill>
          <p:spPr>
            <a:xfrm>
              <a:off x="367980" y="4767135"/>
              <a:ext cx="3267075" cy="981075"/>
            </a:xfrm>
            <a:prstGeom prst="rect">
              <a:avLst/>
            </a:prstGeom>
          </p:spPr>
        </p:pic>
      </p:grpSp>
      <p:grpSp>
        <p:nvGrpSpPr>
          <p:cNvPr id="36" name="Group 35">
            <a:extLst>
              <a:ext uri="{FF2B5EF4-FFF2-40B4-BE49-F238E27FC236}">
                <a16:creationId xmlns:a16="http://schemas.microsoft.com/office/drawing/2014/main" id="{867803A9-A768-DFFC-4181-D3D31D378242}"/>
              </a:ext>
            </a:extLst>
          </p:cNvPr>
          <p:cNvGrpSpPr/>
          <p:nvPr/>
        </p:nvGrpSpPr>
        <p:grpSpPr>
          <a:xfrm>
            <a:off x="8657906" y="142474"/>
            <a:ext cx="2824221" cy="3201025"/>
            <a:chOff x="4448175" y="1704975"/>
            <a:chExt cx="3286125" cy="4438650"/>
          </a:xfrm>
        </p:grpSpPr>
        <p:pic>
          <p:nvPicPr>
            <p:cNvPr id="37" name="Picture 36">
              <a:extLst>
                <a:ext uri="{FF2B5EF4-FFF2-40B4-BE49-F238E27FC236}">
                  <a16:creationId xmlns:a16="http://schemas.microsoft.com/office/drawing/2014/main" id="{A11BE95D-8390-92CF-9D17-3B2519258A2D}"/>
                </a:ext>
              </a:extLst>
            </p:cNvPr>
            <p:cNvPicPr>
              <a:picLocks noChangeAspect="1"/>
            </p:cNvPicPr>
            <p:nvPr/>
          </p:nvPicPr>
          <p:blipFill>
            <a:blip r:embed="rId8"/>
            <a:stretch>
              <a:fillRect/>
            </a:stretch>
          </p:blipFill>
          <p:spPr>
            <a:xfrm>
              <a:off x="4457700" y="1704975"/>
              <a:ext cx="3276600" cy="3448050"/>
            </a:xfrm>
            <a:prstGeom prst="rect">
              <a:avLst/>
            </a:prstGeom>
          </p:spPr>
        </p:pic>
        <p:pic>
          <p:nvPicPr>
            <p:cNvPr id="38" name="Picture 37">
              <a:extLst>
                <a:ext uri="{FF2B5EF4-FFF2-40B4-BE49-F238E27FC236}">
                  <a16:creationId xmlns:a16="http://schemas.microsoft.com/office/drawing/2014/main" id="{B844E96C-8A2B-4923-C07D-83E04C171332}"/>
                </a:ext>
              </a:extLst>
            </p:cNvPr>
            <p:cNvPicPr>
              <a:picLocks noChangeAspect="1"/>
            </p:cNvPicPr>
            <p:nvPr/>
          </p:nvPicPr>
          <p:blipFill>
            <a:blip r:embed="rId9"/>
            <a:stretch>
              <a:fillRect/>
            </a:stretch>
          </p:blipFill>
          <p:spPr>
            <a:xfrm>
              <a:off x="4448175" y="5153025"/>
              <a:ext cx="3276600" cy="990600"/>
            </a:xfrm>
            <a:prstGeom prst="rect">
              <a:avLst/>
            </a:prstGeom>
          </p:spPr>
        </p:pic>
      </p:grpSp>
      <p:grpSp>
        <p:nvGrpSpPr>
          <p:cNvPr id="41" name="Group 40">
            <a:extLst>
              <a:ext uri="{FF2B5EF4-FFF2-40B4-BE49-F238E27FC236}">
                <a16:creationId xmlns:a16="http://schemas.microsoft.com/office/drawing/2014/main" id="{3B2AE6E4-7B76-DF19-E851-DA3B95E4369F}"/>
              </a:ext>
            </a:extLst>
          </p:cNvPr>
          <p:cNvGrpSpPr/>
          <p:nvPr/>
        </p:nvGrpSpPr>
        <p:grpSpPr>
          <a:xfrm>
            <a:off x="95192" y="3346139"/>
            <a:ext cx="2709078" cy="3397132"/>
            <a:chOff x="7135309" y="1300035"/>
            <a:chExt cx="3267075" cy="4439494"/>
          </a:xfrm>
        </p:grpSpPr>
        <p:pic>
          <p:nvPicPr>
            <p:cNvPr id="42" name="Picture 41">
              <a:extLst>
                <a:ext uri="{FF2B5EF4-FFF2-40B4-BE49-F238E27FC236}">
                  <a16:creationId xmlns:a16="http://schemas.microsoft.com/office/drawing/2014/main" id="{C0DCC2EC-6D63-C4F0-DD73-E0CE4A6B6CF1}"/>
                </a:ext>
              </a:extLst>
            </p:cNvPr>
            <p:cNvPicPr>
              <a:picLocks noChangeAspect="1"/>
            </p:cNvPicPr>
            <p:nvPr/>
          </p:nvPicPr>
          <p:blipFill>
            <a:blip r:embed="rId10"/>
            <a:stretch>
              <a:fillRect/>
            </a:stretch>
          </p:blipFill>
          <p:spPr>
            <a:xfrm>
              <a:off x="7144834" y="1300035"/>
              <a:ext cx="3257550" cy="3457575"/>
            </a:xfrm>
            <a:prstGeom prst="rect">
              <a:avLst/>
            </a:prstGeom>
          </p:spPr>
        </p:pic>
        <p:pic>
          <p:nvPicPr>
            <p:cNvPr id="43" name="Picture 42">
              <a:extLst>
                <a:ext uri="{FF2B5EF4-FFF2-40B4-BE49-F238E27FC236}">
                  <a16:creationId xmlns:a16="http://schemas.microsoft.com/office/drawing/2014/main" id="{DDC9F0C0-7363-2142-6301-D8ABFA42A71B}"/>
                </a:ext>
              </a:extLst>
            </p:cNvPr>
            <p:cNvPicPr>
              <a:picLocks noChangeAspect="1"/>
            </p:cNvPicPr>
            <p:nvPr/>
          </p:nvPicPr>
          <p:blipFill>
            <a:blip r:embed="rId11"/>
            <a:stretch>
              <a:fillRect/>
            </a:stretch>
          </p:blipFill>
          <p:spPr>
            <a:xfrm>
              <a:off x="7135309" y="4748929"/>
              <a:ext cx="3267075" cy="990600"/>
            </a:xfrm>
            <a:prstGeom prst="rect">
              <a:avLst/>
            </a:prstGeom>
          </p:spPr>
        </p:pic>
      </p:grpSp>
      <p:grpSp>
        <p:nvGrpSpPr>
          <p:cNvPr id="44" name="Group 43">
            <a:extLst>
              <a:ext uri="{FF2B5EF4-FFF2-40B4-BE49-F238E27FC236}">
                <a16:creationId xmlns:a16="http://schemas.microsoft.com/office/drawing/2014/main" id="{6313CB65-F713-F3CB-3EF4-BC33687E1832}"/>
              </a:ext>
            </a:extLst>
          </p:cNvPr>
          <p:cNvGrpSpPr/>
          <p:nvPr/>
        </p:nvGrpSpPr>
        <p:grpSpPr>
          <a:xfrm>
            <a:off x="2934350" y="3343499"/>
            <a:ext cx="2557447" cy="3430270"/>
            <a:chOff x="372742" y="1406083"/>
            <a:chExt cx="3267075" cy="4457700"/>
          </a:xfrm>
        </p:grpSpPr>
        <p:pic>
          <p:nvPicPr>
            <p:cNvPr id="45" name="Picture 44">
              <a:extLst>
                <a:ext uri="{FF2B5EF4-FFF2-40B4-BE49-F238E27FC236}">
                  <a16:creationId xmlns:a16="http://schemas.microsoft.com/office/drawing/2014/main" id="{E673B423-CD53-68B7-E587-873ED14545F6}"/>
                </a:ext>
              </a:extLst>
            </p:cNvPr>
            <p:cNvPicPr>
              <a:picLocks noChangeAspect="1"/>
            </p:cNvPicPr>
            <p:nvPr/>
          </p:nvPicPr>
          <p:blipFill>
            <a:blip r:embed="rId12"/>
            <a:stretch>
              <a:fillRect/>
            </a:stretch>
          </p:blipFill>
          <p:spPr>
            <a:xfrm>
              <a:off x="372742" y="1406083"/>
              <a:ext cx="3267075" cy="3467100"/>
            </a:xfrm>
            <a:prstGeom prst="rect">
              <a:avLst/>
            </a:prstGeom>
          </p:spPr>
        </p:pic>
        <p:pic>
          <p:nvPicPr>
            <p:cNvPr id="46" name="Picture 45">
              <a:extLst>
                <a:ext uri="{FF2B5EF4-FFF2-40B4-BE49-F238E27FC236}">
                  <a16:creationId xmlns:a16="http://schemas.microsoft.com/office/drawing/2014/main" id="{263BFEAA-A48D-111C-78B2-56940F549B6E}"/>
                </a:ext>
              </a:extLst>
            </p:cNvPr>
            <p:cNvPicPr>
              <a:picLocks noChangeAspect="1"/>
            </p:cNvPicPr>
            <p:nvPr/>
          </p:nvPicPr>
          <p:blipFill>
            <a:blip r:embed="rId13"/>
            <a:stretch>
              <a:fillRect/>
            </a:stretch>
          </p:blipFill>
          <p:spPr>
            <a:xfrm>
              <a:off x="391792" y="4873183"/>
              <a:ext cx="3248025" cy="990600"/>
            </a:xfrm>
            <a:prstGeom prst="rect">
              <a:avLst/>
            </a:prstGeom>
          </p:spPr>
        </p:pic>
      </p:grpSp>
      <p:grpSp>
        <p:nvGrpSpPr>
          <p:cNvPr id="47" name="Group 46">
            <a:extLst>
              <a:ext uri="{FF2B5EF4-FFF2-40B4-BE49-F238E27FC236}">
                <a16:creationId xmlns:a16="http://schemas.microsoft.com/office/drawing/2014/main" id="{16FD78EB-87E1-CF5E-9391-43998E9A6DB2}"/>
              </a:ext>
            </a:extLst>
          </p:cNvPr>
          <p:cNvGrpSpPr/>
          <p:nvPr/>
        </p:nvGrpSpPr>
        <p:grpSpPr>
          <a:xfrm>
            <a:off x="5711816" y="3360103"/>
            <a:ext cx="2816011" cy="3380529"/>
            <a:chOff x="3758456" y="1429232"/>
            <a:chExt cx="3286125" cy="4438650"/>
          </a:xfrm>
        </p:grpSpPr>
        <p:pic>
          <p:nvPicPr>
            <p:cNvPr id="48" name="Picture 47">
              <a:extLst>
                <a:ext uri="{FF2B5EF4-FFF2-40B4-BE49-F238E27FC236}">
                  <a16:creationId xmlns:a16="http://schemas.microsoft.com/office/drawing/2014/main" id="{E90E9CF5-212E-F124-BB81-763A7B9DBFD4}"/>
                </a:ext>
              </a:extLst>
            </p:cNvPr>
            <p:cNvPicPr>
              <a:picLocks noChangeAspect="1"/>
            </p:cNvPicPr>
            <p:nvPr/>
          </p:nvPicPr>
          <p:blipFill>
            <a:blip r:embed="rId14"/>
            <a:stretch>
              <a:fillRect/>
            </a:stretch>
          </p:blipFill>
          <p:spPr>
            <a:xfrm>
              <a:off x="3758456" y="1429232"/>
              <a:ext cx="3286125" cy="3448050"/>
            </a:xfrm>
            <a:prstGeom prst="rect">
              <a:avLst/>
            </a:prstGeom>
          </p:spPr>
        </p:pic>
        <p:pic>
          <p:nvPicPr>
            <p:cNvPr id="49" name="Picture 48">
              <a:extLst>
                <a:ext uri="{FF2B5EF4-FFF2-40B4-BE49-F238E27FC236}">
                  <a16:creationId xmlns:a16="http://schemas.microsoft.com/office/drawing/2014/main" id="{C44FC6D4-08BC-7B5C-B2C4-E6E1E3880214}"/>
                </a:ext>
              </a:extLst>
            </p:cNvPr>
            <p:cNvPicPr>
              <a:picLocks noChangeAspect="1"/>
            </p:cNvPicPr>
            <p:nvPr/>
          </p:nvPicPr>
          <p:blipFill>
            <a:blip r:embed="rId15"/>
            <a:stretch>
              <a:fillRect/>
            </a:stretch>
          </p:blipFill>
          <p:spPr>
            <a:xfrm>
              <a:off x="3777506" y="4877282"/>
              <a:ext cx="3267075" cy="990600"/>
            </a:xfrm>
            <a:prstGeom prst="rect">
              <a:avLst/>
            </a:prstGeom>
          </p:spPr>
        </p:pic>
      </p:grpSp>
      <p:grpSp>
        <p:nvGrpSpPr>
          <p:cNvPr id="50" name="Group 49">
            <a:extLst>
              <a:ext uri="{FF2B5EF4-FFF2-40B4-BE49-F238E27FC236}">
                <a16:creationId xmlns:a16="http://schemas.microsoft.com/office/drawing/2014/main" id="{3C4EC6E7-E6CE-6FDF-9374-20CC1AC05CED}"/>
              </a:ext>
            </a:extLst>
          </p:cNvPr>
          <p:cNvGrpSpPr/>
          <p:nvPr/>
        </p:nvGrpSpPr>
        <p:grpSpPr>
          <a:xfrm>
            <a:off x="8666092" y="3360103"/>
            <a:ext cx="2816011" cy="3355423"/>
            <a:chOff x="7361498" y="1429232"/>
            <a:chExt cx="3257550" cy="4448175"/>
          </a:xfrm>
        </p:grpSpPr>
        <p:pic>
          <p:nvPicPr>
            <p:cNvPr id="51" name="Picture 50">
              <a:extLst>
                <a:ext uri="{FF2B5EF4-FFF2-40B4-BE49-F238E27FC236}">
                  <a16:creationId xmlns:a16="http://schemas.microsoft.com/office/drawing/2014/main" id="{CEB01B5D-A46B-116E-270B-707B7102D720}"/>
                </a:ext>
              </a:extLst>
            </p:cNvPr>
            <p:cNvPicPr>
              <a:picLocks noChangeAspect="1"/>
            </p:cNvPicPr>
            <p:nvPr/>
          </p:nvPicPr>
          <p:blipFill>
            <a:blip r:embed="rId16"/>
            <a:stretch>
              <a:fillRect/>
            </a:stretch>
          </p:blipFill>
          <p:spPr>
            <a:xfrm>
              <a:off x="7361498" y="1429232"/>
              <a:ext cx="3257550" cy="3457575"/>
            </a:xfrm>
            <a:prstGeom prst="rect">
              <a:avLst/>
            </a:prstGeom>
          </p:spPr>
        </p:pic>
        <p:pic>
          <p:nvPicPr>
            <p:cNvPr id="52" name="Picture 51">
              <a:extLst>
                <a:ext uri="{FF2B5EF4-FFF2-40B4-BE49-F238E27FC236}">
                  <a16:creationId xmlns:a16="http://schemas.microsoft.com/office/drawing/2014/main" id="{9E6CF02B-FE5F-8E5A-C930-F32FD38F42A6}"/>
                </a:ext>
              </a:extLst>
            </p:cNvPr>
            <p:cNvPicPr>
              <a:picLocks noChangeAspect="1"/>
            </p:cNvPicPr>
            <p:nvPr/>
          </p:nvPicPr>
          <p:blipFill>
            <a:blip r:embed="rId17"/>
            <a:stretch>
              <a:fillRect/>
            </a:stretch>
          </p:blipFill>
          <p:spPr>
            <a:xfrm>
              <a:off x="7361498" y="4886807"/>
              <a:ext cx="3238500" cy="990600"/>
            </a:xfrm>
            <a:prstGeom prst="rect">
              <a:avLst/>
            </a:prstGeom>
          </p:spPr>
        </p:pic>
      </p:grpSp>
    </p:spTree>
    <p:extLst>
      <p:ext uri="{BB962C8B-B14F-4D97-AF65-F5344CB8AC3E}">
        <p14:creationId xmlns:p14="http://schemas.microsoft.com/office/powerpoint/2010/main" val="24629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7361499" y="2554872"/>
            <a:ext cx="282422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endParaRPr lang="en-US" sz="1600" dirty="0"/>
          </a:p>
        </p:txBody>
      </p:sp>
      <p:grpSp>
        <p:nvGrpSpPr>
          <p:cNvPr id="28" name="Group 27">
            <a:extLst>
              <a:ext uri="{FF2B5EF4-FFF2-40B4-BE49-F238E27FC236}">
                <a16:creationId xmlns:a16="http://schemas.microsoft.com/office/drawing/2014/main" id="{51FE6CCC-3705-B396-AF93-BF98E2E300E9}"/>
              </a:ext>
            </a:extLst>
          </p:cNvPr>
          <p:cNvGrpSpPr/>
          <p:nvPr/>
        </p:nvGrpSpPr>
        <p:grpSpPr>
          <a:xfrm>
            <a:off x="94951" y="94219"/>
            <a:ext cx="2824222" cy="3334782"/>
            <a:chOff x="372742" y="1309560"/>
            <a:chExt cx="3267075" cy="4448175"/>
          </a:xfrm>
        </p:grpSpPr>
        <p:pic>
          <p:nvPicPr>
            <p:cNvPr id="30" name="Picture 29">
              <a:extLst>
                <a:ext uri="{FF2B5EF4-FFF2-40B4-BE49-F238E27FC236}">
                  <a16:creationId xmlns:a16="http://schemas.microsoft.com/office/drawing/2014/main" id="{1D1CC6CE-2D0A-596F-4043-928AACD6057E}"/>
                </a:ext>
              </a:extLst>
            </p:cNvPr>
            <p:cNvPicPr>
              <a:picLocks noChangeAspect="1"/>
            </p:cNvPicPr>
            <p:nvPr/>
          </p:nvPicPr>
          <p:blipFill>
            <a:blip r:embed="rId2"/>
            <a:stretch>
              <a:fillRect/>
            </a:stretch>
          </p:blipFill>
          <p:spPr>
            <a:xfrm>
              <a:off x="372742" y="1309560"/>
              <a:ext cx="3267075" cy="3448050"/>
            </a:xfrm>
            <a:prstGeom prst="rect">
              <a:avLst/>
            </a:prstGeom>
          </p:spPr>
        </p:pic>
        <p:pic>
          <p:nvPicPr>
            <p:cNvPr id="33" name="Picture 32">
              <a:extLst>
                <a:ext uri="{FF2B5EF4-FFF2-40B4-BE49-F238E27FC236}">
                  <a16:creationId xmlns:a16="http://schemas.microsoft.com/office/drawing/2014/main" id="{FF8E5DBA-8384-0027-ABC2-CA0712E574E2}"/>
                </a:ext>
              </a:extLst>
            </p:cNvPr>
            <p:cNvPicPr>
              <a:picLocks noChangeAspect="1"/>
            </p:cNvPicPr>
            <p:nvPr/>
          </p:nvPicPr>
          <p:blipFill>
            <a:blip r:embed="rId3"/>
            <a:stretch>
              <a:fillRect/>
            </a:stretch>
          </p:blipFill>
          <p:spPr>
            <a:xfrm>
              <a:off x="382266" y="4757610"/>
              <a:ext cx="3248025" cy="1000125"/>
            </a:xfrm>
            <a:prstGeom prst="rect">
              <a:avLst/>
            </a:prstGeom>
          </p:spPr>
        </p:pic>
      </p:grpSp>
      <p:grpSp>
        <p:nvGrpSpPr>
          <p:cNvPr id="34" name="Group 33">
            <a:extLst>
              <a:ext uri="{FF2B5EF4-FFF2-40B4-BE49-F238E27FC236}">
                <a16:creationId xmlns:a16="http://schemas.microsoft.com/office/drawing/2014/main" id="{EF2967BE-ED11-EA17-F5DC-CA19FD408649}"/>
              </a:ext>
            </a:extLst>
          </p:cNvPr>
          <p:cNvGrpSpPr/>
          <p:nvPr/>
        </p:nvGrpSpPr>
        <p:grpSpPr>
          <a:xfrm>
            <a:off x="2965989" y="134402"/>
            <a:ext cx="2983398" cy="3294598"/>
            <a:chOff x="3714931" y="1300035"/>
            <a:chExt cx="3276600" cy="4438650"/>
          </a:xfrm>
        </p:grpSpPr>
        <p:pic>
          <p:nvPicPr>
            <p:cNvPr id="35" name="Picture 34">
              <a:extLst>
                <a:ext uri="{FF2B5EF4-FFF2-40B4-BE49-F238E27FC236}">
                  <a16:creationId xmlns:a16="http://schemas.microsoft.com/office/drawing/2014/main" id="{C74F27BE-87C6-52BC-015A-59C05FAC3B1E}"/>
                </a:ext>
              </a:extLst>
            </p:cNvPr>
            <p:cNvPicPr>
              <a:picLocks noChangeAspect="1"/>
            </p:cNvPicPr>
            <p:nvPr/>
          </p:nvPicPr>
          <p:blipFill>
            <a:blip r:embed="rId4"/>
            <a:stretch>
              <a:fillRect/>
            </a:stretch>
          </p:blipFill>
          <p:spPr>
            <a:xfrm>
              <a:off x="3714931" y="1300035"/>
              <a:ext cx="3276600" cy="3457575"/>
            </a:xfrm>
            <a:prstGeom prst="rect">
              <a:avLst/>
            </a:prstGeom>
          </p:spPr>
        </p:pic>
        <p:pic>
          <p:nvPicPr>
            <p:cNvPr id="36" name="Picture 35">
              <a:extLst>
                <a:ext uri="{FF2B5EF4-FFF2-40B4-BE49-F238E27FC236}">
                  <a16:creationId xmlns:a16="http://schemas.microsoft.com/office/drawing/2014/main" id="{E1663FB5-8039-47DC-AA2E-BE04CBF67FFE}"/>
                </a:ext>
              </a:extLst>
            </p:cNvPr>
            <p:cNvPicPr>
              <a:picLocks noChangeAspect="1"/>
            </p:cNvPicPr>
            <p:nvPr/>
          </p:nvPicPr>
          <p:blipFill>
            <a:blip r:embed="rId5"/>
            <a:stretch>
              <a:fillRect/>
            </a:stretch>
          </p:blipFill>
          <p:spPr>
            <a:xfrm>
              <a:off x="3724456" y="4757610"/>
              <a:ext cx="3257550" cy="981075"/>
            </a:xfrm>
            <a:prstGeom prst="rect">
              <a:avLst/>
            </a:prstGeom>
          </p:spPr>
        </p:pic>
      </p:grpSp>
      <p:grpSp>
        <p:nvGrpSpPr>
          <p:cNvPr id="37" name="Group 36">
            <a:extLst>
              <a:ext uri="{FF2B5EF4-FFF2-40B4-BE49-F238E27FC236}">
                <a16:creationId xmlns:a16="http://schemas.microsoft.com/office/drawing/2014/main" id="{AD520FD2-154D-8481-1E13-C82B5652C53A}"/>
              </a:ext>
            </a:extLst>
          </p:cNvPr>
          <p:cNvGrpSpPr/>
          <p:nvPr/>
        </p:nvGrpSpPr>
        <p:grpSpPr>
          <a:xfrm>
            <a:off x="6028481" y="114235"/>
            <a:ext cx="2666035" cy="3294598"/>
            <a:chOff x="7176484" y="1300035"/>
            <a:chExt cx="3248025" cy="4438650"/>
          </a:xfrm>
        </p:grpSpPr>
        <p:pic>
          <p:nvPicPr>
            <p:cNvPr id="38" name="Picture 37">
              <a:extLst>
                <a:ext uri="{FF2B5EF4-FFF2-40B4-BE49-F238E27FC236}">
                  <a16:creationId xmlns:a16="http://schemas.microsoft.com/office/drawing/2014/main" id="{29BBC217-D40D-90CD-D736-5D58E1313016}"/>
                </a:ext>
              </a:extLst>
            </p:cNvPr>
            <p:cNvPicPr>
              <a:picLocks noChangeAspect="1"/>
            </p:cNvPicPr>
            <p:nvPr/>
          </p:nvPicPr>
          <p:blipFill>
            <a:blip r:embed="rId6"/>
            <a:stretch>
              <a:fillRect/>
            </a:stretch>
          </p:blipFill>
          <p:spPr>
            <a:xfrm>
              <a:off x="7176484" y="1300035"/>
              <a:ext cx="3248025" cy="3448050"/>
            </a:xfrm>
            <a:prstGeom prst="rect">
              <a:avLst/>
            </a:prstGeom>
          </p:spPr>
        </p:pic>
        <p:pic>
          <p:nvPicPr>
            <p:cNvPr id="39" name="Picture 38">
              <a:extLst>
                <a:ext uri="{FF2B5EF4-FFF2-40B4-BE49-F238E27FC236}">
                  <a16:creationId xmlns:a16="http://schemas.microsoft.com/office/drawing/2014/main" id="{9F00EBFE-2697-C423-6542-66EEA18A9939}"/>
                </a:ext>
              </a:extLst>
            </p:cNvPr>
            <p:cNvPicPr>
              <a:picLocks noChangeAspect="1"/>
            </p:cNvPicPr>
            <p:nvPr/>
          </p:nvPicPr>
          <p:blipFill>
            <a:blip r:embed="rId7"/>
            <a:stretch>
              <a:fillRect/>
            </a:stretch>
          </p:blipFill>
          <p:spPr>
            <a:xfrm>
              <a:off x="7190771" y="4738560"/>
              <a:ext cx="3219450" cy="1000125"/>
            </a:xfrm>
            <a:prstGeom prst="rect">
              <a:avLst/>
            </a:prstGeom>
          </p:spPr>
        </p:pic>
      </p:grpSp>
      <p:grpSp>
        <p:nvGrpSpPr>
          <p:cNvPr id="40" name="Group 39">
            <a:extLst>
              <a:ext uri="{FF2B5EF4-FFF2-40B4-BE49-F238E27FC236}">
                <a16:creationId xmlns:a16="http://schemas.microsoft.com/office/drawing/2014/main" id="{FA538049-17E7-DE4C-1FBD-4F4193D29677}"/>
              </a:ext>
            </a:extLst>
          </p:cNvPr>
          <p:cNvGrpSpPr/>
          <p:nvPr/>
        </p:nvGrpSpPr>
        <p:grpSpPr>
          <a:xfrm>
            <a:off x="8808085" y="134403"/>
            <a:ext cx="2798419" cy="3294598"/>
            <a:chOff x="520258" y="1309560"/>
            <a:chExt cx="3257550" cy="4429125"/>
          </a:xfrm>
        </p:grpSpPr>
        <p:pic>
          <p:nvPicPr>
            <p:cNvPr id="41" name="Picture 40">
              <a:extLst>
                <a:ext uri="{FF2B5EF4-FFF2-40B4-BE49-F238E27FC236}">
                  <a16:creationId xmlns:a16="http://schemas.microsoft.com/office/drawing/2014/main" id="{E041A232-332E-D70B-F114-D2AE42C71EC4}"/>
                </a:ext>
              </a:extLst>
            </p:cNvPr>
            <p:cNvPicPr>
              <a:picLocks noChangeAspect="1"/>
            </p:cNvPicPr>
            <p:nvPr/>
          </p:nvPicPr>
          <p:blipFill>
            <a:blip r:embed="rId8"/>
            <a:stretch>
              <a:fillRect/>
            </a:stretch>
          </p:blipFill>
          <p:spPr>
            <a:xfrm>
              <a:off x="520258" y="1309560"/>
              <a:ext cx="3257550" cy="3438525"/>
            </a:xfrm>
            <a:prstGeom prst="rect">
              <a:avLst/>
            </a:prstGeom>
          </p:spPr>
        </p:pic>
        <p:pic>
          <p:nvPicPr>
            <p:cNvPr id="42" name="Picture 41">
              <a:extLst>
                <a:ext uri="{FF2B5EF4-FFF2-40B4-BE49-F238E27FC236}">
                  <a16:creationId xmlns:a16="http://schemas.microsoft.com/office/drawing/2014/main" id="{465F02A2-9455-4DBD-C1C8-B44DEBC86A31}"/>
                </a:ext>
              </a:extLst>
            </p:cNvPr>
            <p:cNvPicPr>
              <a:picLocks noChangeAspect="1"/>
            </p:cNvPicPr>
            <p:nvPr/>
          </p:nvPicPr>
          <p:blipFill>
            <a:blip r:embed="rId9"/>
            <a:stretch>
              <a:fillRect/>
            </a:stretch>
          </p:blipFill>
          <p:spPr>
            <a:xfrm>
              <a:off x="529783" y="4748085"/>
              <a:ext cx="3248025" cy="990600"/>
            </a:xfrm>
            <a:prstGeom prst="rect">
              <a:avLst/>
            </a:prstGeom>
          </p:spPr>
        </p:pic>
      </p:grpSp>
      <p:grpSp>
        <p:nvGrpSpPr>
          <p:cNvPr id="43" name="Group 42">
            <a:extLst>
              <a:ext uri="{FF2B5EF4-FFF2-40B4-BE49-F238E27FC236}">
                <a16:creationId xmlns:a16="http://schemas.microsoft.com/office/drawing/2014/main" id="{DED116F2-7319-FDE5-B6F8-A9D39DAC5CC1}"/>
              </a:ext>
            </a:extLst>
          </p:cNvPr>
          <p:cNvGrpSpPr/>
          <p:nvPr/>
        </p:nvGrpSpPr>
        <p:grpSpPr>
          <a:xfrm>
            <a:off x="98374" y="3433878"/>
            <a:ext cx="2820800" cy="3329904"/>
            <a:chOff x="3931353" y="1448456"/>
            <a:chExt cx="3267075" cy="4429125"/>
          </a:xfrm>
        </p:grpSpPr>
        <p:pic>
          <p:nvPicPr>
            <p:cNvPr id="44" name="Picture 43">
              <a:extLst>
                <a:ext uri="{FF2B5EF4-FFF2-40B4-BE49-F238E27FC236}">
                  <a16:creationId xmlns:a16="http://schemas.microsoft.com/office/drawing/2014/main" id="{16DFD4EC-11DD-EE18-FDCF-F7EA91999769}"/>
                </a:ext>
              </a:extLst>
            </p:cNvPr>
            <p:cNvPicPr>
              <a:picLocks noChangeAspect="1"/>
            </p:cNvPicPr>
            <p:nvPr/>
          </p:nvPicPr>
          <p:blipFill>
            <a:blip r:embed="rId10"/>
            <a:stretch>
              <a:fillRect/>
            </a:stretch>
          </p:blipFill>
          <p:spPr>
            <a:xfrm>
              <a:off x="3940878" y="1448456"/>
              <a:ext cx="3257550" cy="3448050"/>
            </a:xfrm>
            <a:prstGeom prst="rect">
              <a:avLst/>
            </a:prstGeom>
          </p:spPr>
        </p:pic>
        <p:pic>
          <p:nvPicPr>
            <p:cNvPr id="45" name="Picture 44">
              <a:extLst>
                <a:ext uri="{FF2B5EF4-FFF2-40B4-BE49-F238E27FC236}">
                  <a16:creationId xmlns:a16="http://schemas.microsoft.com/office/drawing/2014/main" id="{F8A1DE46-69B1-2A99-3F3D-414E4ACF0C93}"/>
                </a:ext>
              </a:extLst>
            </p:cNvPr>
            <p:cNvPicPr>
              <a:picLocks noChangeAspect="1"/>
            </p:cNvPicPr>
            <p:nvPr/>
          </p:nvPicPr>
          <p:blipFill>
            <a:blip r:embed="rId11"/>
            <a:stretch>
              <a:fillRect/>
            </a:stretch>
          </p:blipFill>
          <p:spPr>
            <a:xfrm>
              <a:off x="3931353" y="4896506"/>
              <a:ext cx="3267075" cy="981075"/>
            </a:xfrm>
            <a:prstGeom prst="rect">
              <a:avLst/>
            </a:prstGeom>
          </p:spPr>
        </p:pic>
      </p:grpSp>
      <p:grpSp>
        <p:nvGrpSpPr>
          <p:cNvPr id="46" name="Group 45">
            <a:extLst>
              <a:ext uri="{FF2B5EF4-FFF2-40B4-BE49-F238E27FC236}">
                <a16:creationId xmlns:a16="http://schemas.microsoft.com/office/drawing/2014/main" id="{79746DD1-53C2-B987-9728-5B0F26DE105A}"/>
              </a:ext>
            </a:extLst>
          </p:cNvPr>
          <p:cNvGrpSpPr/>
          <p:nvPr/>
        </p:nvGrpSpPr>
        <p:grpSpPr>
          <a:xfrm>
            <a:off x="2965989" y="3477135"/>
            <a:ext cx="2974726" cy="3286648"/>
            <a:chOff x="7478692" y="1438931"/>
            <a:chExt cx="3276600" cy="4438650"/>
          </a:xfrm>
        </p:grpSpPr>
        <p:pic>
          <p:nvPicPr>
            <p:cNvPr id="47" name="Picture 46">
              <a:extLst>
                <a:ext uri="{FF2B5EF4-FFF2-40B4-BE49-F238E27FC236}">
                  <a16:creationId xmlns:a16="http://schemas.microsoft.com/office/drawing/2014/main" id="{FE96D250-AA89-F0B8-7203-9B38561615D5}"/>
                </a:ext>
              </a:extLst>
            </p:cNvPr>
            <p:cNvPicPr>
              <a:picLocks noChangeAspect="1"/>
            </p:cNvPicPr>
            <p:nvPr/>
          </p:nvPicPr>
          <p:blipFill>
            <a:blip r:embed="rId12"/>
            <a:stretch>
              <a:fillRect/>
            </a:stretch>
          </p:blipFill>
          <p:spPr>
            <a:xfrm>
              <a:off x="7478692" y="1438931"/>
              <a:ext cx="3276600" cy="3448050"/>
            </a:xfrm>
            <a:prstGeom prst="rect">
              <a:avLst/>
            </a:prstGeom>
          </p:spPr>
        </p:pic>
        <p:pic>
          <p:nvPicPr>
            <p:cNvPr id="48" name="Picture 47">
              <a:extLst>
                <a:ext uri="{FF2B5EF4-FFF2-40B4-BE49-F238E27FC236}">
                  <a16:creationId xmlns:a16="http://schemas.microsoft.com/office/drawing/2014/main" id="{2AA7DE00-0AFA-A036-9E83-67808FFEFD0B}"/>
                </a:ext>
              </a:extLst>
            </p:cNvPr>
            <p:cNvPicPr>
              <a:picLocks noChangeAspect="1"/>
            </p:cNvPicPr>
            <p:nvPr/>
          </p:nvPicPr>
          <p:blipFill>
            <a:blip r:embed="rId13"/>
            <a:stretch>
              <a:fillRect/>
            </a:stretch>
          </p:blipFill>
          <p:spPr>
            <a:xfrm>
              <a:off x="7478692" y="4886981"/>
              <a:ext cx="3248025" cy="990600"/>
            </a:xfrm>
            <a:prstGeom prst="rect">
              <a:avLst/>
            </a:prstGeom>
          </p:spPr>
        </p:pic>
      </p:grpSp>
      <p:grpSp>
        <p:nvGrpSpPr>
          <p:cNvPr id="49" name="Group 48">
            <a:extLst>
              <a:ext uri="{FF2B5EF4-FFF2-40B4-BE49-F238E27FC236}">
                <a16:creationId xmlns:a16="http://schemas.microsoft.com/office/drawing/2014/main" id="{FAC3CFBF-6BFE-9A53-8729-DC0C12872947}"/>
              </a:ext>
            </a:extLst>
          </p:cNvPr>
          <p:cNvGrpSpPr/>
          <p:nvPr/>
        </p:nvGrpSpPr>
        <p:grpSpPr>
          <a:xfrm>
            <a:off x="6028481" y="3489383"/>
            <a:ext cx="2824221" cy="3246462"/>
            <a:chOff x="510733" y="1412894"/>
            <a:chExt cx="3276600" cy="3989590"/>
          </a:xfrm>
        </p:grpSpPr>
        <p:pic>
          <p:nvPicPr>
            <p:cNvPr id="50" name="Picture 49">
              <a:extLst>
                <a:ext uri="{FF2B5EF4-FFF2-40B4-BE49-F238E27FC236}">
                  <a16:creationId xmlns:a16="http://schemas.microsoft.com/office/drawing/2014/main" id="{129A7293-4C4A-AACE-16CA-084F5C7E1339}"/>
                </a:ext>
              </a:extLst>
            </p:cNvPr>
            <p:cNvPicPr>
              <a:picLocks noChangeAspect="1"/>
            </p:cNvPicPr>
            <p:nvPr/>
          </p:nvPicPr>
          <p:blipFill>
            <a:blip r:embed="rId14"/>
            <a:stretch>
              <a:fillRect/>
            </a:stretch>
          </p:blipFill>
          <p:spPr>
            <a:xfrm>
              <a:off x="510733" y="1412894"/>
              <a:ext cx="3276600" cy="3476625"/>
            </a:xfrm>
            <a:prstGeom prst="rect">
              <a:avLst/>
            </a:prstGeom>
          </p:spPr>
        </p:pic>
        <p:pic>
          <p:nvPicPr>
            <p:cNvPr id="51" name="Picture 50">
              <a:extLst>
                <a:ext uri="{FF2B5EF4-FFF2-40B4-BE49-F238E27FC236}">
                  <a16:creationId xmlns:a16="http://schemas.microsoft.com/office/drawing/2014/main" id="{F18361CC-4B7D-2D97-999F-457C119C48E5}"/>
                </a:ext>
              </a:extLst>
            </p:cNvPr>
            <p:cNvPicPr>
              <a:picLocks noChangeAspect="1"/>
            </p:cNvPicPr>
            <p:nvPr/>
          </p:nvPicPr>
          <p:blipFill>
            <a:blip r:embed="rId15"/>
            <a:stretch>
              <a:fillRect/>
            </a:stretch>
          </p:blipFill>
          <p:spPr>
            <a:xfrm>
              <a:off x="510733" y="4897659"/>
              <a:ext cx="3238500" cy="504825"/>
            </a:xfrm>
            <a:prstGeom prst="rect">
              <a:avLst/>
            </a:prstGeom>
          </p:spPr>
        </p:pic>
      </p:grpSp>
    </p:spTree>
    <p:extLst>
      <p:ext uri="{BB962C8B-B14F-4D97-AF65-F5344CB8AC3E}">
        <p14:creationId xmlns:p14="http://schemas.microsoft.com/office/powerpoint/2010/main" val="2527399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3EEB2-18AC-3226-BE61-EC67230E717A}"/>
              </a:ext>
            </a:extLst>
          </p:cNvPr>
          <p:cNvSpPr>
            <a:spLocks noGrp="1"/>
          </p:cNvSpPr>
          <p:nvPr>
            <p:ph type="title"/>
          </p:nvPr>
        </p:nvSpPr>
        <p:spPr>
          <a:xfrm>
            <a:off x="444815" y="156258"/>
            <a:ext cx="10058400" cy="892755"/>
          </a:xfrm>
        </p:spPr>
        <p:txBody>
          <a:bodyPr/>
          <a:lstStyle/>
          <a:p>
            <a:r>
              <a:rPr lang="en-US" dirty="0"/>
              <a:t>CONTENTS</a:t>
            </a:r>
          </a:p>
        </p:txBody>
      </p:sp>
      <p:sp>
        <p:nvSpPr>
          <p:cNvPr id="3" name="Content Placeholder 2">
            <a:extLst>
              <a:ext uri="{FF2B5EF4-FFF2-40B4-BE49-F238E27FC236}">
                <a16:creationId xmlns:a16="http://schemas.microsoft.com/office/drawing/2014/main" id="{84B03344-0A8A-CA5E-8891-F44192D26002}"/>
              </a:ext>
            </a:extLst>
          </p:cNvPr>
          <p:cNvSpPr>
            <a:spLocks noGrp="1"/>
          </p:cNvSpPr>
          <p:nvPr>
            <p:ph idx="1"/>
          </p:nvPr>
        </p:nvSpPr>
        <p:spPr>
          <a:xfrm>
            <a:off x="537411" y="1049013"/>
            <a:ext cx="6407399" cy="5652729"/>
          </a:xfrm>
        </p:spPr>
        <p:txBody>
          <a:bodyPr>
            <a:normAutofit fontScale="92500" lnSpcReduction="20000"/>
          </a:bodyPr>
          <a:lstStyle/>
          <a:p>
            <a:pPr>
              <a:lnSpc>
                <a:spcPct val="120000"/>
              </a:lnSpc>
            </a:pPr>
            <a:r>
              <a:rPr lang="en-US" dirty="0"/>
              <a:t>PROJECT DESCRIPTION</a:t>
            </a:r>
          </a:p>
          <a:p>
            <a:pPr>
              <a:lnSpc>
                <a:spcPct val="120000"/>
              </a:lnSpc>
            </a:pPr>
            <a:r>
              <a:rPr lang="en-US" dirty="0"/>
              <a:t>APPROACH</a:t>
            </a:r>
          </a:p>
          <a:p>
            <a:pPr>
              <a:lnSpc>
                <a:spcPct val="120000"/>
              </a:lnSpc>
            </a:pPr>
            <a:r>
              <a:rPr lang="en-US" dirty="0"/>
              <a:t>TECH-STACK USED</a:t>
            </a:r>
          </a:p>
          <a:p>
            <a:pPr>
              <a:lnSpc>
                <a:spcPct val="120000"/>
              </a:lnSpc>
            </a:pPr>
            <a:r>
              <a:rPr lang="en-US" dirty="0"/>
              <a:t>CASE STUDY 1 : JOB DATA ANALYSIS </a:t>
            </a:r>
          </a:p>
          <a:p>
            <a:pPr lvl="1">
              <a:lnSpc>
                <a:spcPct val="120000"/>
              </a:lnSpc>
              <a:buFont typeface="Wingdings" panose="05000000000000000000" pitchFamily="2" charset="2"/>
              <a:buChar char="ü"/>
            </a:pPr>
            <a:r>
              <a:rPr lang="en-US" sz="1600" dirty="0"/>
              <a:t>TASK A: JOBS REVIEWED OVER TIME</a:t>
            </a:r>
          </a:p>
          <a:p>
            <a:pPr lvl="1">
              <a:lnSpc>
                <a:spcPct val="120000"/>
              </a:lnSpc>
              <a:buFont typeface="Wingdings" panose="05000000000000000000" pitchFamily="2" charset="2"/>
              <a:buChar char="ü"/>
            </a:pPr>
            <a:r>
              <a:rPr lang="en-US" sz="1600" dirty="0"/>
              <a:t>TASK B: THROUGHPUT ANALYSIS</a:t>
            </a:r>
          </a:p>
          <a:p>
            <a:pPr lvl="1">
              <a:lnSpc>
                <a:spcPct val="120000"/>
              </a:lnSpc>
              <a:buFont typeface="Wingdings" panose="05000000000000000000" pitchFamily="2" charset="2"/>
              <a:buChar char="ü"/>
            </a:pPr>
            <a:r>
              <a:rPr lang="en-US" sz="1600" dirty="0"/>
              <a:t>TASK C: LANGUAGE SHARE ANALYSIS</a:t>
            </a:r>
          </a:p>
          <a:p>
            <a:pPr lvl="1">
              <a:lnSpc>
                <a:spcPct val="120000"/>
              </a:lnSpc>
              <a:buFont typeface="Wingdings" panose="05000000000000000000" pitchFamily="2" charset="2"/>
              <a:buChar char="ü"/>
            </a:pPr>
            <a:r>
              <a:rPr lang="en-US" sz="1600" dirty="0"/>
              <a:t>TASK D: DUPLICATE ROWS DETECTION</a:t>
            </a:r>
          </a:p>
          <a:p>
            <a:pPr>
              <a:lnSpc>
                <a:spcPct val="120000"/>
              </a:lnSpc>
            </a:pPr>
            <a:r>
              <a:rPr lang="en-US" dirty="0"/>
              <a:t>CASE STUDY 2 : INVESTIGATING METRIC SPIKE</a:t>
            </a:r>
          </a:p>
          <a:p>
            <a:pPr lvl="1">
              <a:lnSpc>
                <a:spcPct val="120000"/>
              </a:lnSpc>
              <a:buFont typeface="Wingdings" panose="05000000000000000000" pitchFamily="2" charset="2"/>
              <a:buChar char="ü"/>
            </a:pPr>
            <a:r>
              <a:rPr lang="en-US" sz="1600" dirty="0"/>
              <a:t>TASK A: WEEKLY USER ENGAGEMENT</a:t>
            </a:r>
          </a:p>
          <a:p>
            <a:pPr lvl="1">
              <a:lnSpc>
                <a:spcPct val="120000"/>
              </a:lnSpc>
              <a:buFont typeface="Wingdings" panose="05000000000000000000" pitchFamily="2" charset="2"/>
              <a:buChar char="ü"/>
            </a:pPr>
            <a:r>
              <a:rPr lang="en-US" sz="1600" dirty="0"/>
              <a:t>TASK B: USER GROWTH ANALYSIS</a:t>
            </a:r>
          </a:p>
          <a:p>
            <a:pPr lvl="1">
              <a:lnSpc>
                <a:spcPct val="120000"/>
              </a:lnSpc>
              <a:buFont typeface="Wingdings" panose="05000000000000000000" pitchFamily="2" charset="2"/>
              <a:buChar char="ü"/>
            </a:pPr>
            <a:r>
              <a:rPr lang="en-US" sz="1600" dirty="0"/>
              <a:t>TASK C: WEEKLY RETENTION ANALYSIS</a:t>
            </a:r>
          </a:p>
          <a:p>
            <a:pPr lvl="1">
              <a:lnSpc>
                <a:spcPct val="120000"/>
              </a:lnSpc>
              <a:buFont typeface="Wingdings" panose="05000000000000000000" pitchFamily="2" charset="2"/>
              <a:buChar char="ü"/>
            </a:pPr>
            <a:r>
              <a:rPr lang="en-US" sz="1600" dirty="0"/>
              <a:t>TASK D: WEEKLY ENGAGEMENT PER DEVICE</a:t>
            </a:r>
          </a:p>
          <a:p>
            <a:pPr lvl="1">
              <a:lnSpc>
                <a:spcPct val="120000"/>
              </a:lnSpc>
              <a:buFont typeface="Wingdings" panose="05000000000000000000" pitchFamily="2" charset="2"/>
              <a:buChar char="ü"/>
            </a:pPr>
            <a:r>
              <a:rPr lang="en-US" sz="1600" dirty="0"/>
              <a:t>TASK E: EMAIL ENGAGEMENT ANALYSIS</a:t>
            </a:r>
          </a:p>
          <a:p>
            <a:pPr marL="182880" lvl="1">
              <a:lnSpc>
                <a:spcPct val="120000"/>
              </a:lnSpc>
              <a:spcBef>
                <a:spcPts val="1200"/>
              </a:spcBef>
            </a:pPr>
            <a:r>
              <a:rPr lang="en-US" sz="2000" dirty="0"/>
              <a:t>CONCLUSION</a:t>
            </a:r>
          </a:p>
        </p:txBody>
      </p:sp>
      <p:grpSp>
        <p:nvGrpSpPr>
          <p:cNvPr id="12" name="Group 11">
            <a:extLst>
              <a:ext uri="{FF2B5EF4-FFF2-40B4-BE49-F238E27FC236}">
                <a16:creationId xmlns:a16="http://schemas.microsoft.com/office/drawing/2014/main" id="{F3A456DC-A86A-316B-7ED4-490CB79E084A}"/>
              </a:ext>
            </a:extLst>
          </p:cNvPr>
          <p:cNvGrpSpPr/>
          <p:nvPr/>
        </p:nvGrpSpPr>
        <p:grpSpPr>
          <a:xfrm>
            <a:off x="8924081" y="0"/>
            <a:ext cx="1896322" cy="6858000"/>
            <a:chOff x="8854633" y="0"/>
            <a:chExt cx="1896322" cy="6858000"/>
          </a:xfrm>
        </p:grpSpPr>
        <p:sp>
          <p:nvSpPr>
            <p:cNvPr id="7" name="Rectangle 6">
              <a:extLst>
                <a:ext uri="{FF2B5EF4-FFF2-40B4-BE49-F238E27FC236}">
                  <a16:creationId xmlns:a16="http://schemas.microsoft.com/office/drawing/2014/main" id="{396A8771-8501-4A8A-1868-80409D859427}"/>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307BA2-06F4-7568-ABD7-C693F3D09D3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A91657-303E-C428-3400-4A5F06EC90E7}"/>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B3C8FB-C8C1-75E6-2D22-C1A64B5F1C47}"/>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35C4F0-91FF-701A-CB95-2092AD9CE269}"/>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334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E: EMAIL ENGAGEMENT ANALYSIS</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3331943"/>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pic>
        <p:nvPicPr>
          <p:cNvPr id="5" name="Picture 4">
            <a:extLst>
              <a:ext uri="{FF2B5EF4-FFF2-40B4-BE49-F238E27FC236}">
                <a16:creationId xmlns:a16="http://schemas.microsoft.com/office/drawing/2014/main" id="{B555DC7A-4637-8199-456F-28E747487D05}"/>
              </a:ext>
            </a:extLst>
          </p:cNvPr>
          <p:cNvPicPr>
            <a:picLocks noChangeAspect="1"/>
          </p:cNvPicPr>
          <p:nvPr/>
        </p:nvPicPr>
        <p:blipFill>
          <a:blip r:embed="rId2"/>
          <a:stretch>
            <a:fillRect/>
          </a:stretch>
        </p:blipFill>
        <p:spPr>
          <a:xfrm>
            <a:off x="1905965" y="1026470"/>
            <a:ext cx="6442192" cy="2419109"/>
          </a:xfrm>
          <a:prstGeom prst="rect">
            <a:avLst/>
          </a:prstGeom>
        </p:spPr>
      </p:pic>
      <p:pic>
        <p:nvPicPr>
          <p:cNvPr id="9" name="Picture 8">
            <a:extLst>
              <a:ext uri="{FF2B5EF4-FFF2-40B4-BE49-F238E27FC236}">
                <a16:creationId xmlns:a16="http://schemas.microsoft.com/office/drawing/2014/main" id="{983FD1D9-CE8D-3771-54F9-84DB7CC51412}"/>
              </a:ext>
            </a:extLst>
          </p:cNvPr>
          <p:cNvPicPr>
            <a:picLocks noChangeAspect="1"/>
          </p:cNvPicPr>
          <p:nvPr/>
        </p:nvPicPr>
        <p:blipFill>
          <a:blip r:embed="rId3"/>
          <a:stretch>
            <a:fillRect/>
          </a:stretch>
        </p:blipFill>
        <p:spPr>
          <a:xfrm>
            <a:off x="1905965" y="3546074"/>
            <a:ext cx="6536840" cy="2961206"/>
          </a:xfrm>
          <a:prstGeom prst="rect">
            <a:avLst/>
          </a:prstGeom>
        </p:spPr>
      </p:pic>
      <p:sp>
        <p:nvSpPr>
          <p:cNvPr id="11" name="Content Placeholder 2">
            <a:extLst>
              <a:ext uri="{FF2B5EF4-FFF2-40B4-BE49-F238E27FC236}">
                <a16:creationId xmlns:a16="http://schemas.microsoft.com/office/drawing/2014/main" id="{14BE9437-8896-278B-344C-AFF2B13BDD2C}"/>
              </a:ext>
            </a:extLst>
          </p:cNvPr>
          <p:cNvSpPr txBox="1">
            <a:spLocks/>
          </p:cNvSpPr>
          <p:nvPr/>
        </p:nvSpPr>
        <p:spPr>
          <a:xfrm>
            <a:off x="8681013" y="762092"/>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2" name="Content Placeholder 2">
            <a:extLst>
              <a:ext uri="{FF2B5EF4-FFF2-40B4-BE49-F238E27FC236}">
                <a16:creationId xmlns:a16="http://schemas.microsoft.com/office/drawing/2014/main" id="{EA475305-F60D-F275-F9EC-E42CCB1A5728}"/>
              </a:ext>
            </a:extLst>
          </p:cNvPr>
          <p:cNvSpPr txBox="1">
            <a:spLocks/>
          </p:cNvSpPr>
          <p:nvPr/>
        </p:nvSpPr>
        <p:spPr>
          <a:xfrm>
            <a:off x="8681013" y="1134080"/>
            <a:ext cx="3264060" cy="241476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The company has to compare the results with the industry set benchmarks and  focus on optimizing the emails to improve the user engagement.</a:t>
            </a:r>
          </a:p>
        </p:txBody>
      </p:sp>
      <p:sp>
        <p:nvSpPr>
          <p:cNvPr id="13" name="Rectangle 12">
            <a:extLst>
              <a:ext uri="{FF2B5EF4-FFF2-40B4-BE49-F238E27FC236}">
                <a16:creationId xmlns:a16="http://schemas.microsoft.com/office/drawing/2014/main" id="{CE439CE7-71F2-3339-FFA4-49AD0423A9D3}"/>
              </a:ext>
            </a:extLst>
          </p:cNvPr>
          <p:cNvSpPr/>
          <p:nvPr/>
        </p:nvSpPr>
        <p:spPr>
          <a:xfrm>
            <a:off x="8442805" y="776049"/>
            <a:ext cx="3588152" cy="24147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079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1099595"/>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342663"/>
            <a:ext cx="8426368" cy="5272269"/>
          </a:xfrm>
        </p:spPr>
        <p:txBody>
          <a:bodyPr/>
          <a:lstStyle/>
          <a:p>
            <a:pPr algn="just">
              <a:lnSpc>
                <a:spcPct val="150000"/>
              </a:lnSpc>
            </a:pPr>
            <a:r>
              <a:rPr lang="en-US" dirty="0"/>
              <a:t>This project helps in understanding how Data Analytics play a great role in analyzing a company’s end-to-end operations while working with various teams, such as operations, support, and marketing, helping them derive valuable insights from the data they collect. This analysis also pave way for investigating metrics and to know how to deal with these metric spikes.</a:t>
            </a:r>
          </a:p>
          <a:p>
            <a:pPr algn="just">
              <a:lnSpc>
                <a:spcPct val="150000"/>
              </a:lnSpc>
            </a:pPr>
            <a:r>
              <a:rPr lang="en-US" dirty="0"/>
              <a:t>Doing this project, helped in learning Advanced SQL concepts to get the desired output and to load huge amount of data present in csv files using MySQL workbench. </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70144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428265" y="1666754"/>
            <a:ext cx="7558267" cy="3946967"/>
          </a:xfrm>
        </p:spPr>
        <p:txBody>
          <a:bodyPr>
            <a:normAutofit/>
          </a:bodyPr>
          <a:lstStyle/>
          <a:p>
            <a:pPr algn="ctr"/>
            <a:r>
              <a:rPr lang="en-US" sz="11500" dirty="0"/>
              <a:t>THANK YOU</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6394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1099595"/>
          </a:xfrm>
        </p:spPr>
        <p:txBody>
          <a:bodyPr>
            <a:normAutofit fontScale="90000"/>
          </a:bodyPr>
          <a:lstStyle/>
          <a:p>
            <a:r>
              <a:rPr lang="en-US" dirty="0"/>
              <a:t>PROJECT DESCRIPTION:</a:t>
            </a:r>
            <a:br>
              <a:rPr lang="en-US" dirty="0"/>
            </a:br>
            <a:r>
              <a:rPr lang="en-US" sz="3600" dirty="0"/>
              <a:t>Operation analytics &amp; investigating metric spike</a:t>
            </a:r>
            <a:endParaRPr lang="en-US" dirty="0"/>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4" y="1542673"/>
            <a:ext cx="8380070" cy="4939149"/>
          </a:xfrm>
        </p:spPr>
        <p:txBody>
          <a:bodyPr/>
          <a:lstStyle/>
          <a:p>
            <a:pPr algn="just">
              <a:lnSpc>
                <a:spcPct val="150000"/>
              </a:lnSpc>
            </a:pPr>
            <a:r>
              <a:rPr lang="en-US" dirty="0"/>
              <a:t>Operational Analytics is a crucial process that involves analyzing company’s end-to-end operations. The key aspect of Operational Analytics is investigating metric spikes which involves understanding and explaining sudden changes in key metrics, such as a dip in daily user engagement or drop in sales. </a:t>
            </a:r>
          </a:p>
          <a:p>
            <a:pPr algn="just">
              <a:lnSpc>
                <a:spcPct val="150000"/>
              </a:lnSpc>
            </a:pPr>
            <a:r>
              <a:rPr lang="en-US" dirty="0"/>
              <a:t>As a Lead data Analyst at a company like Microsoft, this project helps in utilizing advanced SQL skills to analyze the data and provide valuable insights that can help in improving the company’s operations and understand sudden changes in key metrics.</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410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1099595"/>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342663"/>
            <a:ext cx="8426368" cy="5272269"/>
          </a:xfrm>
        </p:spPr>
        <p:txBody>
          <a:bodyPr/>
          <a:lstStyle/>
          <a:p>
            <a:pPr algn="just">
              <a:lnSpc>
                <a:spcPct val="150000"/>
              </a:lnSpc>
            </a:pPr>
            <a:r>
              <a:rPr lang="en-US" dirty="0"/>
              <a:t>Create Database.</a:t>
            </a:r>
          </a:p>
          <a:p>
            <a:pPr algn="just">
              <a:lnSpc>
                <a:spcPct val="150000"/>
              </a:lnSpc>
            </a:pPr>
            <a:r>
              <a:rPr lang="en-US" dirty="0"/>
              <a:t>Create Tables for Case study 1 and Case study 2.</a:t>
            </a:r>
          </a:p>
          <a:p>
            <a:pPr algn="just">
              <a:lnSpc>
                <a:spcPct val="150000"/>
              </a:lnSpc>
            </a:pPr>
            <a:endParaRPr lang="en-US" dirty="0"/>
          </a:p>
          <a:p>
            <a:pPr algn="just">
              <a:lnSpc>
                <a:spcPct val="150000"/>
              </a:lnSpc>
            </a:pPr>
            <a:endParaRPr lang="en-US" dirty="0"/>
          </a:p>
          <a:p>
            <a:pPr marL="0" indent="0" algn="just">
              <a:lnSpc>
                <a:spcPct val="150000"/>
              </a:lnSpc>
              <a:buNone/>
            </a:pPr>
            <a:endParaRPr lang="en-US" dirty="0"/>
          </a:p>
          <a:p>
            <a:pPr algn="just">
              <a:lnSpc>
                <a:spcPct val="150000"/>
              </a:lnSpc>
            </a:pPr>
            <a:r>
              <a:rPr lang="en-US" dirty="0"/>
              <a:t>Load the data from csv files to the MySQL Workbench.</a:t>
            </a:r>
          </a:p>
          <a:p>
            <a:pPr marL="0" indent="0" algn="just">
              <a:lnSpc>
                <a:spcPct val="150000"/>
              </a:lnSpc>
              <a:buNone/>
            </a:pPr>
            <a:r>
              <a:rPr lang="en-US" sz="1600" dirty="0"/>
              <a:t>For e.g., for the table events load file using the below queries. Similarly for other tables also.</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CA4D442-FA58-826E-F559-DECB1EEE8E57}"/>
              </a:ext>
            </a:extLst>
          </p:cNvPr>
          <p:cNvPicPr>
            <a:picLocks noChangeAspect="1"/>
          </p:cNvPicPr>
          <p:nvPr/>
        </p:nvPicPr>
        <p:blipFill>
          <a:blip r:embed="rId2"/>
          <a:stretch>
            <a:fillRect/>
          </a:stretch>
        </p:blipFill>
        <p:spPr>
          <a:xfrm>
            <a:off x="2736087" y="1459253"/>
            <a:ext cx="1876425" cy="438150"/>
          </a:xfrm>
          <a:prstGeom prst="rect">
            <a:avLst/>
          </a:prstGeom>
        </p:spPr>
      </p:pic>
      <p:pic>
        <p:nvPicPr>
          <p:cNvPr id="13" name="Picture 12">
            <a:extLst>
              <a:ext uri="{FF2B5EF4-FFF2-40B4-BE49-F238E27FC236}">
                <a16:creationId xmlns:a16="http://schemas.microsoft.com/office/drawing/2014/main" id="{3A186EC6-AECA-3EED-DA52-BF1599136F0B}"/>
              </a:ext>
            </a:extLst>
          </p:cNvPr>
          <p:cNvPicPr>
            <a:picLocks noChangeAspect="1"/>
          </p:cNvPicPr>
          <p:nvPr/>
        </p:nvPicPr>
        <p:blipFill>
          <a:blip r:embed="rId3"/>
          <a:stretch>
            <a:fillRect/>
          </a:stretch>
        </p:blipFill>
        <p:spPr>
          <a:xfrm>
            <a:off x="545337" y="2533650"/>
            <a:ext cx="2190750" cy="1790700"/>
          </a:xfrm>
          <a:prstGeom prst="rect">
            <a:avLst/>
          </a:prstGeom>
        </p:spPr>
      </p:pic>
      <p:pic>
        <p:nvPicPr>
          <p:cNvPr id="15" name="Picture 14">
            <a:extLst>
              <a:ext uri="{FF2B5EF4-FFF2-40B4-BE49-F238E27FC236}">
                <a16:creationId xmlns:a16="http://schemas.microsoft.com/office/drawing/2014/main" id="{B6D123EF-14BC-5F48-E30F-D208A2DF3618}"/>
              </a:ext>
            </a:extLst>
          </p:cNvPr>
          <p:cNvPicPr>
            <a:picLocks noChangeAspect="1"/>
          </p:cNvPicPr>
          <p:nvPr/>
        </p:nvPicPr>
        <p:blipFill>
          <a:blip r:embed="rId4"/>
          <a:stretch>
            <a:fillRect/>
          </a:stretch>
        </p:blipFill>
        <p:spPr>
          <a:xfrm>
            <a:off x="2888486" y="2582059"/>
            <a:ext cx="1895475" cy="1552575"/>
          </a:xfrm>
          <a:prstGeom prst="rect">
            <a:avLst/>
          </a:prstGeom>
        </p:spPr>
      </p:pic>
      <p:pic>
        <p:nvPicPr>
          <p:cNvPr id="17" name="Picture 16">
            <a:extLst>
              <a:ext uri="{FF2B5EF4-FFF2-40B4-BE49-F238E27FC236}">
                <a16:creationId xmlns:a16="http://schemas.microsoft.com/office/drawing/2014/main" id="{38CB045A-C057-AA5D-40C0-8F94BF03E39C}"/>
              </a:ext>
            </a:extLst>
          </p:cNvPr>
          <p:cNvPicPr>
            <a:picLocks noChangeAspect="1"/>
          </p:cNvPicPr>
          <p:nvPr/>
        </p:nvPicPr>
        <p:blipFill>
          <a:blip r:embed="rId5"/>
          <a:stretch>
            <a:fillRect/>
          </a:stretch>
        </p:blipFill>
        <p:spPr>
          <a:xfrm>
            <a:off x="4967105" y="2533650"/>
            <a:ext cx="1828800" cy="1676400"/>
          </a:xfrm>
          <a:prstGeom prst="rect">
            <a:avLst/>
          </a:prstGeom>
        </p:spPr>
      </p:pic>
      <p:pic>
        <p:nvPicPr>
          <p:cNvPr id="19" name="Picture 18">
            <a:extLst>
              <a:ext uri="{FF2B5EF4-FFF2-40B4-BE49-F238E27FC236}">
                <a16:creationId xmlns:a16="http://schemas.microsoft.com/office/drawing/2014/main" id="{B05A3672-75C9-57C1-4837-54E18FEC76A2}"/>
              </a:ext>
            </a:extLst>
          </p:cNvPr>
          <p:cNvPicPr>
            <a:picLocks noChangeAspect="1"/>
          </p:cNvPicPr>
          <p:nvPr/>
        </p:nvPicPr>
        <p:blipFill>
          <a:blip r:embed="rId6"/>
          <a:stretch>
            <a:fillRect/>
          </a:stretch>
        </p:blipFill>
        <p:spPr>
          <a:xfrm>
            <a:off x="6853185" y="2514419"/>
            <a:ext cx="1905000" cy="1057275"/>
          </a:xfrm>
          <a:prstGeom prst="rect">
            <a:avLst/>
          </a:prstGeom>
        </p:spPr>
      </p:pic>
      <p:pic>
        <p:nvPicPr>
          <p:cNvPr id="21" name="Picture 20">
            <a:extLst>
              <a:ext uri="{FF2B5EF4-FFF2-40B4-BE49-F238E27FC236}">
                <a16:creationId xmlns:a16="http://schemas.microsoft.com/office/drawing/2014/main" id="{EF6BB313-03FF-BB7A-CD30-878F5D08E8A5}"/>
              </a:ext>
            </a:extLst>
          </p:cNvPr>
          <p:cNvPicPr>
            <a:picLocks noChangeAspect="1"/>
          </p:cNvPicPr>
          <p:nvPr/>
        </p:nvPicPr>
        <p:blipFill>
          <a:blip r:embed="rId7"/>
          <a:stretch>
            <a:fillRect/>
          </a:stretch>
        </p:blipFill>
        <p:spPr>
          <a:xfrm>
            <a:off x="1785039" y="5515337"/>
            <a:ext cx="5162550" cy="1257300"/>
          </a:xfrm>
          <a:prstGeom prst="rect">
            <a:avLst/>
          </a:prstGeom>
        </p:spPr>
      </p:pic>
    </p:spTree>
    <p:extLst>
      <p:ext uri="{BB962C8B-B14F-4D97-AF65-F5344CB8AC3E}">
        <p14:creationId xmlns:p14="http://schemas.microsoft.com/office/powerpoint/2010/main" val="313440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1099595"/>
          </a:xfrm>
        </p:spPr>
        <p:txBody>
          <a:bodyPr>
            <a:normAutofit/>
          </a:bodyPr>
          <a:lstStyle/>
          <a:p>
            <a:r>
              <a:rPr lang="en-US" dirty="0"/>
              <a:t>APPROACH:</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342663"/>
            <a:ext cx="8426368" cy="5272269"/>
          </a:xfrm>
        </p:spPr>
        <p:txBody>
          <a:bodyPr/>
          <a:lstStyle/>
          <a:p>
            <a:pPr algn="just">
              <a:lnSpc>
                <a:spcPct val="150000"/>
              </a:lnSpc>
            </a:pPr>
            <a:r>
              <a:rPr lang="en-US" dirty="0"/>
              <a:t>Understand the structure of the tables along with the datatypes of each column present in the tables: job_data, users, events, email_events.</a:t>
            </a:r>
          </a:p>
          <a:p>
            <a:pPr algn="just">
              <a:lnSpc>
                <a:spcPct val="150000"/>
              </a:lnSpc>
            </a:pPr>
            <a:r>
              <a:rPr lang="en-US" dirty="0"/>
              <a:t>SQL queries are used to manipulate and perform the analysis : Operation analytics and investigating metric spike which will help in extracting meaningful insights from the data.</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037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1099595"/>
          </a:xfrm>
        </p:spPr>
        <p:txBody>
          <a:bodyPr>
            <a:normAutofit/>
          </a:bodyPr>
          <a:lstStyle/>
          <a:p>
            <a:r>
              <a:rPr lang="en-US" dirty="0"/>
              <a:t>Tech-stack used:</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342663"/>
            <a:ext cx="8426368" cy="5272269"/>
          </a:xfrm>
        </p:spPr>
        <p:txBody>
          <a:bodyPr/>
          <a:lstStyle/>
          <a:p>
            <a:pPr algn="just">
              <a:lnSpc>
                <a:spcPct val="150000"/>
              </a:lnSpc>
            </a:pPr>
            <a:r>
              <a:rPr lang="en-US" dirty="0"/>
              <a:t>MySQL Workbench 8.0 CE</a:t>
            </a:r>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algn="just">
              <a:lnSpc>
                <a:spcPct val="150000"/>
              </a:lnSpc>
            </a:pPr>
            <a:r>
              <a:rPr lang="en-US" dirty="0"/>
              <a:t>Excel </a:t>
            </a:r>
          </a:p>
        </p:txBody>
      </p:sp>
      <p:grpSp>
        <p:nvGrpSpPr>
          <p:cNvPr id="7" name="Group 6">
            <a:extLst>
              <a:ext uri="{FF2B5EF4-FFF2-40B4-BE49-F238E27FC236}">
                <a16:creationId xmlns:a16="http://schemas.microsoft.com/office/drawing/2014/main" id="{6977766D-0448-4845-CB99-EEDD2BF328AD}"/>
              </a:ext>
            </a:extLst>
          </p:cNvPr>
          <p:cNvGrpSpPr/>
          <p:nvPr/>
        </p:nvGrpSpPr>
        <p:grpSpPr>
          <a:xfrm>
            <a:off x="8924081" y="0"/>
            <a:ext cx="1896322" cy="6858000"/>
            <a:chOff x="8854633" y="0"/>
            <a:chExt cx="1896322" cy="6858000"/>
          </a:xfrm>
        </p:grpSpPr>
        <p:sp>
          <p:nvSpPr>
            <p:cNvPr id="8" name="Rectangle 7">
              <a:extLst>
                <a:ext uri="{FF2B5EF4-FFF2-40B4-BE49-F238E27FC236}">
                  <a16:creationId xmlns:a16="http://schemas.microsoft.com/office/drawing/2014/main" id="{C272521A-AA91-476A-BC14-2FF2C4E83854}"/>
                </a:ext>
              </a:extLst>
            </p:cNvPr>
            <p:cNvSpPr/>
            <p:nvPr/>
          </p:nvSpPr>
          <p:spPr>
            <a:xfrm>
              <a:off x="8854633"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1F976C3-DC05-7499-9CE4-0CC7C0CA432D}"/>
                </a:ext>
              </a:extLst>
            </p:cNvPr>
            <p:cNvSpPr/>
            <p:nvPr/>
          </p:nvSpPr>
          <p:spPr>
            <a:xfrm>
              <a:off x="9625312"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C1C9F42-B8BC-E19B-7EB0-34E278E82C60}"/>
                </a:ext>
              </a:extLst>
            </p:cNvPr>
            <p:cNvSpPr/>
            <p:nvPr/>
          </p:nvSpPr>
          <p:spPr>
            <a:xfrm>
              <a:off x="10403715" y="0"/>
              <a:ext cx="34724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07FD2F-4A23-B722-3585-7A5E7882CBC0}"/>
                </a:ext>
              </a:extLst>
            </p:cNvPr>
            <p:cNvSpPr/>
            <p:nvPr/>
          </p:nvSpPr>
          <p:spPr>
            <a:xfrm>
              <a:off x="9201873"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711AB9-35DD-C8FA-4E33-0F47CC90F920}"/>
                </a:ext>
              </a:extLst>
            </p:cNvPr>
            <p:cNvSpPr/>
            <p:nvPr/>
          </p:nvSpPr>
          <p:spPr>
            <a:xfrm>
              <a:off x="9964828" y="0"/>
              <a:ext cx="431163" cy="685800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471C5FE1-FB82-5F07-3131-4987B53D16BE}"/>
              </a:ext>
            </a:extLst>
          </p:cNvPr>
          <p:cNvPicPr>
            <a:picLocks noChangeAspect="1"/>
          </p:cNvPicPr>
          <p:nvPr/>
        </p:nvPicPr>
        <p:blipFill>
          <a:blip r:embed="rId2"/>
          <a:stretch>
            <a:fillRect/>
          </a:stretch>
        </p:blipFill>
        <p:spPr>
          <a:xfrm>
            <a:off x="1338188" y="1912716"/>
            <a:ext cx="1828800" cy="1828800"/>
          </a:xfrm>
          <a:prstGeom prst="rect">
            <a:avLst/>
          </a:prstGeom>
        </p:spPr>
      </p:pic>
      <p:pic>
        <p:nvPicPr>
          <p:cNvPr id="1026" name="Picture 2" descr="File:Microsoft Office Excel (2019 ...">
            <a:extLst>
              <a:ext uri="{FF2B5EF4-FFF2-40B4-BE49-F238E27FC236}">
                <a16:creationId xmlns:a16="http://schemas.microsoft.com/office/drawing/2014/main" id="{275A335A-7485-F5D6-277D-F0BF5C94C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819" y="4612511"/>
            <a:ext cx="1860362" cy="172462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993DBE1F-0DAA-EB53-4D54-3546CF1EA367}"/>
              </a:ext>
            </a:extLst>
          </p:cNvPr>
          <p:cNvSpPr txBox="1">
            <a:spLocks/>
          </p:cNvSpPr>
          <p:nvPr/>
        </p:nvSpPr>
        <p:spPr>
          <a:xfrm>
            <a:off x="5179024" y="1342663"/>
            <a:ext cx="3244559" cy="1584285"/>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60000"/>
              </a:lnSpc>
            </a:pPr>
            <a:r>
              <a:rPr lang="en-US" sz="2400" dirty="0"/>
              <a:t>The SQL file Link</a:t>
            </a:r>
          </a:p>
          <a:p>
            <a:pPr marL="0" indent="0">
              <a:lnSpc>
                <a:spcPct val="150000"/>
              </a:lnSpc>
              <a:buNone/>
            </a:pPr>
            <a:r>
              <a:rPr lang="en-US" dirty="0">
                <a:hlinkClick r:id="rId4" action="ppaction://hlinkfile">
                  <a:extLst>
                    <a:ext uri="{A12FA001-AC4F-418D-AE19-62706E023703}">
                      <ahyp:hlinkClr xmlns:ahyp="http://schemas.microsoft.com/office/drawing/2018/hyperlinkcolor" val="tx"/>
                    </a:ext>
                  </a:extLst>
                </a:hlinkClick>
              </a:rPr>
              <a:t>Operation analytics and Investigating Metric Spike.sql</a:t>
            </a:r>
            <a:endParaRPr lang="en-US" dirty="0"/>
          </a:p>
        </p:txBody>
      </p:sp>
    </p:spTree>
    <p:extLst>
      <p:ext uri="{BB962C8B-B14F-4D97-AF65-F5344CB8AC3E}">
        <p14:creationId xmlns:p14="http://schemas.microsoft.com/office/powerpoint/2010/main" val="111109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2" y="35689"/>
            <a:ext cx="10857052" cy="890285"/>
          </a:xfrm>
        </p:spPr>
        <p:txBody>
          <a:bodyPr>
            <a:normAutofit/>
          </a:bodyPr>
          <a:lstStyle/>
          <a:p>
            <a:r>
              <a:rPr lang="en-US" dirty="0"/>
              <a:t>CASE STUDY 1 : JOB DATA ANALYSIS </a:t>
            </a:r>
          </a:p>
        </p:txBody>
      </p:sp>
      <p:sp>
        <p:nvSpPr>
          <p:cNvPr id="21" name="Rectangle: Rounded Corners 20">
            <a:extLst>
              <a:ext uri="{FF2B5EF4-FFF2-40B4-BE49-F238E27FC236}">
                <a16:creationId xmlns:a16="http://schemas.microsoft.com/office/drawing/2014/main" id="{81E8AAAC-E867-66AC-F51B-D5E061FC5AB0}"/>
              </a:ext>
            </a:extLst>
          </p:cNvPr>
          <p:cNvSpPr/>
          <p:nvPr/>
        </p:nvSpPr>
        <p:spPr>
          <a:xfrm>
            <a:off x="3827359" y="1059085"/>
            <a:ext cx="7674015" cy="109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number of jobs reviewed per hour for each day in November 2020.</a:t>
            </a:r>
          </a:p>
        </p:txBody>
      </p:sp>
      <p:sp>
        <p:nvSpPr>
          <p:cNvPr id="22" name="Rectangle: Rounded Corners 21">
            <a:extLst>
              <a:ext uri="{FF2B5EF4-FFF2-40B4-BE49-F238E27FC236}">
                <a16:creationId xmlns:a16="http://schemas.microsoft.com/office/drawing/2014/main" id="{ABD87AA3-D0A6-E4A4-1F10-58304CDF1EFF}"/>
              </a:ext>
            </a:extLst>
          </p:cNvPr>
          <p:cNvSpPr/>
          <p:nvPr/>
        </p:nvSpPr>
        <p:spPr>
          <a:xfrm>
            <a:off x="3827359" y="2411394"/>
            <a:ext cx="7674015" cy="109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7-day rolling average of throughput. Additionally, explain whether you prefer using the daily metric or the 7-day rolling average for throughput, and why.</a:t>
            </a:r>
          </a:p>
        </p:txBody>
      </p:sp>
      <p:sp>
        <p:nvSpPr>
          <p:cNvPr id="23" name="Rectangle: Rounded Corners 22">
            <a:extLst>
              <a:ext uri="{FF2B5EF4-FFF2-40B4-BE49-F238E27FC236}">
                <a16:creationId xmlns:a16="http://schemas.microsoft.com/office/drawing/2014/main" id="{479BFEEA-B5F4-E3AE-6150-61EE00C47FEC}"/>
              </a:ext>
            </a:extLst>
          </p:cNvPr>
          <p:cNvSpPr/>
          <p:nvPr/>
        </p:nvSpPr>
        <p:spPr>
          <a:xfrm>
            <a:off x="3827359" y="3744415"/>
            <a:ext cx="7674015" cy="109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calculate the percentage share of each language over the last 30 days</a:t>
            </a:r>
          </a:p>
        </p:txBody>
      </p:sp>
      <p:sp>
        <p:nvSpPr>
          <p:cNvPr id="24" name="Rectangle: Rounded Corners 23">
            <a:extLst>
              <a:ext uri="{FF2B5EF4-FFF2-40B4-BE49-F238E27FC236}">
                <a16:creationId xmlns:a16="http://schemas.microsoft.com/office/drawing/2014/main" id="{986ADA11-9077-2DA9-C969-809DD67E9502}"/>
              </a:ext>
            </a:extLst>
          </p:cNvPr>
          <p:cNvSpPr/>
          <p:nvPr/>
        </p:nvSpPr>
        <p:spPr>
          <a:xfrm>
            <a:off x="3827359" y="5098647"/>
            <a:ext cx="7674015" cy="10995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 display duplicate rows from the job_data table.</a:t>
            </a:r>
          </a:p>
        </p:txBody>
      </p:sp>
      <p:sp>
        <p:nvSpPr>
          <p:cNvPr id="25" name="Rectangle: Rounded Corners 24">
            <a:extLst>
              <a:ext uri="{FF2B5EF4-FFF2-40B4-BE49-F238E27FC236}">
                <a16:creationId xmlns:a16="http://schemas.microsoft.com/office/drawing/2014/main" id="{C6450DFE-0791-2A69-B3D4-079518DBCB0F}"/>
              </a:ext>
            </a:extLst>
          </p:cNvPr>
          <p:cNvSpPr/>
          <p:nvPr/>
        </p:nvSpPr>
        <p:spPr>
          <a:xfrm>
            <a:off x="300942" y="978059"/>
            <a:ext cx="3727047" cy="130022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Jobs Reviewed Over Time</a:t>
            </a:r>
          </a:p>
        </p:txBody>
      </p:sp>
      <p:sp>
        <p:nvSpPr>
          <p:cNvPr id="29" name="Rectangle: Rounded Corners 28">
            <a:extLst>
              <a:ext uri="{FF2B5EF4-FFF2-40B4-BE49-F238E27FC236}">
                <a16:creationId xmlns:a16="http://schemas.microsoft.com/office/drawing/2014/main" id="{A6C5D5C2-C11B-5F11-B5A4-A856E3D66079}"/>
              </a:ext>
            </a:extLst>
          </p:cNvPr>
          <p:cNvSpPr/>
          <p:nvPr/>
        </p:nvSpPr>
        <p:spPr>
          <a:xfrm>
            <a:off x="300941" y="2311080"/>
            <a:ext cx="3727047" cy="130022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Throughput Analysis</a:t>
            </a:r>
          </a:p>
        </p:txBody>
      </p:sp>
      <p:sp>
        <p:nvSpPr>
          <p:cNvPr id="30" name="Rectangle: Rounded Corners 29">
            <a:extLst>
              <a:ext uri="{FF2B5EF4-FFF2-40B4-BE49-F238E27FC236}">
                <a16:creationId xmlns:a16="http://schemas.microsoft.com/office/drawing/2014/main" id="{55708596-DA82-D615-C76D-EF2D578E881D}"/>
              </a:ext>
            </a:extLst>
          </p:cNvPr>
          <p:cNvSpPr/>
          <p:nvPr/>
        </p:nvSpPr>
        <p:spPr>
          <a:xfrm>
            <a:off x="300941" y="3651336"/>
            <a:ext cx="3727047" cy="130022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Language Share Analysis</a:t>
            </a:r>
          </a:p>
        </p:txBody>
      </p:sp>
      <p:sp>
        <p:nvSpPr>
          <p:cNvPr id="31" name="Rectangle: Rounded Corners 30">
            <a:extLst>
              <a:ext uri="{FF2B5EF4-FFF2-40B4-BE49-F238E27FC236}">
                <a16:creationId xmlns:a16="http://schemas.microsoft.com/office/drawing/2014/main" id="{84DF9357-9B61-7CCF-FC6B-7B4796BAB492}"/>
              </a:ext>
            </a:extLst>
          </p:cNvPr>
          <p:cNvSpPr/>
          <p:nvPr/>
        </p:nvSpPr>
        <p:spPr>
          <a:xfrm>
            <a:off x="300941" y="4998332"/>
            <a:ext cx="3727047" cy="1300224"/>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Duplicate Rows Detection</a:t>
            </a:r>
          </a:p>
        </p:txBody>
      </p:sp>
    </p:spTree>
    <p:extLst>
      <p:ext uri="{BB962C8B-B14F-4D97-AF65-F5344CB8AC3E}">
        <p14:creationId xmlns:p14="http://schemas.microsoft.com/office/powerpoint/2010/main" val="49350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A: JOBS REVIEWED OVER TIME</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pic>
        <p:nvPicPr>
          <p:cNvPr id="5" name="Picture 4">
            <a:extLst>
              <a:ext uri="{FF2B5EF4-FFF2-40B4-BE49-F238E27FC236}">
                <a16:creationId xmlns:a16="http://schemas.microsoft.com/office/drawing/2014/main" id="{CDD8A186-1302-AB96-672B-D133C72D6C5D}"/>
              </a:ext>
            </a:extLst>
          </p:cNvPr>
          <p:cNvPicPr>
            <a:picLocks noChangeAspect="1"/>
          </p:cNvPicPr>
          <p:nvPr/>
        </p:nvPicPr>
        <p:blipFill>
          <a:blip r:embed="rId2"/>
          <a:stretch>
            <a:fillRect/>
          </a:stretch>
        </p:blipFill>
        <p:spPr>
          <a:xfrm>
            <a:off x="2081212" y="1131306"/>
            <a:ext cx="8029575" cy="1047750"/>
          </a:xfrm>
          <a:prstGeom prst="rect">
            <a:avLst/>
          </a:prstGeom>
        </p:spPr>
      </p:pic>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241802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pic>
        <p:nvPicPr>
          <p:cNvPr id="14" name="Picture 13">
            <a:extLst>
              <a:ext uri="{FF2B5EF4-FFF2-40B4-BE49-F238E27FC236}">
                <a16:creationId xmlns:a16="http://schemas.microsoft.com/office/drawing/2014/main" id="{E7150576-BB28-7C4D-EAFF-E2D9CD93C5F2}"/>
              </a:ext>
            </a:extLst>
          </p:cNvPr>
          <p:cNvPicPr>
            <a:picLocks noChangeAspect="1"/>
          </p:cNvPicPr>
          <p:nvPr/>
        </p:nvPicPr>
        <p:blipFill>
          <a:blip r:embed="rId3"/>
          <a:stretch>
            <a:fillRect/>
          </a:stretch>
        </p:blipFill>
        <p:spPr>
          <a:xfrm>
            <a:off x="2081212" y="2384387"/>
            <a:ext cx="3467100" cy="1190625"/>
          </a:xfrm>
          <a:prstGeom prst="rect">
            <a:avLst/>
          </a:prstGeom>
        </p:spPr>
      </p:pic>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300943" y="3767320"/>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1905964" y="3767320"/>
            <a:ext cx="9379351" cy="284761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The number of jobs reviewed per hour per day is maximum on 28</a:t>
            </a:r>
            <a:r>
              <a:rPr lang="en-US" sz="1600" baseline="30000" dirty="0"/>
              <a:t>th</a:t>
            </a:r>
            <a:r>
              <a:rPr lang="en-US" sz="1600" dirty="0"/>
              <a:t> November 2020 which is 218 followed by 29</a:t>
            </a:r>
            <a:r>
              <a:rPr lang="en-US" sz="1600" baseline="30000" dirty="0"/>
              <a:t>th</a:t>
            </a:r>
            <a:r>
              <a:rPr lang="en-US" sz="1600" dirty="0"/>
              <a:t> and 30</a:t>
            </a:r>
            <a:r>
              <a:rPr lang="en-US" sz="1600" baseline="30000" dirty="0"/>
              <a:t>th</a:t>
            </a:r>
            <a:r>
              <a:rPr lang="en-US" sz="1600" dirty="0"/>
              <a:t> of November 2020 which is 180.</a:t>
            </a:r>
          </a:p>
          <a:p>
            <a:pPr marL="0" indent="0" algn="just">
              <a:lnSpc>
                <a:spcPct val="150000"/>
              </a:lnSpc>
              <a:buNone/>
            </a:pPr>
            <a:r>
              <a:rPr lang="en-US" sz="1600" dirty="0"/>
              <a:t>The number of jobs reviewed per hour per day is minimum on 27</a:t>
            </a:r>
            <a:r>
              <a:rPr lang="en-US" sz="1600" baseline="30000" dirty="0"/>
              <a:t>th</a:t>
            </a:r>
            <a:r>
              <a:rPr lang="en-US" sz="1600" dirty="0"/>
              <a:t> November 2020  which is 35.</a:t>
            </a:r>
          </a:p>
        </p:txBody>
      </p:sp>
      <p:sp>
        <p:nvSpPr>
          <p:cNvPr id="4" name="Rectangle 3">
            <a:extLst>
              <a:ext uri="{FF2B5EF4-FFF2-40B4-BE49-F238E27FC236}">
                <a16:creationId xmlns:a16="http://schemas.microsoft.com/office/drawing/2014/main" id="{20D06632-A1AF-F9FF-E9DF-1CA60FAFFA75}"/>
              </a:ext>
            </a:extLst>
          </p:cNvPr>
          <p:cNvSpPr/>
          <p:nvPr/>
        </p:nvSpPr>
        <p:spPr>
          <a:xfrm>
            <a:off x="300943" y="3767320"/>
            <a:ext cx="11192718" cy="1580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980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ADF3-342C-018C-8798-69A4C487EE98}"/>
              </a:ext>
            </a:extLst>
          </p:cNvPr>
          <p:cNvSpPr>
            <a:spLocks noGrp="1"/>
          </p:cNvSpPr>
          <p:nvPr>
            <p:ph type="title"/>
          </p:nvPr>
        </p:nvSpPr>
        <p:spPr>
          <a:xfrm>
            <a:off x="300943" y="243068"/>
            <a:ext cx="11644130" cy="682907"/>
          </a:xfrm>
        </p:spPr>
        <p:txBody>
          <a:bodyPr>
            <a:noAutofit/>
          </a:bodyPr>
          <a:lstStyle/>
          <a:p>
            <a:r>
              <a:rPr lang="en-US" sz="4400" dirty="0"/>
              <a:t>TASK B: THROUGHPUT ANALYSIS</a:t>
            </a:r>
          </a:p>
        </p:txBody>
      </p:sp>
      <p:sp>
        <p:nvSpPr>
          <p:cNvPr id="3" name="Content Placeholder 2">
            <a:extLst>
              <a:ext uri="{FF2B5EF4-FFF2-40B4-BE49-F238E27FC236}">
                <a16:creationId xmlns:a16="http://schemas.microsoft.com/office/drawing/2014/main" id="{D1CE6917-8900-941A-A031-BF05497C79EE}"/>
              </a:ext>
            </a:extLst>
          </p:cNvPr>
          <p:cNvSpPr>
            <a:spLocks noGrp="1"/>
          </p:cNvSpPr>
          <p:nvPr>
            <p:ph idx="1"/>
          </p:nvPr>
        </p:nvSpPr>
        <p:spPr>
          <a:xfrm>
            <a:off x="300943" y="1131306"/>
            <a:ext cx="1605022" cy="428262"/>
          </a:xfrm>
        </p:spPr>
        <p:txBody>
          <a:bodyPr>
            <a:normAutofit fontScale="85000" lnSpcReduction="10000"/>
          </a:bodyPr>
          <a:lstStyle/>
          <a:p>
            <a:pPr algn="just">
              <a:lnSpc>
                <a:spcPct val="150000"/>
              </a:lnSpc>
            </a:pPr>
            <a:r>
              <a:rPr lang="en-US" dirty="0"/>
              <a:t>SQL Query:</a:t>
            </a:r>
          </a:p>
        </p:txBody>
      </p:sp>
      <p:sp>
        <p:nvSpPr>
          <p:cNvPr id="6" name="Content Placeholder 2">
            <a:extLst>
              <a:ext uri="{FF2B5EF4-FFF2-40B4-BE49-F238E27FC236}">
                <a16:creationId xmlns:a16="http://schemas.microsoft.com/office/drawing/2014/main" id="{E6780E10-B139-540A-A446-F60BF5E3EA65}"/>
              </a:ext>
            </a:extLst>
          </p:cNvPr>
          <p:cNvSpPr txBox="1">
            <a:spLocks/>
          </p:cNvSpPr>
          <p:nvPr/>
        </p:nvSpPr>
        <p:spPr>
          <a:xfrm>
            <a:off x="300943" y="2418025"/>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Result:</a:t>
            </a:r>
          </a:p>
        </p:txBody>
      </p:sp>
      <p:sp>
        <p:nvSpPr>
          <p:cNvPr id="15" name="Content Placeholder 2">
            <a:extLst>
              <a:ext uri="{FF2B5EF4-FFF2-40B4-BE49-F238E27FC236}">
                <a16:creationId xmlns:a16="http://schemas.microsoft.com/office/drawing/2014/main" id="{196BDB4F-B997-875C-1E1C-76CFCF317F67}"/>
              </a:ext>
            </a:extLst>
          </p:cNvPr>
          <p:cNvSpPr txBox="1">
            <a:spLocks/>
          </p:cNvSpPr>
          <p:nvPr/>
        </p:nvSpPr>
        <p:spPr>
          <a:xfrm>
            <a:off x="300943" y="3767320"/>
            <a:ext cx="1605022" cy="428262"/>
          </a:xfrm>
          <a:prstGeom prst="rect">
            <a:avLst/>
          </a:prstGeom>
        </p:spPr>
        <p:txBody>
          <a:bodyPr vert="horz" lIns="91440" tIns="45720" rIns="91440" bIns="45720" rtlCol="0">
            <a:normAutofit fontScale="850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150000"/>
              </a:lnSpc>
            </a:pPr>
            <a:r>
              <a:rPr lang="en-US" dirty="0"/>
              <a:t>Insights:</a:t>
            </a:r>
          </a:p>
        </p:txBody>
      </p:sp>
      <p:sp>
        <p:nvSpPr>
          <p:cNvPr id="16" name="Content Placeholder 2">
            <a:extLst>
              <a:ext uri="{FF2B5EF4-FFF2-40B4-BE49-F238E27FC236}">
                <a16:creationId xmlns:a16="http://schemas.microsoft.com/office/drawing/2014/main" id="{1BB8A626-148B-D072-CAA2-3B8AC126F32A}"/>
              </a:ext>
            </a:extLst>
          </p:cNvPr>
          <p:cNvSpPr txBox="1">
            <a:spLocks/>
          </p:cNvSpPr>
          <p:nvPr/>
        </p:nvSpPr>
        <p:spPr>
          <a:xfrm>
            <a:off x="1905964" y="3767320"/>
            <a:ext cx="9379351" cy="2847612"/>
          </a:xfrm>
          <a:prstGeom prst="rect">
            <a:avLst/>
          </a:prstGeom>
        </p:spPr>
        <p:txBody>
          <a:bodyPr vert="horz" lIns="91440" tIns="45720" rIns="91440" bIns="45720" rtlCol="0">
            <a:normAutofit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lnSpc>
                <a:spcPct val="150000"/>
              </a:lnSpc>
              <a:buNone/>
            </a:pPr>
            <a:r>
              <a:rPr lang="en-US" sz="1600" dirty="0"/>
              <a:t>The throughput analysis were analyzed daily and the highest throughput was found to be 0.06 on 28</a:t>
            </a:r>
            <a:r>
              <a:rPr lang="en-US" sz="1600" baseline="30000" dirty="0"/>
              <a:t>th</a:t>
            </a:r>
            <a:r>
              <a:rPr lang="en-US" sz="1600" dirty="0"/>
              <a:t> November 2020 and lowest throughput was found to be 0.01 on 27</a:t>
            </a:r>
            <a:r>
              <a:rPr lang="en-US" sz="1600" baseline="30000" dirty="0"/>
              <a:t>th</a:t>
            </a:r>
            <a:r>
              <a:rPr lang="en-US" sz="1600" dirty="0"/>
              <a:t> November 2020.</a:t>
            </a:r>
          </a:p>
          <a:p>
            <a:pPr marL="0" indent="0" algn="just">
              <a:lnSpc>
                <a:spcPct val="150000"/>
              </a:lnSpc>
              <a:buNone/>
            </a:pPr>
            <a:r>
              <a:rPr lang="en-US" sz="1600" dirty="0"/>
              <a:t>The weekly throughput analysis were also done and is found to be 0.03.</a:t>
            </a:r>
          </a:p>
          <a:p>
            <a:pPr marL="0" indent="0" algn="just">
              <a:lnSpc>
                <a:spcPct val="150000"/>
              </a:lnSpc>
              <a:buNone/>
            </a:pPr>
            <a:r>
              <a:rPr lang="en-US" sz="1600" dirty="0"/>
              <a:t>Generally, Rolling average for throughput = sum of data over time / time period. To discover the trends in data, using smaller parts of the data is preferred. Considering the above data, daily metric gives a better understanding of trends going up or down. However, there are chances of incorrect insights drawn because of daily fluctuations.</a:t>
            </a:r>
          </a:p>
          <a:p>
            <a:pPr algn="just">
              <a:lnSpc>
                <a:spcPct val="150000"/>
              </a:lnSpc>
            </a:pPr>
            <a:endParaRPr lang="en-US" sz="1600" dirty="0"/>
          </a:p>
          <a:p>
            <a:pPr algn="just">
              <a:lnSpc>
                <a:spcPct val="150000"/>
              </a:lnSpc>
            </a:pPr>
            <a:endParaRPr lang="en-US" sz="1600" dirty="0"/>
          </a:p>
        </p:txBody>
      </p:sp>
      <p:pic>
        <p:nvPicPr>
          <p:cNvPr id="7" name="Picture 6">
            <a:extLst>
              <a:ext uri="{FF2B5EF4-FFF2-40B4-BE49-F238E27FC236}">
                <a16:creationId xmlns:a16="http://schemas.microsoft.com/office/drawing/2014/main" id="{878AD995-EB88-4AED-9523-79C4F48B2D4C}"/>
              </a:ext>
            </a:extLst>
          </p:cNvPr>
          <p:cNvPicPr>
            <a:picLocks noChangeAspect="1"/>
          </p:cNvPicPr>
          <p:nvPr/>
        </p:nvPicPr>
        <p:blipFill>
          <a:blip r:embed="rId2"/>
          <a:stretch>
            <a:fillRect/>
          </a:stretch>
        </p:blipFill>
        <p:spPr>
          <a:xfrm>
            <a:off x="1905964" y="1120997"/>
            <a:ext cx="6257925" cy="1200150"/>
          </a:xfrm>
          <a:prstGeom prst="rect">
            <a:avLst/>
          </a:prstGeom>
        </p:spPr>
      </p:pic>
      <p:pic>
        <p:nvPicPr>
          <p:cNvPr id="9" name="Picture 8">
            <a:extLst>
              <a:ext uri="{FF2B5EF4-FFF2-40B4-BE49-F238E27FC236}">
                <a16:creationId xmlns:a16="http://schemas.microsoft.com/office/drawing/2014/main" id="{929A089E-9C31-2B30-A408-018EC9A5DFC1}"/>
              </a:ext>
            </a:extLst>
          </p:cNvPr>
          <p:cNvPicPr>
            <a:picLocks noChangeAspect="1"/>
          </p:cNvPicPr>
          <p:nvPr/>
        </p:nvPicPr>
        <p:blipFill>
          <a:blip r:embed="rId3"/>
          <a:stretch>
            <a:fillRect/>
          </a:stretch>
        </p:blipFill>
        <p:spPr>
          <a:xfrm>
            <a:off x="1905964" y="2516594"/>
            <a:ext cx="2543175" cy="1200150"/>
          </a:xfrm>
          <a:prstGeom prst="rect">
            <a:avLst/>
          </a:prstGeom>
        </p:spPr>
      </p:pic>
      <p:pic>
        <p:nvPicPr>
          <p:cNvPr id="11" name="Picture 10">
            <a:extLst>
              <a:ext uri="{FF2B5EF4-FFF2-40B4-BE49-F238E27FC236}">
                <a16:creationId xmlns:a16="http://schemas.microsoft.com/office/drawing/2014/main" id="{2EC45808-B20B-C837-C735-65A52D3F94F7}"/>
              </a:ext>
            </a:extLst>
          </p:cNvPr>
          <p:cNvPicPr>
            <a:picLocks noChangeAspect="1"/>
          </p:cNvPicPr>
          <p:nvPr/>
        </p:nvPicPr>
        <p:blipFill>
          <a:blip r:embed="rId4"/>
          <a:stretch>
            <a:fillRect/>
          </a:stretch>
        </p:blipFill>
        <p:spPr>
          <a:xfrm>
            <a:off x="5034926" y="2516169"/>
            <a:ext cx="1809750" cy="409575"/>
          </a:xfrm>
          <a:prstGeom prst="rect">
            <a:avLst/>
          </a:prstGeom>
        </p:spPr>
      </p:pic>
      <p:sp>
        <p:nvSpPr>
          <p:cNvPr id="4" name="Rectangle 3">
            <a:extLst>
              <a:ext uri="{FF2B5EF4-FFF2-40B4-BE49-F238E27FC236}">
                <a16:creationId xmlns:a16="http://schemas.microsoft.com/office/drawing/2014/main" id="{BE79F041-3742-D4AD-4CFC-5CF20E48D667}"/>
              </a:ext>
            </a:extLst>
          </p:cNvPr>
          <p:cNvSpPr/>
          <p:nvPr/>
        </p:nvSpPr>
        <p:spPr>
          <a:xfrm>
            <a:off x="300943" y="3767319"/>
            <a:ext cx="11192718" cy="27907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191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345</TotalTime>
  <Words>1109</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Rockwell</vt:lpstr>
      <vt:lpstr>Rockwell Condensed</vt:lpstr>
      <vt:lpstr>Wingdings</vt:lpstr>
      <vt:lpstr>Wood Type</vt:lpstr>
      <vt:lpstr>Operation analytics &amp; investigating metric spike</vt:lpstr>
      <vt:lpstr>CONTENTS</vt:lpstr>
      <vt:lpstr>PROJECT DESCRIPTION: Operation analytics &amp; investigating metric spike</vt:lpstr>
      <vt:lpstr>APPROACH:</vt:lpstr>
      <vt:lpstr>APPROACH:</vt:lpstr>
      <vt:lpstr>Tech-stack used:</vt:lpstr>
      <vt:lpstr>CASE STUDY 1 : JOB DATA ANALYSIS </vt:lpstr>
      <vt:lpstr>TASK A: JOBS REVIEWED OVER TIME</vt:lpstr>
      <vt:lpstr>TASK B: THROUGHPUT ANALYSIS</vt:lpstr>
      <vt:lpstr>TASK C: LANGUAGE SHARE ANALYSIS</vt:lpstr>
      <vt:lpstr>TASK D: DUPLICATE ROWS DETECTION</vt:lpstr>
      <vt:lpstr>CASE STUDY 2 : Investigating Metric Spike</vt:lpstr>
      <vt:lpstr>TASK A: WEEKLY USER ENGAGEMENT</vt:lpstr>
      <vt:lpstr>TASK B: USER GROWTH ANALYSIS</vt:lpstr>
      <vt:lpstr>TASK C: WEEKLY RETENTION ANALYSIS</vt:lpstr>
      <vt:lpstr>TASK C: WEEKLY RETENTION ANALYSIS</vt:lpstr>
      <vt:lpstr>TASK D: WEEKLY ENGAGEMENT PER DEVICE</vt:lpstr>
      <vt:lpstr>PowerPoint Presentation</vt:lpstr>
      <vt:lpstr>PowerPoint Presentation</vt:lpstr>
      <vt:lpstr>TASK E: EMAIL ENGAGEMENT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 analytics &amp; investigating metric spike</dc:title>
  <dc:creator>Sruthi Suresh</dc:creator>
  <cp:lastModifiedBy>Sruthi Suresh</cp:lastModifiedBy>
  <cp:revision>6</cp:revision>
  <dcterms:created xsi:type="dcterms:W3CDTF">2024-06-09T13:40:09Z</dcterms:created>
  <dcterms:modified xsi:type="dcterms:W3CDTF">2024-06-10T07:39:34Z</dcterms:modified>
</cp:coreProperties>
</file>