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9" r:id="rId2"/>
  </p:sldMasterIdLst>
  <p:notesMasterIdLst>
    <p:notesMasterId r:id="rId27"/>
  </p:notesMasterIdLst>
  <p:sldIdLst>
    <p:sldId id="1019" r:id="rId3"/>
    <p:sldId id="1014" r:id="rId4"/>
    <p:sldId id="1015" r:id="rId5"/>
    <p:sldId id="1016" r:id="rId6"/>
    <p:sldId id="1017" r:id="rId7"/>
    <p:sldId id="1021" r:id="rId8"/>
    <p:sldId id="1018" r:id="rId9"/>
    <p:sldId id="1020" r:id="rId10"/>
    <p:sldId id="1025" r:id="rId11"/>
    <p:sldId id="1026" r:id="rId12"/>
    <p:sldId id="1027" r:id="rId13"/>
    <p:sldId id="1024" r:id="rId14"/>
    <p:sldId id="1028" r:id="rId15"/>
    <p:sldId id="1029" r:id="rId16"/>
    <p:sldId id="1030" r:id="rId17"/>
    <p:sldId id="1036" r:id="rId18"/>
    <p:sldId id="1023" r:id="rId19"/>
    <p:sldId id="1031" r:id="rId20"/>
    <p:sldId id="1032" r:id="rId21"/>
    <p:sldId id="1033" r:id="rId22"/>
    <p:sldId id="1034" r:id="rId23"/>
    <p:sldId id="1035" r:id="rId24"/>
    <p:sldId id="1037" r:id="rId25"/>
    <p:sldId id="10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1"/>
    <p:restoredTop sz="96247" autoAdjust="0"/>
  </p:normalViewPr>
  <p:slideViewPr>
    <p:cSldViewPr snapToGrid="0" snapToObjects="1">
      <p:cViewPr varScale="1">
        <p:scale>
          <a:sx n="82" d="100"/>
          <a:sy n="82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D071-DBEB-0A45-A29C-0E76F6B5CF4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8A4D-DFE5-CD42-8517-AAB54406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D5B4C3-9B00-474A-97E8-C13B4A35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1831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22AE50-6F90-E24E-B822-6568D31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9144000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EB50-2D06-0F47-91A8-A0077BC58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3A92E6-32C2-FB44-B5B2-762BF266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5342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E849984-83FA-4B45-A602-6A412FE0CC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99200"/>
            <a:ext cx="3873500" cy="355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6088-92BE-7449-8B28-318FAB3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138612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2DAB-D135-604C-8CA5-59E8EBB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E57F-E4E9-7543-83FD-1DD747CA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4138612" cy="3829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E940D73-0AAB-1944-9712-6637A75B1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324600"/>
            <a:ext cx="3873500" cy="3302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C89-5587-0348-8D17-7C08B2E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11666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D3EC-E376-5D4E-835F-620AC359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167" y="956441"/>
            <a:ext cx="6172200" cy="5323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B150-6498-3B43-813F-7D37535F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291254"/>
            <a:ext cx="4011229" cy="3988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1420AC-1CC6-B24D-864B-D3A8C0514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80150"/>
            <a:ext cx="3873500" cy="3746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BCCDFA5-5E44-4A10-9566-1CD9EB3389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7600" y="2209800"/>
            <a:ext cx="1016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32748AC-2AE3-43C0-9278-938D0E2893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10160000" cy="914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B1E87A0-32B5-4F5C-AD63-6BC5BE6391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553200"/>
            <a:ext cx="1422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DEE03EE6-F39B-433F-A18D-24E17698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34000"/>
            <a:ext cx="11938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>
            <a:extLst>
              <a:ext uri="{FF2B5EF4-FFF2-40B4-BE49-F238E27FC236}">
                <a16:creationId xmlns:a16="http://schemas.microsoft.com/office/drawing/2014/main" id="{74C58747-7098-4286-ACBC-CB5CA88D15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5067" y="2625726"/>
            <a:ext cx="429684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9E1B70D-FB97-4071-8E73-375341076D4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00667" y="2625726"/>
            <a:ext cx="438151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A914D84-6A0E-4819-B5D0-2CA852FC6E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55651" y="3048001"/>
            <a:ext cx="563033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1800">
              <a:latin typeface="Arial" panose="020B0604020202020204" pitchFamily="34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AD559B8A-0084-4A0A-83BF-054FE23C82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48833" y="3048001"/>
            <a:ext cx="491067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1800">
              <a:latin typeface="Arial" panose="020B0604020202020204" pitchFamily="34" charset="0"/>
            </a:endParaRP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7A938224-844C-40CE-A797-0EC31E3F17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3200" y="2974976"/>
            <a:ext cx="747184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1800">
              <a:latin typeface="Arial" panose="020B0604020202020204" pitchFamily="34" charset="0"/>
            </a:endParaRP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829A5A9-435F-43B6-BD27-7BC5AD62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67" y="2438401"/>
            <a:ext cx="42333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6E1EC3DC-9758-4DA4-8007-2D5F98F5294A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421218" y="3265489"/>
            <a:ext cx="11578167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3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79073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F930-5302-8041-8D70-01651E1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7" y="1351721"/>
            <a:ext cx="10555357" cy="23172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13BE-DC53-5D42-92BC-B1405D01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8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7BF-1F09-3444-AFBA-78A9352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8948"/>
            <a:ext cx="10515600" cy="24646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515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A9E0-FD26-B94E-9B92-E4BB7FDA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F48-A24B-4049-960D-8B798AEF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449386"/>
            <a:ext cx="10417284" cy="3805364"/>
          </a:xfrm>
        </p:spPr>
        <p:txBody>
          <a:bodyPr/>
          <a:lstStyle>
            <a:lvl1pPr>
              <a:buClr>
                <a:srgbClr val="B30738"/>
              </a:buCl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C7CA-926E-AD42-9C16-D63E0CBC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54750"/>
            <a:ext cx="3873500" cy="4000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421C-28F7-134B-8F0E-FE7D28044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07617" y="1170297"/>
            <a:ext cx="2316923" cy="2158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62840-6E05-504B-B2F6-709D240E69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691-0E51-0642-89F8-2E84D8B8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4316-63BB-3446-BDDD-074CD24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7103"/>
            <a:ext cx="10515600" cy="14125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355E-B4A2-6F4F-B305-737A32A3A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2F8-AE85-BC4D-8ACE-BD36C70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9A7C-E733-9C48-89C3-E8646610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516" y="2438399"/>
            <a:ext cx="5083284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53515-618E-BC46-A98D-B716B432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872C4E-C1EA-6E4F-ACE3-4DD19FF177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EAC0-550E-1740-BE53-8E9F0A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0" y="882869"/>
            <a:ext cx="10419967" cy="807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7B4-CFB5-CF4A-9970-F7B61DEC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421" y="1839309"/>
            <a:ext cx="5062154" cy="665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7258-4408-8940-BE1F-BB96B827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421" y="2653695"/>
            <a:ext cx="5062154" cy="3607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6BE5-8409-9441-A406-BB5D9E6F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9309"/>
            <a:ext cx="5183188" cy="665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EBE53-5EFB-6744-957B-B93F2D10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3695"/>
            <a:ext cx="5183188" cy="3607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A5D7E1-E327-DF48-B848-9BDF99F87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51EA50-74CA-AA48-8D7F-2B85A97EE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46758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C4C19D-273F-DD4F-AB1E-92F31DD50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52473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9A9976-053D-644A-ACDD-10A8928C1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DCC4-D98B-2742-9141-E813C53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E8D8-70CD-BF4D-805E-3BA2B3E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FD0265-AE87-AC4A-BBB3-EF8B93299236}"/>
              </a:ext>
            </a:extLst>
          </p:cNvPr>
          <p:cNvCxnSpPr>
            <a:cxnSpLocks/>
          </p:cNvCxnSpPr>
          <p:nvPr userDrawn="1"/>
        </p:nvCxnSpPr>
        <p:spPr>
          <a:xfrm>
            <a:off x="936516" y="730089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6507F-9FCF-7C40-9CCC-8081F5D27FC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50924" y="471954"/>
            <a:ext cx="3880944" cy="160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15C687-9087-C947-AB5A-223EF7DA7E9A}"/>
              </a:ext>
            </a:extLst>
          </p:cNvPr>
          <p:cNvCxnSpPr>
            <a:cxnSpLocks/>
          </p:cNvCxnSpPr>
          <p:nvPr userDrawn="1"/>
        </p:nvCxnSpPr>
        <p:spPr>
          <a:xfrm>
            <a:off x="936516" y="388502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69D0A-C2A3-A54B-87B3-155829A53D5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2474" y="160495"/>
            <a:ext cx="804042" cy="804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6E712-938E-934E-86D2-CF80E3166B5B}"/>
              </a:ext>
            </a:extLst>
          </p:cNvPr>
          <p:cNvCxnSpPr>
            <a:cxnSpLocks/>
          </p:cNvCxnSpPr>
          <p:nvPr userDrawn="1"/>
        </p:nvCxnSpPr>
        <p:spPr>
          <a:xfrm>
            <a:off x="936516" y="6652668"/>
            <a:ext cx="104172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67" r:id="rId8"/>
    <p:sldLayoutId id="2147483668" r:id="rId9"/>
    <p:sldLayoutId id="2147483655" r:id="rId10"/>
    <p:sldLayoutId id="2147483656" r:id="rId11"/>
    <p:sldLayoutId id="2147483657" r:id="rId12"/>
    <p:sldLayoutId id="214748367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30738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30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7EA9-7F89-AB44-B414-A35A39B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015"/>
            <a:ext cx="10515600" cy="64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78A8-B26A-4945-96B6-DF5E5BC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97162"/>
            <a:ext cx="10515600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 err="1"/>
              <a:t>Secod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CFB0A-34C6-5D42-83C5-6E58C3499080}"/>
              </a:ext>
            </a:extLst>
          </p:cNvPr>
          <p:cNvCxnSpPr>
            <a:cxnSpLocks/>
          </p:cNvCxnSpPr>
          <p:nvPr userDrawn="1"/>
        </p:nvCxnSpPr>
        <p:spPr>
          <a:xfrm>
            <a:off x="956394" y="730089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6B758-975E-984A-8DF2-F551E50A3FBA}"/>
              </a:ext>
            </a:extLst>
          </p:cNvPr>
          <p:cNvCxnSpPr>
            <a:cxnSpLocks/>
          </p:cNvCxnSpPr>
          <p:nvPr userDrawn="1"/>
        </p:nvCxnSpPr>
        <p:spPr>
          <a:xfrm>
            <a:off x="956394" y="388502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CBDF38-9EC5-8347-AE99-4FA5381A78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0924" y="472981"/>
            <a:ext cx="3880944" cy="172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D1952-D4DE-0B48-9AEC-F81A6CB6ED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2474" y="157274"/>
            <a:ext cx="804042" cy="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4707067"/>
            <a:ext cx="10878797" cy="1560384"/>
          </a:xfrm>
        </p:spPr>
        <p:txBody>
          <a:bodyPr>
            <a:normAutofit/>
          </a:bodyPr>
          <a:lstStyle/>
          <a:p>
            <a:r>
              <a:rPr lang="en-US" altLang="en-US" dirty="0"/>
              <a:t>Sruthi </a:t>
            </a:r>
            <a:r>
              <a:rPr lang="en-US" altLang="en-US" dirty="0" err="1"/>
              <a:t>Thiyagarajan</a:t>
            </a:r>
            <a:r>
              <a:rPr lang="en-US" altLang="en-US" dirty="0"/>
              <a:t>, </a:t>
            </a:r>
            <a:r>
              <a:rPr lang="en-US" altLang="en-US" dirty="0" err="1"/>
              <a:t>Fuqiong</a:t>
            </a:r>
            <a:r>
              <a:rPr lang="en-US" altLang="en-US" dirty="0"/>
              <a:t> Zhao, Sowmya </a:t>
            </a:r>
            <a:r>
              <a:rPr lang="en-US" altLang="en-US" dirty="0" err="1"/>
              <a:t>Chirravuri</a:t>
            </a:r>
            <a:r>
              <a:rPr lang="en-US" altLang="en-US" dirty="0"/>
              <a:t>, Suman Basavaraj Shiri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1630977"/>
            <a:ext cx="10417284" cy="519958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4AC2CC-68FE-2085-842D-28D6BE54DA80}"/>
              </a:ext>
            </a:extLst>
          </p:cNvPr>
          <p:cNvSpPr txBox="1">
            <a:spLocks/>
          </p:cNvSpPr>
          <p:nvPr/>
        </p:nvSpPr>
        <p:spPr>
          <a:xfrm>
            <a:off x="922965" y="2538285"/>
            <a:ext cx="10417284" cy="51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Project – COEN275</a:t>
            </a:r>
          </a:p>
        </p:txBody>
      </p:sp>
    </p:spTree>
    <p:extLst>
      <p:ext uri="{BB962C8B-B14F-4D97-AF65-F5344CB8AC3E}">
        <p14:creationId xmlns:p14="http://schemas.microsoft.com/office/powerpoint/2010/main" val="425541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89089A8-0D59-4DA4-2675-4B9E9C23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42" y="837314"/>
            <a:ext cx="8192250" cy="602068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A062C940-11AF-4062-53A9-1D6D0B95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08" y="839038"/>
            <a:ext cx="10417284" cy="68321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6330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692AF5-32D1-B7F4-42EB-E48150CD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424" y="793629"/>
            <a:ext cx="2731248" cy="5841348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50D24FA8-651D-6FB6-BC0B-E8601B62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17" y="1035276"/>
            <a:ext cx="3450466" cy="336323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E1E1FA1-D868-4A44-8D87-3D00C5BE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93" y="793629"/>
            <a:ext cx="2731248" cy="5841347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F466AE63-F178-1913-97FC-90C7F7DF3658}"/>
              </a:ext>
            </a:extLst>
          </p:cNvPr>
          <p:cNvSpPr txBox="1">
            <a:spLocks/>
          </p:cNvSpPr>
          <p:nvPr/>
        </p:nvSpPr>
        <p:spPr>
          <a:xfrm>
            <a:off x="2914185" y="3361200"/>
            <a:ext cx="1970559" cy="551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Checkout a book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37BF637-614F-8CA8-F3DB-2C975190E003}"/>
              </a:ext>
            </a:extLst>
          </p:cNvPr>
          <p:cNvSpPr txBox="1">
            <a:spLocks/>
          </p:cNvSpPr>
          <p:nvPr/>
        </p:nvSpPr>
        <p:spPr>
          <a:xfrm>
            <a:off x="7505574" y="3404912"/>
            <a:ext cx="1772241" cy="46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n-US" dirty="0"/>
            </a:br>
            <a:r>
              <a:rPr lang="en-US" sz="7200" dirty="0"/>
              <a:t>Return a book</a:t>
            </a:r>
          </a:p>
        </p:txBody>
      </p:sp>
    </p:spTree>
    <p:extLst>
      <p:ext uri="{BB962C8B-B14F-4D97-AF65-F5344CB8AC3E}">
        <p14:creationId xmlns:p14="http://schemas.microsoft.com/office/powerpoint/2010/main" val="384258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09" y="3169021"/>
            <a:ext cx="10417284" cy="51995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985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FBF19-6B31-720F-BA96-920C4475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5" y="1508836"/>
            <a:ext cx="3000794" cy="2743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EB29C6-7894-6D89-E274-9915DFB9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115" y="854912"/>
            <a:ext cx="3493104" cy="3285364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2C73D21-9FED-5C27-DB2C-BAB4C669F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546" y="750498"/>
            <a:ext cx="3845602" cy="5926347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02FBEB-3A47-5ED9-BE2D-17AFA5AC5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195" y="4140276"/>
            <a:ext cx="3278024" cy="23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5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B4F638C-EA72-2928-A73B-8ADA7794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4" y="1400823"/>
            <a:ext cx="2695951" cy="2619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299748-4EEA-BA0F-CF30-6FBAF8B0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452" y="1333207"/>
            <a:ext cx="2762636" cy="41915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ED3E30-881A-8695-119B-84D15811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42" y="942086"/>
            <a:ext cx="4083908" cy="55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8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67A46A64-5E57-41BA-68F0-E2D9B7BE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00" y="1449650"/>
            <a:ext cx="3094579" cy="395869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2132D7E-D6A5-BA02-50C1-8023F204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35" y="1541371"/>
            <a:ext cx="3782545" cy="377525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FD55858E-7F85-39C9-0D07-1B42D6ADB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736" y="1851476"/>
            <a:ext cx="2920498" cy="31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9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1AFB0AA9-AF98-D161-2822-F5214685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78" y="819510"/>
            <a:ext cx="3859600" cy="559706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900924-C304-076E-1AFF-988B18A5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931" y="1763992"/>
            <a:ext cx="2989969" cy="37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09" y="3169021"/>
            <a:ext cx="10417284" cy="519958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 shots of the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01128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4A505D-C86A-D054-8772-45DF12F5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6" y="1960871"/>
            <a:ext cx="3448333" cy="2449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222A6-D067-EBC0-81AC-817FC259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33" y="979563"/>
            <a:ext cx="3418734" cy="2449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462D45-7A1E-0358-41F0-A7463989D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283" y="1960871"/>
            <a:ext cx="3429211" cy="2449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FD2B26-8A83-F705-6C8E-CD41DB5C7562}"/>
              </a:ext>
            </a:extLst>
          </p:cNvPr>
          <p:cNvSpPr txBox="1"/>
          <p:nvPr/>
        </p:nvSpPr>
        <p:spPr>
          <a:xfrm>
            <a:off x="880946" y="4693322"/>
            <a:ext cx="23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93D8A-9C0C-1115-662C-CCFA9F7C7CD0}"/>
              </a:ext>
            </a:extLst>
          </p:cNvPr>
          <p:cNvSpPr txBox="1"/>
          <p:nvPr/>
        </p:nvSpPr>
        <p:spPr>
          <a:xfrm>
            <a:off x="5173097" y="3584601"/>
            <a:ext cx="18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Signup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D5799-D009-E231-3234-97E5FD6369B8}"/>
              </a:ext>
            </a:extLst>
          </p:cNvPr>
          <p:cNvSpPr txBox="1"/>
          <p:nvPr/>
        </p:nvSpPr>
        <p:spPr>
          <a:xfrm>
            <a:off x="9465249" y="4718309"/>
            <a:ext cx="18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interface</a:t>
            </a:r>
          </a:p>
        </p:txBody>
      </p:sp>
    </p:spTree>
    <p:extLst>
      <p:ext uri="{BB962C8B-B14F-4D97-AF65-F5344CB8AC3E}">
        <p14:creationId xmlns:p14="http://schemas.microsoft.com/office/powerpoint/2010/main" val="221382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4BCED9-D7E1-45FD-272D-2BC58481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8" y="1160187"/>
            <a:ext cx="5934924" cy="4248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3B1F01-48F2-796F-84AF-A8583E4D542A}"/>
              </a:ext>
            </a:extLst>
          </p:cNvPr>
          <p:cNvSpPr txBox="1"/>
          <p:nvPr/>
        </p:nvSpPr>
        <p:spPr>
          <a:xfrm>
            <a:off x="1953778" y="5730695"/>
            <a:ext cx="224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 interface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9C530-D64D-8953-74BA-C67EB37D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01" y="1737009"/>
            <a:ext cx="4766171" cy="3383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700905-F08D-8DDE-EAC4-F552B0667242}"/>
              </a:ext>
            </a:extLst>
          </p:cNvPr>
          <p:cNvSpPr txBox="1"/>
          <p:nvPr/>
        </p:nvSpPr>
        <p:spPr>
          <a:xfrm>
            <a:off x="8640792" y="5509014"/>
            <a:ext cx="224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info interface</a:t>
            </a:r>
          </a:p>
        </p:txBody>
      </p:sp>
    </p:spTree>
    <p:extLst>
      <p:ext uri="{BB962C8B-B14F-4D97-AF65-F5344CB8AC3E}">
        <p14:creationId xmlns:p14="http://schemas.microsoft.com/office/powerpoint/2010/main" val="196371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8"/>
            <a:ext cx="10878797" cy="527038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500" b="1" dirty="0">
                <a:solidFill>
                  <a:srgbClr val="273239"/>
                </a:solidFill>
                <a:latin typeface="urw-din"/>
              </a:rPr>
              <a:t>Problem Definition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Merriweather" panose="00000500000000000000" pitchFamily="2" charset="0"/>
              </a:rPr>
              <a:t>Design a library management system using object-oriented principles. This generic library design must address scalability. The designed system should have two interfaces:</a:t>
            </a:r>
            <a:r>
              <a:rPr lang="zh-CN" altLang="en-US" sz="2100" dirty="0">
                <a:latin typeface="Merriweather" panose="00000500000000000000" pitchFamily="2" charset="0"/>
              </a:rPr>
              <a:t> </a:t>
            </a:r>
            <a:r>
              <a:rPr lang="en-US" altLang="zh-CN" sz="2100" dirty="0">
                <a:latin typeface="Merriweather" panose="00000500000000000000" pitchFamily="2" charset="0"/>
              </a:rPr>
              <a:t>Member</a:t>
            </a:r>
            <a:r>
              <a:rPr lang="zh-CN" altLang="en-US" sz="2100" dirty="0">
                <a:latin typeface="Merriweather" panose="00000500000000000000" pitchFamily="2" charset="0"/>
              </a:rPr>
              <a:t> </a:t>
            </a:r>
            <a:r>
              <a:rPr lang="en-US" altLang="zh-CN" sz="2100" dirty="0">
                <a:latin typeface="Merriweather" panose="00000500000000000000" pitchFamily="2" charset="0"/>
              </a:rPr>
              <a:t>interface</a:t>
            </a:r>
            <a:r>
              <a:rPr lang="zh-CN" altLang="en-US" sz="2100" dirty="0">
                <a:latin typeface="Merriweather" panose="00000500000000000000" pitchFamily="2" charset="0"/>
              </a:rPr>
              <a:t> </a:t>
            </a:r>
            <a:r>
              <a:rPr lang="en-US" altLang="zh-CN" sz="2100" dirty="0">
                <a:latin typeface="Merriweather" panose="00000500000000000000" pitchFamily="2" charset="0"/>
              </a:rPr>
              <a:t>and</a:t>
            </a:r>
            <a:r>
              <a:rPr lang="zh-CN" altLang="en-US" sz="2100" dirty="0">
                <a:latin typeface="Merriweather" panose="00000500000000000000" pitchFamily="2" charset="0"/>
              </a:rPr>
              <a:t> </a:t>
            </a:r>
            <a:r>
              <a:rPr lang="en-US" altLang="zh-CN" sz="2100" dirty="0">
                <a:latin typeface="Merriweather" panose="00000500000000000000" pitchFamily="2" charset="0"/>
              </a:rPr>
              <a:t>Admin interface. The members can rent books for a specific time, like them, and review them. Admin has all the authority to add, delete, browse books and send notifications to library members.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273239"/>
                </a:solidFill>
                <a:latin typeface="urw-din"/>
              </a:rPr>
              <a:t>Requirement Analysis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Any library member should be able to search books by title, price, category(type), and ISBN.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Each book will have a unique identification number; there could be more than one copy of a book, and library members should be able to check out any copy.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The system should be able to retrieve information like who took a particular book or what are books checked out by a specific library member.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The library member has to provide their card credentials upon signing up for the security of the rental books.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There should be a maximum limit (90) on how many days a member can keep a book.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The system should be able to collect fines for books returned after the due date.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The system should be able to send notifications when the book is not returned within the due date.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Each of the library members should have a wallet from which the amount will be deducted for the rentals.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On damage or not return of the books after the maximum time limit, the system can charge the library members with their credit cards.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The system should provide library members with like and review options for a book.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Merriweather" panose="00000500000000000000" pitchFamily="2" charset="0"/>
              </a:rPr>
              <a:t>The library member should be able to read the messages received in their account.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273239"/>
              </a:solidFill>
              <a:latin typeface="urw-din"/>
            </a:endParaRPr>
          </a:p>
          <a:p>
            <a:pPr lvl="1"/>
            <a:endParaRPr lang="en-US" altLang="en-US" dirty="0">
              <a:solidFill>
                <a:srgbClr val="273239"/>
              </a:solidFill>
              <a:latin typeface="urw-din"/>
            </a:endParaRPr>
          </a:p>
          <a:p>
            <a:pPr lvl="1"/>
            <a:endParaRPr lang="en-US" altLang="en-US" dirty="0">
              <a:solidFill>
                <a:srgbClr val="273239"/>
              </a:solidFill>
              <a:latin typeface="urw-din"/>
            </a:endParaRPr>
          </a:p>
          <a:p>
            <a:pPr lvl="2"/>
            <a:endParaRPr lang="en-US" altLang="en-US" dirty="0">
              <a:solidFill>
                <a:srgbClr val="273239"/>
              </a:solidFill>
              <a:latin typeface="urw-din"/>
            </a:endParaRPr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65" y="737091"/>
            <a:ext cx="10417284" cy="519958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- Design</a:t>
            </a:r>
          </a:p>
        </p:txBody>
      </p:sp>
    </p:spTree>
    <p:extLst>
      <p:ext uri="{BB962C8B-B14F-4D97-AF65-F5344CB8AC3E}">
        <p14:creationId xmlns:p14="http://schemas.microsoft.com/office/powerpoint/2010/main" val="280015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1F8915-4222-9A9A-B0D6-B1E5F667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65" y="1472685"/>
            <a:ext cx="4949543" cy="3287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26B73-0ED2-F678-3AA2-7947A48B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93" y="1587088"/>
            <a:ext cx="4370610" cy="3164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F36A14-2F8E-F29B-2C46-A8108065B135}"/>
              </a:ext>
            </a:extLst>
          </p:cNvPr>
          <p:cNvSpPr txBox="1"/>
          <p:nvPr/>
        </p:nvSpPr>
        <p:spPr>
          <a:xfrm>
            <a:off x="2502450" y="5015983"/>
            <a:ext cx="18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C3B5C-3731-785E-F14F-D7D261C5950D}"/>
              </a:ext>
            </a:extLst>
          </p:cNvPr>
          <p:cNvSpPr txBox="1"/>
          <p:nvPr/>
        </p:nvSpPr>
        <p:spPr>
          <a:xfrm>
            <a:off x="8075798" y="5043812"/>
            <a:ext cx="224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Borrow a book</a:t>
            </a:r>
          </a:p>
        </p:txBody>
      </p:sp>
    </p:spTree>
    <p:extLst>
      <p:ext uri="{BB962C8B-B14F-4D97-AF65-F5344CB8AC3E}">
        <p14:creationId xmlns:p14="http://schemas.microsoft.com/office/powerpoint/2010/main" val="276930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A283EF-9246-4D2A-C3B9-C6019221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56" y="1348852"/>
            <a:ext cx="2667372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35BD2-25C2-2AC7-F291-4F93835F8FF9}"/>
              </a:ext>
            </a:extLst>
          </p:cNvPr>
          <p:cNvSpPr txBox="1"/>
          <p:nvPr/>
        </p:nvSpPr>
        <p:spPr>
          <a:xfrm>
            <a:off x="1670452" y="4831317"/>
            <a:ext cx="227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book review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BA23CE-82C7-D98F-E5B7-CAFE3120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24" y="1348852"/>
            <a:ext cx="2876951" cy="1209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A2E22-A331-B607-5B87-68E45CAEC8BB}"/>
              </a:ext>
            </a:extLst>
          </p:cNvPr>
          <p:cNvSpPr txBox="1"/>
          <p:nvPr/>
        </p:nvSpPr>
        <p:spPr>
          <a:xfrm>
            <a:off x="5557023" y="4811854"/>
            <a:ext cx="191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 book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527D9C-72B0-D017-0384-35256F665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24" y="2819315"/>
            <a:ext cx="2876951" cy="1219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0ADCC8-6487-1E71-B791-EC3073333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959" y="1348852"/>
            <a:ext cx="3795164" cy="32399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61264B-FF2D-61CA-AF9A-41AA45AEE324}"/>
              </a:ext>
            </a:extLst>
          </p:cNvPr>
          <p:cNvSpPr txBox="1"/>
          <p:nvPr/>
        </p:nvSpPr>
        <p:spPr>
          <a:xfrm>
            <a:off x="9079322" y="4826308"/>
            <a:ext cx="191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wallet</a:t>
            </a:r>
          </a:p>
        </p:txBody>
      </p:sp>
    </p:spTree>
    <p:extLst>
      <p:ext uri="{BB962C8B-B14F-4D97-AF65-F5344CB8AC3E}">
        <p14:creationId xmlns:p14="http://schemas.microsoft.com/office/powerpoint/2010/main" val="230974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BAB1A8-52D9-583A-4014-C902D222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50" y="1239127"/>
            <a:ext cx="4618837" cy="3356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7D5BEC-B8F1-9F47-8F9A-3156E2AB38C1}"/>
              </a:ext>
            </a:extLst>
          </p:cNvPr>
          <p:cNvSpPr txBox="1"/>
          <p:nvPr/>
        </p:nvSpPr>
        <p:spPr>
          <a:xfrm>
            <a:off x="2342520" y="4898767"/>
            <a:ext cx="192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13E68-E57B-67FD-EEA8-E9839DF0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63" y="1239127"/>
            <a:ext cx="5320618" cy="3356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D9BFCF-B33E-A15C-EB7A-15904D92AA3B}"/>
              </a:ext>
            </a:extLst>
          </p:cNvPr>
          <p:cNvSpPr txBox="1"/>
          <p:nvPr/>
        </p:nvSpPr>
        <p:spPr>
          <a:xfrm>
            <a:off x="6653214" y="4866501"/>
            <a:ext cx="411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 books from admin interface </a:t>
            </a:r>
          </a:p>
        </p:txBody>
      </p:sp>
    </p:spTree>
    <p:extLst>
      <p:ext uri="{BB962C8B-B14F-4D97-AF65-F5344CB8AC3E}">
        <p14:creationId xmlns:p14="http://schemas.microsoft.com/office/powerpoint/2010/main" val="1154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2939C-009B-2715-4B51-0F506AD7E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F6E86A-FB5D-E894-326C-AA70BE96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36" y="885034"/>
            <a:ext cx="4608803" cy="4284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57525-A90E-EF5E-C78A-21775793762E}"/>
              </a:ext>
            </a:extLst>
          </p:cNvPr>
          <p:cNvSpPr txBox="1"/>
          <p:nvPr/>
        </p:nvSpPr>
        <p:spPr>
          <a:xfrm>
            <a:off x="1110343" y="5334391"/>
            <a:ext cx="3284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Send Notification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32CC2A-EC6F-E1BE-105B-86D30A40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96" y="885034"/>
            <a:ext cx="6008913" cy="4284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B10077-B4BF-7E43-9B3B-64A7F8D4CA3E}"/>
              </a:ext>
            </a:extLst>
          </p:cNvPr>
          <p:cNvSpPr txBox="1"/>
          <p:nvPr/>
        </p:nvSpPr>
        <p:spPr>
          <a:xfrm>
            <a:off x="6335485" y="5334391"/>
            <a:ext cx="484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 Message Interface in the member login</a:t>
            </a:r>
          </a:p>
        </p:txBody>
      </p:sp>
    </p:spTree>
    <p:extLst>
      <p:ext uri="{BB962C8B-B14F-4D97-AF65-F5344CB8AC3E}">
        <p14:creationId xmlns:p14="http://schemas.microsoft.com/office/powerpoint/2010/main" val="1479770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CD7C-D31C-4539-AA93-0AECDE8A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312863" y="1384300"/>
            <a:ext cx="10879137" cy="4883150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8"/>
            <a:ext cx="11038874" cy="5270381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Any member can rent any book that is available from the library</a:t>
            </a:r>
            <a:r>
              <a:rPr lang="en-US" sz="1800" b="0" i="0" dirty="0">
                <a:effectLst/>
                <a:latin typeface="Merriweather" panose="00000500000000000000" pitchFamily="2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The book must be available before the member can rent it</a:t>
            </a:r>
            <a:r>
              <a:rPr lang="en-US" sz="1800" b="0" i="0" dirty="0">
                <a:effectLst/>
                <a:latin typeface="Merriweather" panose="00000500000000000000" pitchFamily="2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Members must have a valid credit card to sign up an account.</a:t>
            </a:r>
            <a:endParaRPr lang="en-US" sz="1800" b="0" i="0" dirty="0">
              <a:effectLst/>
              <a:latin typeface="Merriweather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Merriweather" panose="00000500000000000000" pitchFamily="2" charset="0"/>
              </a:rPr>
              <a:t>Members can rent multiple books.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Merriweather" panose="00000500000000000000" pitchFamily="2" charset="0"/>
              </a:rPr>
              <a:t>Members can rent the book for a maximum of three month.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Merriweather" panose="00000500000000000000" pitchFamily="2" charset="0"/>
              </a:rPr>
              <a:t>Members need to provide an expected return date.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Merriweather" panose="00000500000000000000" pitchFamily="2" charset="0"/>
              </a:rPr>
              <a:t>Any book return after the expected return date will evoke a fine.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Merriweather" panose="00000500000000000000" pitchFamily="2" charset="0"/>
              </a:rPr>
              <a:t>Members pay through the </a:t>
            </a:r>
            <a:r>
              <a:rPr lang="en-US" sz="1800" dirty="0">
                <a:latin typeface="Merriweather" panose="00000500000000000000" pitchFamily="2" charset="0"/>
              </a:rPr>
              <a:t>virtual wallet provided by the system.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Members can load money to the wallet.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Merriweather" panose="00000500000000000000" pitchFamily="2" charset="0"/>
              </a:rPr>
              <a:t>Member’s wallet must have enough balance to pay the bill in order to return the book.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Merriweather" panose="00000500000000000000" pitchFamily="2" charset="0"/>
              </a:rPr>
              <a:t>Members </a:t>
            </a:r>
            <a:r>
              <a:rPr lang="en-US" sz="1800" dirty="0">
                <a:latin typeface="Merriweather" panose="00000500000000000000" pitchFamily="2" charset="0"/>
              </a:rPr>
              <a:t>can like the book. Every user member can only have one like.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Merriweather" panose="00000500000000000000" pitchFamily="2" charset="0"/>
              </a:rPr>
              <a:t>Members </a:t>
            </a:r>
            <a:r>
              <a:rPr lang="en-US" sz="1800" dirty="0">
                <a:latin typeface="Merriweather" panose="00000500000000000000" pitchFamily="2" charset="0"/>
              </a:rPr>
              <a:t>have access to all the book reviews.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i="0" dirty="0">
                <a:effectLst/>
                <a:latin typeface="Merriweather" panose="00000500000000000000" pitchFamily="2" charset="0"/>
              </a:rPr>
              <a:t>Members </a:t>
            </a:r>
            <a:r>
              <a:rPr lang="en-US" sz="1800" dirty="0">
                <a:latin typeface="Merriweather" panose="00000500000000000000" pitchFamily="2" charset="0"/>
              </a:rPr>
              <a:t>have access to the title and expected return date of their borrowed book.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Members can search book by book title, by category, by price and by ISBN.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Members can read notifications from admin.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There is only one account for admin.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Admin can manage the books by adding and deleting them.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Admin can browse all the books, tracking the rented books and send notification to members.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Merriweather" panose="00000500000000000000" pitchFamily="2" charset="0"/>
              </a:rPr>
              <a:t>The system uses SQLite to store the database.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Merriweather" panose="000005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Merriweather" panose="00000500000000000000" pitchFamily="2" charset="0"/>
            </a:endParaRPr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65" y="737091"/>
            <a:ext cx="10417284" cy="519958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66679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8"/>
            <a:ext cx="10878797" cy="527038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Here are the main Actors in our system: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Admin: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 Mainly responsible for adding and removing books, tracking rented books and their availability, sending notifications to members.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Member: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 All member can rent the book from the library.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Here are the top use cases of Admin interface: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Add/Remove</a:t>
            </a:r>
            <a:r>
              <a:rPr lang="en-US" b="1" dirty="0">
                <a:solidFill>
                  <a:srgbClr val="424242"/>
                </a:solidFill>
                <a:latin typeface="-apple-system"/>
              </a:rPr>
              <a:t> books</a:t>
            </a:r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 To add and remove books from the book database.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Track rented books and their availability: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 To read a table record of all the books info.</a:t>
            </a:r>
          </a:p>
          <a:p>
            <a:pPr lvl="1"/>
            <a:r>
              <a:rPr lang="en-US" b="1" dirty="0">
                <a:solidFill>
                  <a:srgbClr val="424242"/>
                </a:solidFill>
                <a:latin typeface="-apple-system"/>
              </a:rPr>
              <a:t>Send notification to members</a:t>
            </a:r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 To send notification to users when the expected return date is approaching.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Here are the top use cases of Member interface: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Browse books: </a:t>
            </a:r>
            <a:r>
              <a:rPr lang="en-US" i="0" dirty="0">
                <a:solidFill>
                  <a:srgbClr val="424242"/>
                </a:solidFill>
                <a:effectLst/>
                <a:latin typeface="-apple-system"/>
              </a:rPr>
              <a:t>To browse all the books in library, including the book title, author, category, price, likes and review.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Search books by</a:t>
            </a:r>
            <a:r>
              <a:rPr lang="en-US" b="1" dirty="0">
                <a:solidFill>
                  <a:srgbClr val="424242"/>
                </a:solidFill>
                <a:latin typeface="-apple-system"/>
              </a:rPr>
              <a:t> certain criteria</a:t>
            </a:r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: </a:t>
            </a:r>
            <a:r>
              <a:rPr lang="en-US" i="0" dirty="0">
                <a:solidFill>
                  <a:srgbClr val="424242"/>
                </a:solidFill>
                <a:effectLst/>
                <a:latin typeface="-apple-system"/>
              </a:rPr>
              <a:t>To 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search book by their title, price, category and ISBN.</a:t>
            </a:r>
          </a:p>
          <a:p>
            <a:pPr lvl="1"/>
            <a:r>
              <a:rPr lang="en-US" b="1" dirty="0">
                <a:solidFill>
                  <a:srgbClr val="424242"/>
                </a:solidFill>
                <a:latin typeface="-apple-system"/>
              </a:rPr>
              <a:t>View search history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: To view the history of book search.</a:t>
            </a:r>
            <a:endParaRPr lang="en-US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Borrow books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: To enter the expected return date and to rent the book for such period. 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Return books: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 To return books to library before or after the expected return date.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Pay the bill: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 To pay the rent and possible fine 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through wallet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Load wallet: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 To add money to the wallet to make sure the balance is enough to pay the bill.</a:t>
            </a:r>
          </a:p>
          <a:p>
            <a:pPr lvl="1"/>
            <a:r>
              <a:rPr lang="en-US" b="1" dirty="0">
                <a:solidFill>
                  <a:srgbClr val="424242"/>
                </a:solidFill>
                <a:latin typeface="-apple-system"/>
              </a:rPr>
              <a:t>Like the book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: To like the book through the like button.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Write review of the book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: To write the review of the book.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Record borrowed books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: To record the borrowed book, borrow date, expected return date and expected bill.</a:t>
            </a:r>
          </a:p>
          <a:p>
            <a:pPr lvl="1"/>
            <a:r>
              <a:rPr lang="en-US" b="1" i="0" dirty="0">
                <a:solidFill>
                  <a:srgbClr val="424242"/>
                </a:solidFill>
                <a:effectLst/>
                <a:latin typeface="-apple-system"/>
              </a:rPr>
              <a:t>Receive notification from admin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: To receive notification from the admin.</a:t>
            </a:r>
          </a:p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65" y="737091"/>
            <a:ext cx="10417284" cy="51995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9388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65" y="737091"/>
            <a:ext cx="10417284" cy="51995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3979D2-5DA3-AECB-1347-8AB57536A625}"/>
              </a:ext>
            </a:extLst>
          </p:cNvPr>
          <p:cNvSpPr txBox="1">
            <a:spLocks/>
          </p:cNvSpPr>
          <p:nvPr/>
        </p:nvSpPr>
        <p:spPr>
          <a:xfrm>
            <a:off x="1066800" y="1952281"/>
            <a:ext cx="4797066" cy="4905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424242"/>
                </a:solidFill>
                <a:latin typeface="-apple-system"/>
              </a:rPr>
              <a:t>GUI Classes</a:t>
            </a:r>
          </a:p>
          <a:p>
            <a:r>
              <a:rPr lang="en-US" b="1" dirty="0" err="1">
                <a:solidFill>
                  <a:srgbClr val="424242"/>
                </a:solidFill>
                <a:latin typeface="-apple-system"/>
              </a:rPr>
              <a:t>mainwindow</a:t>
            </a:r>
            <a:r>
              <a:rPr lang="en-US" b="1" dirty="0">
                <a:solidFill>
                  <a:srgbClr val="424242"/>
                </a:solidFill>
                <a:latin typeface="-apple-system"/>
              </a:rPr>
              <a:t>: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 The central part of the organization for which this software has been designed. It has attributes of “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startWidget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” to start the program. It also contains all the widgets needed, for example, ”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signupWidget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”, “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loginWidget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”, “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memberWidget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” and “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adminWidget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”. In addition, it contains the “controller” which connects the frontend and the backend.</a:t>
            </a:r>
          </a:p>
          <a:p>
            <a:r>
              <a:rPr lang="en-US" b="1" dirty="0" err="1">
                <a:solidFill>
                  <a:srgbClr val="424242"/>
                </a:solidFill>
                <a:latin typeface="-apple-system"/>
              </a:rPr>
              <a:t>startWidget</a:t>
            </a:r>
            <a:r>
              <a:rPr lang="en-US" b="1" dirty="0">
                <a:solidFill>
                  <a:srgbClr val="424242"/>
                </a:solidFill>
                <a:latin typeface="-apple-system"/>
              </a:rPr>
              <a:t>: 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Used to kick off the program by choosing signup or login.</a:t>
            </a:r>
          </a:p>
          <a:p>
            <a:r>
              <a:rPr lang="en-US" b="1" dirty="0" err="1">
                <a:solidFill>
                  <a:srgbClr val="424242"/>
                </a:solidFill>
                <a:latin typeface="-apple-system"/>
              </a:rPr>
              <a:t>signupWidget</a:t>
            </a:r>
            <a:r>
              <a:rPr lang="en-US" b="1" dirty="0">
                <a:solidFill>
                  <a:srgbClr val="424242"/>
                </a:solidFill>
                <a:latin typeface="-apple-system"/>
              </a:rPr>
              <a:t>: 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Used for 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signig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 up new member account. Signal to controller to save account info to database.</a:t>
            </a:r>
          </a:p>
          <a:p>
            <a:r>
              <a:rPr lang="en-US" b="1" dirty="0" err="1">
                <a:solidFill>
                  <a:srgbClr val="424242"/>
                </a:solidFill>
                <a:latin typeface="-apple-system"/>
              </a:rPr>
              <a:t>loginWidget</a:t>
            </a:r>
            <a:r>
              <a:rPr lang="en-US" b="1" dirty="0">
                <a:solidFill>
                  <a:srgbClr val="424242"/>
                </a:solidFill>
                <a:latin typeface="-apple-system"/>
              </a:rPr>
              <a:t>: 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Used for login for existing members. Signal to controller to get to the member interface. </a:t>
            </a:r>
          </a:p>
          <a:p>
            <a:r>
              <a:rPr lang="en-US" b="1" dirty="0" err="1">
                <a:solidFill>
                  <a:srgbClr val="424242"/>
                </a:solidFill>
                <a:latin typeface="-apple-system"/>
              </a:rPr>
              <a:t>imageWidget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: Layout the books with their titles in 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memberWidget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 for members to browse.</a:t>
            </a:r>
          </a:p>
          <a:p>
            <a:r>
              <a:rPr lang="en-US" b="1" dirty="0" err="1">
                <a:solidFill>
                  <a:srgbClr val="424242"/>
                </a:solidFill>
                <a:latin typeface="-apple-system"/>
              </a:rPr>
              <a:t>bookWidget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: The widget to show individual book information.</a:t>
            </a:r>
          </a:p>
          <a:p>
            <a:r>
              <a:rPr lang="en-US" b="1" dirty="0" err="1">
                <a:solidFill>
                  <a:srgbClr val="424242"/>
                </a:solidFill>
                <a:latin typeface="-apple-system"/>
              </a:rPr>
              <a:t>adminWidget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: The widget to show admin interface.</a:t>
            </a:r>
          </a:p>
          <a:p>
            <a:r>
              <a:rPr lang="en-US" b="1" dirty="0" err="1">
                <a:solidFill>
                  <a:srgbClr val="424242"/>
                </a:solidFill>
                <a:latin typeface="-apple-system"/>
              </a:rPr>
              <a:t>memberWidget</a:t>
            </a:r>
            <a:r>
              <a:rPr lang="en-US" b="1" dirty="0">
                <a:solidFill>
                  <a:srgbClr val="424242"/>
                </a:solidFill>
                <a:latin typeface="-apple-system"/>
              </a:rPr>
              <a:t>: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 The widget to show member interface.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EA13E1-2EED-2AE6-BDD7-6D5B65CC546A}"/>
              </a:ext>
            </a:extLst>
          </p:cNvPr>
          <p:cNvSpPr txBox="1">
            <a:spLocks/>
          </p:cNvSpPr>
          <p:nvPr/>
        </p:nvSpPr>
        <p:spPr>
          <a:xfrm>
            <a:off x="6250497" y="1972245"/>
            <a:ext cx="4797066" cy="3434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424242"/>
                </a:solidFill>
                <a:latin typeface="-apple-system"/>
              </a:rPr>
              <a:t>OO Classes</a:t>
            </a:r>
          </a:p>
          <a:p>
            <a:r>
              <a:rPr lang="en-US" b="1" dirty="0">
                <a:solidFill>
                  <a:srgbClr val="424242"/>
                </a:solidFill>
                <a:latin typeface="-apple-system"/>
              </a:rPr>
              <a:t>User: 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Base class for Admin and Member classes. </a:t>
            </a:r>
          </a:p>
          <a:p>
            <a:r>
              <a:rPr lang="en-US" b="1" dirty="0">
                <a:solidFill>
                  <a:srgbClr val="424242"/>
                </a:solidFill>
                <a:latin typeface="-apple-system"/>
              </a:rPr>
              <a:t>admin: 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Derived class from User. Used in 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adminWidget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.</a:t>
            </a:r>
          </a:p>
          <a:p>
            <a:r>
              <a:rPr lang="en-US" b="1" dirty="0">
                <a:solidFill>
                  <a:srgbClr val="424242"/>
                </a:solidFill>
                <a:latin typeface="-apple-system"/>
              </a:rPr>
              <a:t>member: 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Derived class from User. It</a:t>
            </a:r>
            <a:r>
              <a:rPr lang="en-US" b="1" dirty="0">
                <a:solidFill>
                  <a:srgbClr val="424242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contains personal information (i.e., username, email, password etc.) and the borrowing history of the member (i.e., borrowed book, borrow date, expected return date, 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ect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.).</a:t>
            </a:r>
          </a:p>
          <a:p>
            <a:r>
              <a:rPr lang="en-US" b="1" dirty="0">
                <a:solidFill>
                  <a:srgbClr val="424242"/>
                </a:solidFill>
                <a:latin typeface="-apple-system"/>
              </a:rPr>
              <a:t>transaction: 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Contains information of the member’s credit card.</a:t>
            </a:r>
          </a:p>
          <a:p>
            <a:r>
              <a:rPr lang="en-US" b="1" dirty="0" err="1">
                <a:solidFill>
                  <a:srgbClr val="424242"/>
                </a:solidFill>
                <a:latin typeface="-apple-system"/>
              </a:rPr>
              <a:t>bookstudent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: The class to store like/review information.</a:t>
            </a:r>
          </a:p>
          <a:p>
            <a:r>
              <a:rPr lang="en-US" b="1" dirty="0">
                <a:solidFill>
                  <a:srgbClr val="424242"/>
                </a:solidFill>
                <a:latin typeface="-apple-system"/>
              </a:rPr>
              <a:t>book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: Contains book information (i.e., title, author, price, availability, 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borrowedBy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, like, etc.)</a:t>
            </a:r>
          </a:p>
          <a:p>
            <a:r>
              <a:rPr lang="en-US" b="1" dirty="0">
                <a:solidFill>
                  <a:srgbClr val="424242"/>
                </a:solidFill>
                <a:latin typeface="-apple-system"/>
              </a:rPr>
              <a:t>Controller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: The class that is responsible for all the communications between frontend and backend.</a:t>
            </a:r>
          </a:p>
          <a:p>
            <a:r>
              <a:rPr lang="en-US" b="1" dirty="0">
                <a:solidFill>
                  <a:srgbClr val="424242"/>
                </a:solidFill>
                <a:latin typeface="-apple-system"/>
              </a:rPr>
              <a:t>Database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: The class that is responsible for all the operations on SQLite database.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71F292C-93EB-B57D-E7A5-C8CAB9C78E2E}"/>
              </a:ext>
            </a:extLst>
          </p:cNvPr>
          <p:cNvSpPr txBox="1">
            <a:spLocks/>
          </p:cNvSpPr>
          <p:nvPr/>
        </p:nvSpPr>
        <p:spPr>
          <a:xfrm>
            <a:off x="1066800" y="1309077"/>
            <a:ext cx="10417284" cy="51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Main classes of our 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25414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948E00F-1BFF-0AC7-AE21-AD5E05C9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43" y="1241412"/>
            <a:ext cx="5877745" cy="49917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8221"/>
            <a:ext cx="10417284" cy="1144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baseline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10085-CBEB-0562-6D4A-947B42DC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4" y="1396270"/>
            <a:ext cx="3093221" cy="2277094"/>
          </a:xfrm>
          <a:prstGeom prst="rect">
            <a:avLst/>
          </a:prstGeom>
          <a:noFill/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DB6CB6-BEDE-BC77-7A4B-C0F704C38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172200"/>
            <a:ext cx="3873500" cy="48260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72E645-7276-F0D2-5270-30B0A5F10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218" y="1241576"/>
            <a:ext cx="2267266" cy="28007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09D3FE-1381-0F58-8492-1E4E57C74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788" y="3899421"/>
            <a:ext cx="1886213" cy="21148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0004BE-C39C-8C02-48BC-7D9E5C527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100" y="4094955"/>
            <a:ext cx="230537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r>
              <a:rPr lang="en-US" altLang="en-US" dirty="0"/>
              <a:t>All main pillars</a:t>
            </a:r>
          </a:p>
          <a:p>
            <a:pPr lvl="1"/>
            <a:r>
              <a:rPr lang="en-US" altLang="en-US" dirty="0"/>
              <a:t>Encapsulation</a:t>
            </a:r>
          </a:p>
          <a:p>
            <a:pPr lvl="1"/>
            <a:r>
              <a:rPr lang="en-US" altLang="en-US" dirty="0"/>
              <a:t>Inheritance</a:t>
            </a:r>
          </a:p>
          <a:p>
            <a:pPr lvl="1"/>
            <a:r>
              <a:rPr lang="en-US" altLang="en-US" dirty="0"/>
              <a:t>Overloading – operator and function</a:t>
            </a:r>
          </a:p>
          <a:p>
            <a:pPr lvl="1"/>
            <a:r>
              <a:rPr lang="en-US" altLang="en-US" dirty="0"/>
              <a:t>Others</a:t>
            </a:r>
          </a:p>
          <a:p>
            <a:pPr lvl="2"/>
            <a:r>
              <a:rPr lang="en-US" altLang="en-US" dirty="0"/>
              <a:t>Iterator</a:t>
            </a:r>
          </a:p>
          <a:p>
            <a:pPr lvl="2"/>
            <a:r>
              <a:rPr lang="en-US" altLang="en-US" dirty="0"/>
              <a:t>Map</a:t>
            </a:r>
          </a:p>
          <a:p>
            <a:pPr lvl="2"/>
            <a:r>
              <a:rPr lang="en-US" altLang="en-US" dirty="0"/>
              <a:t>Vector</a:t>
            </a:r>
          </a:p>
          <a:p>
            <a:r>
              <a:rPr lang="en-US" altLang="en-US" dirty="0"/>
              <a:t>UML design - </a:t>
            </a:r>
            <a:r>
              <a:rPr lang="en-US" b="0" i="0" dirty="0">
                <a:solidFill>
                  <a:srgbClr val="424242"/>
                </a:solidFill>
                <a:effectLst/>
                <a:latin typeface="-apple-system"/>
              </a:rPr>
              <a:t>Has-a and Is-a relationships</a:t>
            </a:r>
            <a:endParaRPr lang="en-US" altLang="en-US" dirty="0"/>
          </a:p>
          <a:p>
            <a:r>
              <a:rPr lang="en-US" altLang="en-US" dirty="0"/>
              <a:t>User Class = Base class, Inheritance</a:t>
            </a:r>
          </a:p>
          <a:p>
            <a:r>
              <a:rPr lang="en-US" altLang="en-US" dirty="0"/>
              <a:t>Admin/Member Class = Derived class, Inheritance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65" y="737091"/>
            <a:ext cx="10417284" cy="519958"/>
          </a:xfrm>
        </p:spPr>
        <p:txBody>
          <a:bodyPr>
            <a:normAutofit fontScale="90000"/>
          </a:bodyPr>
          <a:lstStyle/>
          <a:p>
            <a:r>
              <a:rPr lang="en-US" dirty="0"/>
              <a:t>OO Concepts</a:t>
            </a:r>
          </a:p>
        </p:txBody>
      </p:sp>
    </p:spTree>
    <p:extLst>
      <p:ext uri="{BB962C8B-B14F-4D97-AF65-F5344CB8AC3E}">
        <p14:creationId xmlns:p14="http://schemas.microsoft.com/office/powerpoint/2010/main" val="247115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5AF-69F4-4046-8FF1-078C0833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209" y="1384419"/>
            <a:ext cx="10878797" cy="4883032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D6D51-D54F-4DAA-A900-9165601D3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77864" y="6654800"/>
            <a:ext cx="3873500" cy="229728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B88D97-0B2C-4F9B-A63E-2585529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09" y="3169021"/>
            <a:ext cx="10417284" cy="519958"/>
          </a:xfrm>
        </p:spPr>
        <p:txBody>
          <a:bodyPr>
            <a:normAutofit fontScale="90000"/>
          </a:bodyPr>
          <a:lstStyle/>
          <a:p>
            <a:r>
              <a:rPr lang="en-US" dirty="0"/>
              <a:t>UML Use case and diagrams</a:t>
            </a:r>
          </a:p>
        </p:txBody>
      </p:sp>
    </p:spTree>
    <p:extLst>
      <p:ext uri="{BB962C8B-B14F-4D97-AF65-F5344CB8AC3E}">
        <p14:creationId xmlns:p14="http://schemas.microsoft.com/office/powerpoint/2010/main" val="397561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2EDC3D-063E-4CD0-8BBC-D75B28C2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34" y="872220"/>
            <a:ext cx="10417284" cy="683217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9037F-162A-A129-4B25-68CFCAAA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16" y="849940"/>
            <a:ext cx="6602148" cy="59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51B4CF40-D6F1-4F49-8E86-A25009FA31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4596CD6F-A5C3-6442-8B99-8BFED413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UMC_0618_PresentationTemplate</Template>
  <TotalTime>20047</TotalTime>
  <Words>1283</Words>
  <Application>Microsoft Office PowerPoint</Application>
  <PresentationFormat>Widescreen</PresentationFormat>
  <Paragraphs>122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-apple-system</vt:lpstr>
      <vt:lpstr>Arial</vt:lpstr>
      <vt:lpstr>Arial Narrow</vt:lpstr>
      <vt:lpstr>Calibri</vt:lpstr>
      <vt:lpstr>Garamond</vt:lpstr>
      <vt:lpstr>Merriweather</vt:lpstr>
      <vt:lpstr>urw-din</vt:lpstr>
      <vt:lpstr>Wingdings</vt:lpstr>
      <vt:lpstr>Office Theme</vt:lpstr>
      <vt:lpstr>Custom Design</vt:lpstr>
      <vt:lpstr>Library Management System</vt:lpstr>
      <vt:lpstr>Library - Design</vt:lpstr>
      <vt:lpstr>Assumptions</vt:lpstr>
      <vt:lpstr>Use cases</vt:lpstr>
      <vt:lpstr>Classes</vt:lpstr>
      <vt:lpstr>Classes</vt:lpstr>
      <vt:lpstr>OO Concepts</vt:lpstr>
      <vt:lpstr>UML Use case and diagrams</vt:lpstr>
      <vt:lpstr>Use case diagram</vt:lpstr>
      <vt:lpstr>Class diagram</vt:lpstr>
      <vt:lpstr>Activity Diagram</vt:lpstr>
      <vt:lpstr>Class Implementation</vt:lpstr>
      <vt:lpstr>PowerPoint Presentation</vt:lpstr>
      <vt:lpstr>PowerPoint Presentation</vt:lpstr>
      <vt:lpstr>PowerPoint Presentation</vt:lpstr>
      <vt:lpstr>PowerPoint Presentation</vt:lpstr>
      <vt:lpstr>Screen shots of the user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275 Object-Oriented Analysis, Design and Programming  (4 units)</dc:title>
  <dc:creator>Paddu Melanahalli (pmelanah)</dc:creator>
  <cp:lastModifiedBy>Sruthi Thiyagarajan</cp:lastModifiedBy>
  <cp:revision>50</cp:revision>
  <dcterms:created xsi:type="dcterms:W3CDTF">2021-12-15T20:02:55Z</dcterms:created>
  <dcterms:modified xsi:type="dcterms:W3CDTF">2022-11-23T23:50:22Z</dcterms:modified>
</cp:coreProperties>
</file>