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82" r:id="rId5"/>
    <p:sldId id="292" r:id="rId6"/>
    <p:sldId id="283" r:id="rId7"/>
    <p:sldId id="293" r:id="rId8"/>
    <p:sldId id="301" r:id="rId9"/>
    <p:sldId id="302" r:id="rId10"/>
    <p:sldId id="298" r:id="rId11"/>
    <p:sldId id="303" r:id="rId12"/>
    <p:sldId id="291" r:id="rId13"/>
    <p:sldId id="294" r:id="rId14"/>
    <p:sldId id="256"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1" autoAdjust="0"/>
  </p:normalViewPr>
  <p:slideViewPr>
    <p:cSldViewPr snapToGrid="0">
      <p:cViewPr varScale="1">
        <p:scale>
          <a:sx n="67" d="100"/>
          <a:sy n="67" d="100"/>
        </p:scale>
        <p:origin x="644"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1/10/2020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1/10/2020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843517" y="2943225"/>
            <a:ext cx="8233807"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sz="4400"/>
              <a:t>IBM DataScience Professional Project</a:t>
            </a:r>
            <a:br>
              <a:rPr lang="en-US" sz="4400"/>
            </a:br>
            <a:r>
              <a:rPr lang="en-US" sz="4400"/>
              <a:t>		</a:t>
            </a:r>
            <a:br>
              <a:rPr lang="en-US" sz="4400"/>
            </a:br>
            <a:r>
              <a:rPr lang="en-US" sz="4400"/>
              <a:t>	- Battle of Neighborhood</a:t>
            </a:r>
            <a:endParaRPr lang="en-US" sz="4400" dirty="0"/>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a:t>Visualization</a:t>
            </a:r>
            <a:endParaRPr lang="en-US" dirty="0"/>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15"/>
          </p:nvPr>
        </p:nvSpPr>
        <p:spPr/>
        <p:txBody>
          <a:bodyPr/>
          <a:lstStyle/>
          <a:p>
            <a:fld id="{19B51A1E-902D-48AF-9020-955120F399B6}" type="slidenum">
              <a:rPr lang="en-US" smtClean="0"/>
              <a:pPr/>
              <a:t>10</a:t>
            </a:fld>
            <a:endParaRPr lang="en-US" dirty="0"/>
          </a:p>
        </p:txBody>
      </p:sp>
      <p:pic>
        <p:nvPicPr>
          <p:cNvPr id="5" name="Picture 4">
            <a:extLst>
              <a:ext uri="{FF2B5EF4-FFF2-40B4-BE49-F238E27FC236}">
                <a16:creationId xmlns:a16="http://schemas.microsoft.com/office/drawing/2014/main" id="{0A01537C-86F8-4028-9819-2544BDCE8FBD}"/>
              </a:ext>
            </a:extLst>
          </p:cNvPr>
          <p:cNvPicPr>
            <a:picLocks noChangeAspect="1"/>
          </p:cNvPicPr>
          <p:nvPr/>
        </p:nvPicPr>
        <p:blipFill>
          <a:blip r:embed="rId2"/>
          <a:stretch>
            <a:fillRect/>
          </a:stretch>
        </p:blipFill>
        <p:spPr>
          <a:xfrm>
            <a:off x="269875" y="1511299"/>
            <a:ext cx="3600000" cy="4679249"/>
          </a:xfrm>
          <a:prstGeom prst="rect">
            <a:avLst/>
          </a:prstGeom>
        </p:spPr>
      </p:pic>
      <p:pic>
        <p:nvPicPr>
          <p:cNvPr id="7" name="Picture 6">
            <a:extLst>
              <a:ext uri="{FF2B5EF4-FFF2-40B4-BE49-F238E27FC236}">
                <a16:creationId xmlns:a16="http://schemas.microsoft.com/office/drawing/2014/main" id="{BA48B0DF-703F-477B-BCF8-BE4DCAA07CF1}"/>
              </a:ext>
            </a:extLst>
          </p:cNvPr>
          <p:cNvPicPr>
            <a:picLocks noChangeAspect="1"/>
          </p:cNvPicPr>
          <p:nvPr/>
        </p:nvPicPr>
        <p:blipFill>
          <a:blip r:embed="rId3"/>
          <a:stretch>
            <a:fillRect/>
          </a:stretch>
        </p:blipFill>
        <p:spPr>
          <a:xfrm>
            <a:off x="4016501" y="1511298"/>
            <a:ext cx="3600001" cy="4679249"/>
          </a:xfrm>
          <a:prstGeom prst="rect">
            <a:avLst/>
          </a:prstGeom>
        </p:spPr>
      </p:pic>
      <p:pic>
        <p:nvPicPr>
          <p:cNvPr id="10" name="Content Placeholder 9">
            <a:extLst>
              <a:ext uri="{FF2B5EF4-FFF2-40B4-BE49-F238E27FC236}">
                <a16:creationId xmlns:a16="http://schemas.microsoft.com/office/drawing/2014/main" id="{450943FD-6D55-40EE-998F-19F45FA0BCE2}"/>
              </a:ext>
            </a:extLst>
          </p:cNvPr>
          <p:cNvPicPr>
            <a:picLocks noGrp="1" noChangeAspect="1"/>
          </p:cNvPicPr>
          <p:nvPr>
            <p:ph idx="34"/>
          </p:nvPr>
        </p:nvPicPr>
        <p:blipFill>
          <a:blip r:embed="rId4"/>
          <a:stretch>
            <a:fillRect/>
          </a:stretch>
        </p:blipFill>
        <p:spPr>
          <a:xfrm>
            <a:off x="7763128" y="1511298"/>
            <a:ext cx="4008186" cy="4679249"/>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t>GitHub Link</a:t>
            </a:r>
            <a:endParaRPr lang="en-US" dirty="0"/>
          </a:p>
        </p:txBody>
      </p:sp>
      <p:sp>
        <p:nvSpPr>
          <p:cNvPr id="3" name="Text Placeholder 2">
            <a:extLst>
              <a:ext uri="{FF2B5EF4-FFF2-40B4-BE49-F238E27FC236}">
                <a16:creationId xmlns:a16="http://schemas.microsoft.com/office/drawing/2014/main" id="{44C11960-E298-40D1-BBD6-3E621842A017}"/>
              </a:ext>
            </a:extLst>
          </p:cNvPr>
          <p:cNvSpPr>
            <a:spLocks noGrp="1"/>
          </p:cNvSpPr>
          <p:nvPr>
            <p:ph type="body" sz="quarter" idx="14"/>
          </p:nvPr>
        </p:nvSpPr>
        <p:spPr>
          <a:xfrm>
            <a:off x="971550" y="2169005"/>
            <a:ext cx="10163175" cy="2519990"/>
          </a:xfrm>
        </p:spPr>
        <p:txBody>
          <a:bodyPr/>
          <a:lstStyle/>
          <a:p>
            <a:pPr>
              <a:lnSpc>
                <a:spcPct val="100000"/>
              </a:lnSpc>
            </a:pPr>
            <a:r>
              <a:rPr lang="en-US" sz="3600" u="sng">
                <a:solidFill>
                  <a:srgbClr val="0070C0"/>
                </a:solidFill>
              </a:rPr>
              <a:t>https://github.com/Sruthi1189/Coursera_Capstone/blob/master/Exploring%20the%20Taste%20of%20NYC%20Neighborhoods.ipynb</a:t>
            </a:r>
            <a:endParaRPr lang="en-US" sz="3600" u="sng" dirty="0">
              <a:solidFill>
                <a:srgbClr val="0070C0"/>
              </a:solidFill>
            </a:endParaRPr>
          </a:p>
        </p:txBody>
      </p:sp>
      <p:sp>
        <p:nvSpPr>
          <p:cNvPr id="2" name="Slide Number Placeholder 1">
            <a:extLst>
              <a:ext uri="{FF2B5EF4-FFF2-40B4-BE49-F238E27FC236}">
                <a16:creationId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78512" y="3859066"/>
            <a:ext cx="218900" cy="218900"/>
          </a:xfrm>
          <a:prstGeom prst="rect">
            <a:avLst/>
          </a:prstGeom>
        </p:spPr>
      </p:pic>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678512" y="4223565"/>
            <a:ext cx="218900" cy="218900"/>
          </a:xfrm>
          <a:prstGeom prst="rect">
            <a:avLst/>
          </a:prstGeom>
        </p:spPr>
      </p:pic>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678512" y="4615862"/>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US" dirty="0"/>
              <a:t>april@www.proseware.com</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661653" y="4942435"/>
            <a:ext cx="244786" cy="244786"/>
          </a:xfrm>
          <a:prstGeom prst="rect">
            <a:avLst/>
          </a:prstGeom>
        </p:spPr>
      </p:pic>
      <p:sp>
        <p:nvSpPr>
          <p:cNvPr id="3" name="Text Placeholder 2">
            <a:extLst>
              <a:ext uri="{FF2B5EF4-FFF2-40B4-BE49-F238E27FC236}">
                <a16:creationId xmlns:a16="http://schemas.microsoft.com/office/drawing/2014/main" id="{9C6352AF-EC8F-41FE-AA45-79A7988D9CCF}"/>
              </a:ext>
            </a:extLst>
          </p:cNvPr>
          <p:cNvSpPr>
            <a:spLocks noGrp="1"/>
          </p:cNvSpPr>
          <p:nvPr>
            <p:ph type="body" sz="quarter" idx="18"/>
          </p:nvPr>
        </p:nvSpPr>
        <p:spPr/>
        <p:txBody>
          <a:bodyPr/>
          <a:lstStyle/>
          <a:p>
            <a:endParaRPr lang="en-IN"/>
          </a:p>
        </p:txBody>
      </p:sp>
      <p:sp>
        <p:nvSpPr>
          <p:cNvPr id="17" name="Text Placeholder 16">
            <a:extLst>
              <a:ext uri="{FF2B5EF4-FFF2-40B4-BE49-F238E27FC236}">
                <a16:creationId xmlns:a16="http://schemas.microsoft.com/office/drawing/2014/main" id="{6CEF43DF-BBE4-4AAE-BB1C-AA1E66998B3C}"/>
              </a:ext>
            </a:extLst>
          </p:cNvPr>
          <p:cNvSpPr>
            <a:spLocks noGrp="1"/>
          </p:cNvSpPr>
          <p:nvPr>
            <p:ph type="body" sz="quarter" idx="16"/>
          </p:nvPr>
        </p:nvSpPr>
        <p:spPr/>
        <p:txBody>
          <a:bodyPr/>
          <a:lstStyle/>
          <a:p>
            <a:endParaRPr lang="en-IN"/>
          </a:p>
        </p:txBody>
      </p:sp>
      <p:sp>
        <p:nvSpPr>
          <p:cNvPr id="19" name="Title 18">
            <a:extLst>
              <a:ext uri="{FF2B5EF4-FFF2-40B4-BE49-F238E27FC236}">
                <a16:creationId xmlns:a16="http://schemas.microsoft.com/office/drawing/2014/main" id="{DA523D15-34B3-4DF2-9044-FB3AF1F64FC0}"/>
              </a:ext>
            </a:extLst>
          </p:cNvPr>
          <p:cNvSpPr>
            <a:spLocks noGrp="1"/>
          </p:cNvSpPr>
          <p:nvPr>
            <p:ph type="ctrTitle"/>
          </p:nvPr>
        </p:nvSpPr>
        <p:spPr>
          <a:xfrm>
            <a:off x="7096597" y="2608338"/>
            <a:ext cx="4459766" cy="2720356"/>
          </a:xfrm>
        </p:spPr>
        <p:txBody>
          <a:bodyPr anchor="ctr"/>
          <a:lstStyle/>
          <a:p>
            <a:pPr algn="ctr"/>
            <a:endParaRPr lang="en-IN"/>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US"/>
              <a:t>Section 1</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pPr algn="ctr"/>
            <a:r>
              <a:rPr lang="en-US" sz="2800"/>
              <a:t>Data Desciption</a:t>
            </a:r>
            <a:endParaRPr lang="en-US" sz="2800"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a:t>Introduction</a:t>
            </a:r>
            <a:endParaRPr lang="en-US"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498675" y="1056374"/>
            <a:ext cx="5472000" cy="360000"/>
          </a:xfrm>
        </p:spPr>
        <p:txBody>
          <a:bodyPr/>
          <a:lstStyle/>
          <a:p>
            <a:r>
              <a:rPr lang="en-US" sz="1050"/>
              <a:t>New York City is the most populous city in the United States, home to the headquarters of the United Nations and an important center for international diplomacy. It just might be the most diverse city on the planet, as it is home to over 8.6 million people and over 800 languages.</a:t>
            </a:r>
          </a:p>
          <a:p>
            <a:r>
              <a:rPr lang="en-US" sz="1050"/>
              <a:t>As quoted in an article - What Food Tells Us About Culture</a:t>
            </a:r>
          </a:p>
          <a:p>
            <a:r>
              <a:rPr lang="en-US" sz="1050"/>
              <a:t>"Traditional cuisine is passed down from one generation to the next. It also operates as an expression of cultural identity. Immigrants bring the food of their countries with them wherever they go and cooking traditional food is a way of preserving their culture when they move to new places."</a:t>
            </a:r>
          </a:p>
          <a:p>
            <a:r>
              <a:rPr lang="en-US" sz="1050"/>
              <a:t>Undoubtedly, Food Diversity is an important part of an ethnically diverse metropolis. The idea of this project is to categorically segment the neighborhoods of New York City into major clusters and examine their cuisines. A desirable intention is to examine the neighborhood cluster's food habits and taste. Further examination might reveal if food has any relationship with the diversity of a neighborhood.</a:t>
            </a:r>
          </a:p>
          <a:p>
            <a:r>
              <a:rPr lang="en-US" sz="1050"/>
              <a:t>This project will help to understand the diversity of a neighborhood by leveraging venue data from Foursquare’s ‘Places API’ and ‘k-means clustering’ machine learning algorithm. Exploratory Data Analysis (EDA) will help to discover further about the culture and diversity of the neighborhood.</a:t>
            </a:r>
          </a:p>
          <a:p>
            <a:r>
              <a:rPr lang="en-US" sz="1050"/>
              <a:t>Stakeholders would be the one who are interested to use this quantifiable analysis to understand the distribution of different cultures and cuisines over "the most diverse city on the planet - NYC". Also, this project can be utilized by a new food vendor who is willing to open his or her restaurant. Or by a government authority to examine and study their city's culture diversity better</a:t>
            </a:r>
            <a:r>
              <a:rPr lang="en-US" sz="800"/>
              <a:t>.</a:t>
            </a:r>
            <a:endParaRPr lang="en-US" sz="800"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74965" y="4960574"/>
            <a:ext cx="5472000" cy="1465426"/>
          </a:xfrm>
        </p:spPr>
        <p:txBody>
          <a:bodyPr/>
          <a:lstStyle/>
          <a:p>
            <a:pPr marL="0" indent="0">
              <a:buNone/>
            </a:pPr>
            <a:r>
              <a:rPr lang="en-US" sz="2800"/>
              <a:t>Business Problem</a:t>
            </a:r>
            <a:endParaRPr lang="en-US" sz="2800" dirty="0"/>
          </a:p>
          <a:p>
            <a:r>
              <a:rPr lang="en-US" sz="1050"/>
              <a:t>New York City and the city of Toronto. are very diverse and are the financial capitals of their respective countries. One interesting idea would be to compare the neighborhoods of the two cities and determine how similar or dissimilar they are. Is New York City more like Toronto or Paris or some other multicultural city? if someone is looking to open a restaurant, where would you recommend that they open it? Similarly, if a contractor is trying to start their own business, where would you recommend that they setup their office?</a:t>
            </a:r>
            <a:endParaRPr lang="en-US" sz="1050" dirty="0"/>
          </a:p>
        </p:txBody>
      </p:sp>
      <p:pic>
        <p:nvPicPr>
          <p:cNvPr id="9" name="Picture Placeholder 8" descr="Image placeholder">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1" name="Isosceles Triangle 20">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1816509"/>
            <a:ext cx="4459766" cy="3146839"/>
          </a:xfrm>
        </p:spPr>
        <p:txBody>
          <a:bodyPr/>
          <a:lstStyle/>
          <a:p>
            <a:r>
              <a:rPr lang="en-US"/>
              <a:t>Section 2</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4048124" y="3795246"/>
            <a:ext cx="4000500" cy="997905"/>
          </a:xfrm>
        </p:spPr>
        <p:txBody>
          <a:bodyPr/>
          <a:lstStyle/>
          <a:p>
            <a:r>
              <a:rPr lang="en-US"/>
              <a:t>Data Description</a:t>
            </a:r>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211769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55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sz="4400">
                <a:solidFill>
                  <a:srgbClr val="FFFFFF"/>
                </a:solidFill>
              </a:rPr>
              <a:t>NYC Dataset:</a:t>
            </a:r>
          </a:p>
        </p:txBody>
      </p:sp>
      <p:pic>
        <p:nvPicPr>
          <p:cNvPr id="18" name="Picture Placeholder 17">
            <a:extLst>
              <a:ext uri="{FF2B5EF4-FFF2-40B4-BE49-F238E27FC236}">
                <a16:creationId xmlns:a16="http://schemas.microsoft.com/office/drawing/2014/main" id="{EA80477D-1D30-46DB-BAC2-CADD80FEC703}"/>
              </a:ext>
            </a:extLst>
          </p:cNvPr>
          <p:cNvPicPr>
            <a:picLocks noGrp="1" noChangeAspect="1"/>
          </p:cNvPicPr>
          <p:nvPr>
            <p:ph type="pic" sz="quarter" idx="14"/>
          </p:nvPr>
        </p:nvPicPr>
        <p:blipFill rotWithShape="1">
          <a:blip r:embed="rId2"/>
          <a:srcRect t="6246" r="1" b="6248"/>
          <a:stretch/>
        </p:blipFill>
        <p:spPr>
          <a:xfrm>
            <a:off x="327547" y="321733"/>
            <a:ext cx="7058306" cy="4107392"/>
          </a:xfrm>
          <a:prstGeom prst="rect">
            <a:avLst/>
          </a:prstGeom>
        </p:spPr>
      </p:pic>
      <p:sp>
        <p:nvSpPr>
          <p:cNvPr id="28" name="Rectangle 2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3854058-729F-4399-9A58-9EBD05713BC7}"/>
              </a:ext>
            </a:extLst>
          </p:cNvPr>
          <p:cNvSpPr/>
          <p:nvPr/>
        </p:nvSpPr>
        <p:spPr>
          <a:xfrm>
            <a:off x="8029319" y="1119813"/>
            <a:ext cx="3424739" cy="4852362"/>
          </a:xfrm>
          <a:prstGeom prst="rect">
            <a:avLst/>
          </a:prstGeom>
        </p:spPr>
        <p:txBody>
          <a:bodyPr vert="horz" lIns="91440" tIns="45720" rIns="91440" bIns="45720" rtlCol="0" anchor="ctr">
            <a:normAutofit fontScale="92500" lnSpcReduction="10000"/>
          </a:bodyPr>
          <a:lstStyle/>
          <a:p>
            <a:pPr indent="-228600">
              <a:lnSpc>
                <a:spcPct val="90000"/>
              </a:lnSpc>
              <a:spcAft>
                <a:spcPts val="600"/>
              </a:spcAft>
              <a:buFont typeface="Arial" panose="020B0604020202020204" pitchFamily="34" charset="0"/>
              <a:buChar char="•"/>
            </a:pPr>
            <a:endParaRPr lang="en-US" sz="1050">
              <a:solidFill>
                <a:srgbClr val="FFFFFF"/>
              </a:solidFill>
            </a:endParaRPr>
          </a:p>
          <a:p>
            <a:pPr indent="-228600">
              <a:lnSpc>
                <a:spcPct val="90000"/>
              </a:lnSpc>
              <a:spcAft>
                <a:spcPts val="600"/>
              </a:spcAft>
              <a:buFont typeface="Arial" panose="020B0604020202020204" pitchFamily="34" charset="0"/>
              <a:buChar char="•"/>
            </a:pPr>
            <a:r>
              <a:rPr lang="en-US" sz="1050">
                <a:solidFill>
                  <a:srgbClr val="FFFFFF"/>
                </a:solidFill>
              </a:rPr>
              <a:t>This New York City Neighborhood Names point file was created as a guide to New York City’s neighborhoods that appear on the web resource, “New York: A City of Neighborhoods.” Best estimates of label centroids were established at a 1:1,000 scale, but are ideally viewed at a 1:50,000 scale. This dataset will provide the addresses of neighborhood of NYC in json format. An extract of the json is as follows:</a:t>
            </a:r>
          </a:p>
          <a:p>
            <a:pPr indent="-228600">
              <a:lnSpc>
                <a:spcPct val="90000"/>
              </a:lnSpc>
              <a:spcAft>
                <a:spcPts val="600"/>
              </a:spcAft>
              <a:buFont typeface="Arial" panose="020B0604020202020204" pitchFamily="34" charset="0"/>
              <a:buChar char="•"/>
            </a:pPr>
            <a:endParaRPr lang="en-US" sz="1050">
              <a:solidFill>
                <a:srgbClr val="FFFFFF"/>
              </a:solidFill>
            </a:endParaRPr>
          </a:p>
          <a:p>
            <a:pPr indent="-228600">
              <a:lnSpc>
                <a:spcPct val="90000"/>
              </a:lnSpc>
              <a:spcAft>
                <a:spcPts val="600"/>
              </a:spcAft>
              <a:buFont typeface="Arial" panose="020B0604020202020204" pitchFamily="34" charset="0"/>
              <a:buChar char="•"/>
            </a:pPr>
            <a:r>
              <a:rPr lang="en-US" sz="1050" b="1">
                <a:solidFill>
                  <a:srgbClr val="FFFFFF"/>
                </a:solidFill>
              </a:rPr>
              <a:t>    {'type': 'Feature',</a:t>
            </a:r>
          </a:p>
          <a:p>
            <a:pPr indent="-228600">
              <a:lnSpc>
                <a:spcPct val="90000"/>
              </a:lnSpc>
              <a:spcAft>
                <a:spcPts val="600"/>
              </a:spcAft>
              <a:buFont typeface="Arial" panose="020B0604020202020204" pitchFamily="34" charset="0"/>
              <a:buChar char="•"/>
            </a:pPr>
            <a:r>
              <a:rPr lang="en-US" sz="1050" b="1">
                <a:solidFill>
                  <a:srgbClr val="FFFFFF"/>
                </a:solidFill>
              </a:rPr>
              <a:t>    'id': 'nyu_2451_34572.306',</a:t>
            </a:r>
          </a:p>
          <a:p>
            <a:pPr indent="-228600">
              <a:lnSpc>
                <a:spcPct val="90000"/>
              </a:lnSpc>
              <a:spcAft>
                <a:spcPts val="600"/>
              </a:spcAft>
              <a:buFont typeface="Arial" panose="020B0604020202020204" pitchFamily="34" charset="0"/>
              <a:buChar char="•"/>
            </a:pPr>
            <a:r>
              <a:rPr lang="en-US" sz="1050" b="1">
                <a:solidFill>
                  <a:srgbClr val="FFFFFF"/>
                </a:solidFill>
              </a:rPr>
              <a:t>    'geometry': {'type': 'Point',</a:t>
            </a:r>
          </a:p>
          <a:p>
            <a:pPr indent="-228600">
              <a:lnSpc>
                <a:spcPct val="90000"/>
              </a:lnSpc>
              <a:spcAft>
                <a:spcPts val="600"/>
              </a:spcAft>
              <a:buFont typeface="Arial" panose="020B0604020202020204" pitchFamily="34" charset="0"/>
              <a:buChar char="•"/>
            </a:pPr>
            <a:r>
              <a:rPr lang="en-US" sz="1050" b="1">
                <a:solidFill>
                  <a:srgbClr val="FFFFFF"/>
                </a:solidFill>
              </a:rPr>
              <a:t>    'coordinates': [-74.08173992211962, 40.61731079252983]},</a:t>
            </a:r>
          </a:p>
          <a:p>
            <a:pPr indent="-228600">
              <a:lnSpc>
                <a:spcPct val="90000"/>
              </a:lnSpc>
              <a:spcAft>
                <a:spcPts val="600"/>
              </a:spcAft>
              <a:buFont typeface="Arial" panose="020B0604020202020204" pitchFamily="34" charset="0"/>
              <a:buChar char="•"/>
            </a:pPr>
            <a:r>
              <a:rPr lang="en-US" sz="1050" b="1">
                <a:solidFill>
                  <a:srgbClr val="FFFFFF"/>
                </a:solidFill>
              </a:rPr>
              <a:t>    'geometry_name': 'geom',</a:t>
            </a:r>
          </a:p>
          <a:p>
            <a:pPr indent="-228600">
              <a:lnSpc>
                <a:spcPct val="90000"/>
              </a:lnSpc>
              <a:spcAft>
                <a:spcPts val="600"/>
              </a:spcAft>
              <a:buFont typeface="Arial" panose="020B0604020202020204" pitchFamily="34" charset="0"/>
              <a:buChar char="•"/>
            </a:pPr>
            <a:r>
              <a:rPr lang="en-US" sz="1050" b="1">
                <a:solidFill>
                  <a:srgbClr val="FFFFFF"/>
                </a:solidFill>
              </a:rPr>
              <a:t>    'properties': {'name': 'Fox Hills',</a:t>
            </a:r>
          </a:p>
          <a:p>
            <a:pPr indent="-228600">
              <a:lnSpc>
                <a:spcPct val="90000"/>
              </a:lnSpc>
              <a:spcAft>
                <a:spcPts val="600"/>
              </a:spcAft>
              <a:buFont typeface="Arial" panose="020B0604020202020204" pitchFamily="34" charset="0"/>
              <a:buChar char="•"/>
            </a:pPr>
            <a:r>
              <a:rPr lang="en-US" sz="1050" b="1">
                <a:solidFill>
                  <a:srgbClr val="FFFFFF"/>
                </a:solidFill>
              </a:rPr>
              <a:t>    'stacked': 2,</a:t>
            </a:r>
          </a:p>
          <a:p>
            <a:pPr indent="-228600">
              <a:lnSpc>
                <a:spcPct val="90000"/>
              </a:lnSpc>
              <a:spcAft>
                <a:spcPts val="600"/>
              </a:spcAft>
              <a:buFont typeface="Arial" panose="020B0604020202020204" pitchFamily="34" charset="0"/>
              <a:buChar char="•"/>
            </a:pPr>
            <a:r>
              <a:rPr lang="en-US" sz="1050" b="1">
                <a:solidFill>
                  <a:srgbClr val="FFFFFF"/>
                </a:solidFill>
              </a:rPr>
              <a:t>    'annoline1': 'Fox',</a:t>
            </a:r>
          </a:p>
          <a:p>
            <a:pPr indent="-228600">
              <a:lnSpc>
                <a:spcPct val="90000"/>
              </a:lnSpc>
              <a:spcAft>
                <a:spcPts val="600"/>
              </a:spcAft>
              <a:buFont typeface="Arial" panose="020B0604020202020204" pitchFamily="34" charset="0"/>
              <a:buChar char="•"/>
            </a:pPr>
            <a:r>
              <a:rPr lang="en-US" sz="1050" b="1">
                <a:solidFill>
                  <a:srgbClr val="FFFFFF"/>
                </a:solidFill>
              </a:rPr>
              <a:t>    'annoline2': 'Hills',</a:t>
            </a:r>
          </a:p>
          <a:p>
            <a:pPr indent="-228600">
              <a:lnSpc>
                <a:spcPct val="90000"/>
              </a:lnSpc>
              <a:spcAft>
                <a:spcPts val="600"/>
              </a:spcAft>
              <a:buFont typeface="Arial" panose="020B0604020202020204" pitchFamily="34" charset="0"/>
              <a:buChar char="•"/>
            </a:pPr>
            <a:r>
              <a:rPr lang="en-US" sz="1050" b="1">
                <a:solidFill>
                  <a:srgbClr val="FFFFFF"/>
                </a:solidFill>
              </a:rPr>
              <a:t>    'annoline3': None,</a:t>
            </a:r>
          </a:p>
          <a:p>
            <a:pPr indent="-228600">
              <a:lnSpc>
                <a:spcPct val="90000"/>
              </a:lnSpc>
              <a:spcAft>
                <a:spcPts val="600"/>
              </a:spcAft>
              <a:buFont typeface="Arial" panose="020B0604020202020204" pitchFamily="34" charset="0"/>
              <a:buChar char="•"/>
            </a:pPr>
            <a:r>
              <a:rPr lang="en-US" sz="1050" b="1">
                <a:solidFill>
                  <a:srgbClr val="FFFFFF"/>
                </a:solidFill>
              </a:rPr>
              <a:t>    'annoangle': 0.0,</a:t>
            </a:r>
          </a:p>
          <a:p>
            <a:pPr indent="-228600">
              <a:lnSpc>
                <a:spcPct val="90000"/>
              </a:lnSpc>
              <a:spcAft>
                <a:spcPts val="600"/>
              </a:spcAft>
              <a:buFont typeface="Arial" panose="020B0604020202020204" pitchFamily="34" charset="0"/>
              <a:buChar char="•"/>
            </a:pPr>
            <a:r>
              <a:rPr lang="en-US" sz="1050" b="1">
                <a:solidFill>
                  <a:srgbClr val="FFFFFF"/>
                </a:solidFill>
              </a:rPr>
              <a:t>    'borough': 'Staten Island',</a:t>
            </a:r>
          </a:p>
          <a:p>
            <a:pPr indent="-228600">
              <a:lnSpc>
                <a:spcPct val="90000"/>
              </a:lnSpc>
              <a:spcAft>
                <a:spcPts val="600"/>
              </a:spcAft>
              <a:buFont typeface="Arial" panose="020B0604020202020204" pitchFamily="34" charset="0"/>
              <a:buChar char="•"/>
            </a:pPr>
            <a:r>
              <a:rPr lang="en-US" sz="1050" b="1">
                <a:solidFill>
                  <a:srgbClr val="FFFFFF"/>
                </a:solidFill>
              </a:rPr>
              <a:t>    'bbox': [-74.08173992211962,</a:t>
            </a:r>
          </a:p>
          <a:p>
            <a:pPr indent="-228600">
              <a:lnSpc>
                <a:spcPct val="90000"/>
              </a:lnSpc>
              <a:spcAft>
                <a:spcPts val="600"/>
              </a:spcAft>
              <a:buFont typeface="Arial" panose="020B0604020202020204" pitchFamily="34" charset="0"/>
              <a:buChar char="•"/>
            </a:pPr>
            <a:r>
              <a:rPr lang="en-US" sz="1050" b="1">
                <a:solidFill>
                  <a:srgbClr val="FFFFFF"/>
                </a:solidFill>
              </a:rPr>
              <a:t>    40.61731079252983,</a:t>
            </a:r>
          </a:p>
          <a:p>
            <a:pPr indent="-228600">
              <a:lnSpc>
                <a:spcPct val="90000"/>
              </a:lnSpc>
              <a:spcAft>
                <a:spcPts val="600"/>
              </a:spcAft>
              <a:buFont typeface="Arial" panose="020B0604020202020204" pitchFamily="34" charset="0"/>
              <a:buChar char="•"/>
            </a:pPr>
            <a:r>
              <a:rPr lang="en-US" sz="1050" b="1">
                <a:solidFill>
                  <a:srgbClr val="FFFFFF"/>
                </a:solidFill>
              </a:rPr>
              <a:t>    -74.08173992211962,</a:t>
            </a:r>
          </a:p>
          <a:p>
            <a:pPr indent="-228600">
              <a:lnSpc>
                <a:spcPct val="90000"/>
              </a:lnSpc>
              <a:spcAft>
                <a:spcPts val="600"/>
              </a:spcAft>
              <a:buFont typeface="Arial" panose="020B0604020202020204" pitchFamily="34" charset="0"/>
              <a:buChar char="•"/>
            </a:pPr>
            <a:r>
              <a:rPr lang="en-US" sz="1050" b="1">
                <a:solidFill>
                  <a:srgbClr val="FFFFFF"/>
                </a:solidFill>
              </a:rPr>
              <a:t>    40.61731079252983]}}</a:t>
            </a:r>
          </a:p>
          <a:p>
            <a:pPr indent="-228600">
              <a:lnSpc>
                <a:spcPct val="90000"/>
              </a:lnSpc>
              <a:spcAft>
                <a:spcPts val="600"/>
              </a:spcAft>
              <a:buFont typeface="Arial" panose="020B0604020202020204" pitchFamily="34" charset="0"/>
              <a:buChar char="•"/>
            </a:pPr>
            <a:endParaRPr lang="en-US" sz="800">
              <a:solidFill>
                <a:srgbClr val="FFFFFF"/>
              </a:solidFill>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xfrm>
            <a:off x="10480391" y="6535157"/>
            <a:ext cx="973667" cy="274320"/>
          </a:xfrm>
        </p:spPr>
        <p:txBody>
          <a:bodyPr vert="horz" lIns="91440" tIns="45720" rIns="91440" bIns="45720" rtlCol="0" anchor="ctr">
            <a:normAutofit/>
          </a:bodyPr>
          <a:lstStyle/>
          <a:p>
            <a:pPr algn="r">
              <a:spcAft>
                <a:spcPts val="600"/>
              </a:spcAft>
              <a:defRPr/>
            </a:pPr>
            <a:fld id="{19B51A1E-902D-48AF-9020-955120F399B6}" type="slidenum">
              <a:rPr lang="en-US" sz="1050" i="0">
                <a:solidFill>
                  <a:schemeClr val="tx1">
                    <a:lumMod val="50000"/>
                    <a:lumOff val="50000"/>
                  </a:schemeClr>
                </a:solidFill>
                <a:latin typeface="Calibri" panose="020F0502020204030204"/>
                <a:cs typeface="+mn-cs"/>
              </a:rPr>
              <a:pPr algn="r">
                <a:spcAft>
                  <a:spcPts val="600"/>
                </a:spcAft>
                <a:defRPr/>
              </a:pPr>
              <a:t>5</a:t>
            </a:fld>
            <a:endParaRPr lang="en-US" sz="1050" i="0">
              <a:solidFill>
                <a:schemeClr val="tx1">
                  <a:lumMod val="50000"/>
                  <a:lumOff val="50000"/>
                </a:schemeClr>
              </a:solidFill>
              <a:latin typeface="Calibri" panose="020F0502020204030204"/>
              <a:cs typeface="+mn-cs"/>
            </a:endParaRPr>
          </a:p>
        </p:txBody>
      </p:sp>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7849067" y="86400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646522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a:t>FourSquare API:</a:t>
            </a:r>
            <a:endParaRPr lang="en-US" dirty="0"/>
          </a:p>
        </p:txBody>
      </p:sp>
      <p:pic>
        <p:nvPicPr>
          <p:cNvPr id="9" name="Picture Placeholder 8" descr="Image placeholder">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7956553" y="1684742"/>
            <a:ext cx="3429386" cy="3030133"/>
          </a:xfrm>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7849067" y="86400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8976454" y="1724804"/>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6</a:t>
            </a:fld>
            <a:endParaRPr lang="en-US" dirty="0"/>
          </a:p>
        </p:txBody>
      </p:sp>
      <p:sp>
        <p:nvSpPr>
          <p:cNvPr id="10" name="Rectangle 9">
            <a:extLst>
              <a:ext uri="{FF2B5EF4-FFF2-40B4-BE49-F238E27FC236}">
                <a16:creationId xmlns:a16="http://schemas.microsoft.com/office/drawing/2014/main" id="{93854058-729F-4399-9A58-9EBD05713BC7}"/>
              </a:ext>
            </a:extLst>
          </p:cNvPr>
          <p:cNvSpPr/>
          <p:nvPr/>
        </p:nvSpPr>
        <p:spPr>
          <a:xfrm>
            <a:off x="806855" y="994241"/>
            <a:ext cx="6479770" cy="4739759"/>
          </a:xfrm>
          <a:prstGeom prst="rect">
            <a:avLst/>
          </a:prstGeom>
        </p:spPr>
        <p:txBody>
          <a:bodyPr wrap="square">
            <a:spAutoFit/>
          </a:bodyPr>
          <a:lstStyle/>
          <a:p>
            <a:r>
              <a:rPr lang="en-US" sz="1000"/>
              <a:t>Foursquare is a technologycompany that built a massive dataset of location data. What is interesting aboutFoursquare is that they were very smart about building their dataset. Theyactually crowd-sourced their data and had people use their app to build their dataset and add venues and complete any missing information they had in theirdataset. Currently its location data is the most comprehensive out there, andquite accurate that it powers location data for many popular services likeApple Maps, Uber, Snapchat, Twitter and many others, and is currently being usedby over 100,000 developers, and this number is only growing. To try outFoursquare you can either use their phone app or their online website. So youcan go to Foursquare com, and this will be the landing page. In the centre, youwill find two fields: one for what you're looking for and another one for thelocation of interest. So say it's your first time visiting New York City andyou're saying at the Conrad hotel, but you're not quite familiar with the areaand you would like to go for coffee. So what you do is you type words related tocoffee like coffee or coffee shops and you specify the address around which tosearch.</a:t>
            </a:r>
          </a:p>
          <a:p>
            <a:endParaRPr lang="en-US" sz="1000"/>
          </a:p>
          <a:p>
            <a:r>
              <a:rPr lang="en-IN" sz="1000"/>
              <a:t>Description: Foursquare API, a location data provider, will be used to make RESTful API calls to retrieve data about venues in different neighborhoods. This is the link to Foursquare Venue Category Hierarchy. Venues retrieved from all the neighborhoods are categorized broadly into "Arts &amp; Entertainment", "College &amp; University", "Event", "Food", "Nightlife Spot", "Outdoors &amp; Recreation", etc. An extract of an API call is as follows:</a:t>
            </a:r>
          </a:p>
          <a:p>
            <a:endParaRPr lang="en-IN" sz="1000"/>
          </a:p>
          <a:p>
            <a:pPr algn="ctr"/>
            <a:r>
              <a:rPr lang="en-IN" sz="1200" b="1"/>
              <a:t>'categories': [{'id': '4bf58dd8d48988d110941735',</a:t>
            </a:r>
          </a:p>
          <a:p>
            <a:pPr algn="ctr"/>
            <a:r>
              <a:rPr lang="en-IN" sz="1200" b="1"/>
              <a:t>'name': 'Italian Restaurant',</a:t>
            </a:r>
          </a:p>
          <a:p>
            <a:pPr algn="ctr"/>
            <a:r>
              <a:rPr lang="en-IN" sz="1200" b="1"/>
              <a:t>'pluralName': 'Italian Restaurants',</a:t>
            </a:r>
          </a:p>
          <a:p>
            <a:pPr algn="ctr"/>
            <a:r>
              <a:rPr lang="en-IN" sz="1200" b="1"/>
              <a:t>'shortName': 'Italian',</a:t>
            </a:r>
          </a:p>
          <a:p>
            <a:pPr algn="ctr"/>
            <a:r>
              <a:rPr lang="en-IN" sz="1200" b="1"/>
              <a:t>'icon': {'prefix': 'https://ss3.4sqi.net/img/categories_v2/food/italian_',</a:t>
            </a:r>
          </a:p>
          <a:p>
            <a:pPr algn="ctr"/>
            <a:r>
              <a:rPr lang="en-IN" sz="1200" b="1"/>
              <a:t>'suffix': '.png'},</a:t>
            </a:r>
          </a:p>
          <a:p>
            <a:pPr algn="ctr"/>
            <a:r>
              <a:rPr lang="en-IN" sz="1200" b="1"/>
              <a:t>'primary': True}],</a:t>
            </a:r>
          </a:p>
          <a:p>
            <a:pPr algn="ctr"/>
            <a:r>
              <a:rPr lang="en-IN" sz="1200" b="1"/>
              <a:t>'verified': False,</a:t>
            </a:r>
          </a:p>
          <a:p>
            <a:pPr algn="ctr"/>
            <a:r>
              <a:rPr lang="en-IN" sz="1200" b="1"/>
              <a:t>'stats': {'tipCount': 17},</a:t>
            </a:r>
          </a:p>
          <a:p>
            <a:pPr algn="ctr"/>
            <a:r>
              <a:rPr lang="en-IN" sz="1200" b="1"/>
              <a:t>'url': 'http://eccorestaurantny.com',</a:t>
            </a:r>
          </a:p>
          <a:p>
            <a:pPr algn="ctr"/>
            <a:r>
              <a:rPr lang="en-IN" sz="1200" b="1"/>
              <a:t>'price': {'tier': 4, 'message': 'Very Expensive', 'currency'</a:t>
            </a:r>
          </a:p>
        </p:txBody>
      </p:sp>
    </p:spTree>
    <p:extLst>
      <p:ext uri="{BB962C8B-B14F-4D97-AF65-F5344CB8AC3E}">
        <p14:creationId xmlns:p14="http://schemas.microsoft.com/office/powerpoint/2010/main" val="424082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US"/>
              <a:t>Sections 3-5</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pPr algn="ctr"/>
            <a:r>
              <a:rPr lang="en-US" sz="2800"/>
              <a:t>Methodology, Exploratory Data analysis &amp; Results </a:t>
            </a:r>
            <a:endParaRPr lang="en-US" sz="2800"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212740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a:t>Introduction</a:t>
            </a:r>
            <a:endParaRPr lang="en-US" dirty="0"/>
          </a:p>
        </p:txBody>
      </p:sp>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8</a:t>
            </a:fld>
            <a:endParaRPr lang="en-US" dirty="0"/>
          </a:p>
        </p:txBody>
      </p:sp>
      <p:sp>
        <p:nvSpPr>
          <p:cNvPr id="10" name="Content Placeholder 9">
            <a:extLst>
              <a:ext uri="{FF2B5EF4-FFF2-40B4-BE49-F238E27FC236}">
                <a16:creationId xmlns:a16="http://schemas.microsoft.com/office/drawing/2014/main" id="{2212E7FE-CFB6-454F-9234-25336A47AB00}"/>
              </a:ext>
            </a:extLst>
          </p:cNvPr>
          <p:cNvSpPr>
            <a:spLocks noGrp="1"/>
          </p:cNvSpPr>
          <p:nvPr>
            <p:ph sz="half" idx="1"/>
          </p:nvPr>
        </p:nvSpPr>
        <p:spPr>
          <a:xfrm>
            <a:off x="432000" y="974483"/>
            <a:ext cx="5472000" cy="4680434"/>
          </a:xfrm>
        </p:spPr>
        <p:txBody>
          <a:bodyPr/>
          <a:lstStyle/>
          <a:p>
            <a:pPr>
              <a:buFont typeface="Wingdings" panose="05000000000000000000" pitchFamily="2" charset="2"/>
              <a:buChar char="Ø"/>
            </a:pPr>
            <a:r>
              <a:rPr lang="en-US" sz="1200"/>
              <a:t>Download and Explore New York City Dataset</a:t>
            </a:r>
            <a:endParaRPr lang="en-IN" sz="1200"/>
          </a:p>
          <a:p>
            <a:pPr>
              <a:buFont typeface="Wingdings" panose="05000000000000000000" pitchFamily="2" charset="2"/>
              <a:buChar char="Ø"/>
            </a:pPr>
            <a:r>
              <a:rPr lang="en-IN" sz="1200"/>
              <a:t>Tranform the data into a </a:t>
            </a:r>
            <a:r>
              <a:rPr lang="en-IN" sz="1200" i="1"/>
              <a:t>pandas</a:t>
            </a:r>
            <a:r>
              <a:rPr lang="en-IN" sz="1200"/>
              <a:t> dataframe</a:t>
            </a:r>
            <a:endParaRPr lang="en-US" sz="1200"/>
          </a:p>
          <a:p>
            <a:pPr>
              <a:buFont typeface="Wingdings" panose="05000000000000000000" pitchFamily="2" charset="2"/>
              <a:buChar char="Ø"/>
            </a:pPr>
            <a:r>
              <a:rPr lang="en-US" sz="1200"/>
              <a:t>Use geopy library to get the latitude and longitude values of New York City.</a:t>
            </a:r>
          </a:p>
          <a:p>
            <a:pPr>
              <a:buFont typeface="Wingdings" panose="05000000000000000000" pitchFamily="2" charset="2"/>
              <a:buChar char="Ø"/>
            </a:pPr>
            <a:r>
              <a:rPr lang="en-US" sz="1200"/>
              <a:t>Create a map of New York with neighborhoods superimposed on top</a:t>
            </a:r>
          </a:p>
          <a:p>
            <a:pPr>
              <a:buFont typeface="Wingdings" panose="05000000000000000000" pitchFamily="2" charset="2"/>
              <a:buChar char="Ø"/>
            </a:pPr>
            <a:r>
              <a:rPr lang="en-US" sz="1200"/>
              <a:t>Define Foursquare Credentials and Version</a:t>
            </a:r>
            <a:r>
              <a:rPr lang="en-IN" sz="1200"/>
              <a:t>.</a:t>
            </a:r>
            <a:r>
              <a:rPr lang="en-US" sz="1200"/>
              <a:t> Utilizing the Foursquare API to explore the neighborhoods and segment them.</a:t>
            </a:r>
          </a:p>
          <a:p>
            <a:pPr>
              <a:buFont typeface="Wingdings" panose="05000000000000000000" pitchFamily="2" charset="2"/>
              <a:buChar char="Ø"/>
            </a:pPr>
            <a:r>
              <a:rPr lang="en-US" sz="1200"/>
              <a:t>Fetch Foursquare Venue Category Hierarchy</a:t>
            </a:r>
          </a:p>
          <a:p>
            <a:pPr>
              <a:buFont typeface="Wingdings" panose="05000000000000000000" pitchFamily="2" charset="2"/>
              <a:buChar char="Ø"/>
            </a:pPr>
            <a:r>
              <a:rPr lang="en-US" sz="1200"/>
              <a:t>Creating a function to return a dictionary with Ids' &amp; Names of Food &amp; It's Sub-Categories.</a:t>
            </a:r>
          </a:p>
          <a:p>
            <a:pPr>
              <a:buFont typeface="Wingdings" panose="05000000000000000000" pitchFamily="2" charset="2"/>
              <a:buChar char="Ø"/>
            </a:pPr>
            <a:r>
              <a:rPr lang="en-US" sz="1200"/>
              <a:t>Explore the first neighborhood to understand the results of GET Request</a:t>
            </a:r>
          </a:p>
          <a:p>
            <a:pPr>
              <a:buFont typeface="Wingdings" panose="05000000000000000000" pitchFamily="2" charset="2"/>
              <a:buChar char="Ø"/>
            </a:pPr>
            <a:r>
              <a:rPr lang="en-US" sz="1200"/>
              <a:t>Getting the </a:t>
            </a:r>
            <a:r>
              <a:rPr lang="en-US" sz="1200" i="1"/>
              <a:t>Food</a:t>
            </a:r>
            <a:r>
              <a:rPr lang="en-US" sz="1200"/>
              <a:t> that is available Wakefield within a radius of 500 meters.</a:t>
            </a:r>
          </a:p>
          <a:p>
            <a:pPr>
              <a:buFont typeface="Wingdings" panose="05000000000000000000" pitchFamily="2" charset="2"/>
              <a:buChar char="Ø"/>
            </a:pPr>
            <a:r>
              <a:rPr lang="en-US" sz="1200"/>
              <a:t>As, our aim is to segment the neighborhoods of NYC with respect to the </a:t>
            </a:r>
            <a:r>
              <a:rPr lang="en-US" sz="1200" i="1"/>
              <a:t>Food</a:t>
            </a:r>
            <a:r>
              <a:rPr lang="en-US" sz="1200"/>
              <a:t> in its vicinity. We need to proceed further to fetch this data from all the 306 neighborhoods' venues.</a:t>
            </a:r>
          </a:p>
          <a:p>
            <a:pPr>
              <a:buFont typeface="Wingdings" panose="05000000000000000000" pitchFamily="2" charset="2"/>
              <a:buChar char="Ø"/>
            </a:pPr>
            <a:r>
              <a:rPr lang="en-US" sz="1200"/>
              <a:t>Create a function to repeat the following process to all the neighborhoods in NYC</a:t>
            </a:r>
          </a:p>
          <a:p>
            <a:pPr>
              <a:buFont typeface="Wingdings" panose="05000000000000000000" pitchFamily="2" charset="2"/>
              <a:buChar char="Ø"/>
            </a:pPr>
            <a:r>
              <a:rPr lang="en-US" sz="1200"/>
              <a:t>Use pickle library to serialize the information retrieved from GET requests. This step will counter any redundant requests to the Foursquare API.</a:t>
            </a:r>
          </a:p>
          <a:p>
            <a:pPr>
              <a:buFont typeface="Wingdings" panose="05000000000000000000" pitchFamily="2" charset="2"/>
              <a:buChar char="Ø"/>
            </a:pPr>
            <a:r>
              <a:rPr lang="en-US" sz="1200"/>
              <a:t>As we are interested in exploring the diversity of the neighborhood. Let's remove the generalized categories, like Coffee Shop, Cafe, etc.</a:t>
            </a:r>
          </a:p>
          <a:p>
            <a:pPr>
              <a:buFont typeface="Wingdings" panose="05000000000000000000" pitchFamily="2" charset="2"/>
              <a:buChar char="Ø"/>
            </a:pPr>
            <a:r>
              <a:rPr lang="en-US" sz="1200"/>
              <a:t>Each Neighborhood is analysed and </a:t>
            </a:r>
            <a:r>
              <a:rPr lang="en-US" sz="1200" i="1"/>
              <a:t>k</a:t>
            </a:r>
            <a:r>
              <a:rPr lang="en-US" sz="1200"/>
              <a:t>-means is used to count Neighborhoods for each cluster label for variable cluster size.</a:t>
            </a:r>
          </a:p>
          <a:p>
            <a:pPr>
              <a:buFont typeface="Wingdings" panose="05000000000000000000" pitchFamily="2" charset="2"/>
              <a:buChar char="Ø"/>
            </a:pPr>
            <a:r>
              <a:rPr lang="en-US" sz="1200"/>
              <a:t>Elbow Method is used to determine the optimal number of clusters for k-means clustering</a:t>
            </a:r>
          </a:p>
          <a:p>
            <a:pPr>
              <a:buFont typeface="Wingdings" panose="05000000000000000000" pitchFamily="2" charset="2"/>
              <a:buChar char="Ø"/>
            </a:pPr>
            <a:r>
              <a:rPr lang="en-US" sz="1200"/>
              <a:t>Visualize Resulting Clusters</a:t>
            </a:r>
          </a:p>
          <a:p>
            <a:endParaRPr lang="en-US" sz="1000"/>
          </a:p>
          <a:p>
            <a:endParaRPr lang="en-US" sz="1000"/>
          </a:p>
          <a:p>
            <a:endParaRPr lang="en-US" sz="1000"/>
          </a:p>
          <a:p>
            <a:endParaRPr lang="en-US" sz="1000"/>
          </a:p>
          <a:p>
            <a:endParaRPr lang="en-US" b="1"/>
          </a:p>
        </p:txBody>
      </p:sp>
      <p:pic>
        <p:nvPicPr>
          <p:cNvPr id="14" name="Picture Placeholder 13">
            <a:extLst>
              <a:ext uri="{FF2B5EF4-FFF2-40B4-BE49-F238E27FC236}">
                <a16:creationId xmlns:a16="http://schemas.microsoft.com/office/drawing/2014/main" id="{D708C8CE-DAB5-4157-933D-291355C1C91D}"/>
              </a:ext>
            </a:extLst>
          </p:cNvPr>
          <p:cNvPicPr>
            <a:picLocks noGrp="1" noChangeAspect="1"/>
          </p:cNvPicPr>
          <p:nvPr>
            <p:ph type="pic" sz="quarter" idx="14"/>
          </p:nvPr>
        </p:nvPicPr>
        <p:blipFill>
          <a:blip r:embed="rId2"/>
          <a:srcRect l="14994" r="14994"/>
          <a:stretch>
            <a:fillRect/>
          </a:stretch>
        </p:blipFill>
        <p:spPr/>
      </p:pic>
    </p:spTree>
    <p:extLst>
      <p:ext uri="{BB962C8B-B14F-4D97-AF65-F5344CB8AC3E}">
        <p14:creationId xmlns:p14="http://schemas.microsoft.com/office/powerpoint/2010/main" val="294916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Our Promise</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p:txBody>
          <a:bodyPr/>
          <a:lstStyle/>
          <a:p>
            <a:r>
              <a:rPr lang="en-US" dirty="0"/>
              <a:t>Lorem ipsum dolor sit amet, consectetur adipiscing elit. Etiam aliquet eu mi quis lacinia. Ut fermentum a magna ut.</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2556000"/>
            <a:ext cx="5472000" cy="3600000"/>
          </a:xfrm>
        </p:spPr>
        <p:txBody>
          <a:bodyPr/>
          <a:lstStyle/>
          <a:p>
            <a:pPr marL="0" indent="0">
              <a:buNone/>
            </a:pPr>
            <a:r>
              <a:rPr lang="en-US" sz="2800" dirty="0"/>
              <a:t>Lorem ipsum dolor sit amet, consectetur adipiscing elit. </a:t>
            </a:r>
          </a:p>
          <a:p>
            <a:r>
              <a:rPr lang="en-US" dirty="0"/>
              <a:t>Ut fermentum a magna ut eleifend. Integer convallis suscipit ante eu varius. </a:t>
            </a:r>
          </a:p>
          <a:p>
            <a:r>
              <a:rPr lang="en-US" dirty="0"/>
              <a:t>Morbi a purus dolor. Suspendisse sit amet ipsum finibus justo viverra blandit. </a:t>
            </a:r>
          </a:p>
          <a:p>
            <a:r>
              <a:rPr lang="en-US" dirty="0"/>
              <a:t>Ut congue quis tortor eget sodales. </a:t>
            </a:r>
          </a:p>
        </p:txBody>
      </p:sp>
      <p:sp>
        <p:nvSpPr>
          <p:cNvPr id="66" name="Freeform 5">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6650080" y="4752199"/>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9</a:t>
            </a:fld>
            <a:endParaRPr lang="en-US" dirty="0"/>
          </a:p>
        </p:txBody>
      </p:sp>
      <p:pic>
        <p:nvPicPr>
          <p:cNvPr id="9" name="Picture Placeholder 8">
            <a:extLst>
              <a:ext uri="{FF2B5EF4-FFF2-40B4-BE49-F238E27FC236}">
                <a16:creationId xmlns:a16="http://schemas.microsoft.com/office/drawing/2014/main" id="{3950DF59-0F04-4182-A4FF-8540972BACBC}"/>
              </a:ext>
            </a:extLst>
          </p:cNvPr>
          <p:cNvPicPr>
            <a:picLocks noGrp="1" noChangeAspect="1"/>
          </p:cNvPicPr>
          <p:nvPr>
            <p:ph type="pic" sz="quarter" idx="36"/>
          </p:nvPr>
        </p:nvPicPr>
        <p:blipFill>
          <a:blip r:embed="rId2">
            <a:duotone>
              <a:schemeClr val="accent5">
                <a:shade val="45000"/>
                <a:satMod val="135000"/>
              </a:schemeClr>
              <a:prstClr val="white"/>
            </a:duotone>
          </a:blip>
          <a:srcRect t="10294" b="10294"/>
          <a:stretch>
            <a:fillRect/>
          </a:stretch>
        </p:blipFill>
        <p:spPr>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640701659"/>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61FE8A-8F15-409F-AF62-619C69C0D537}">
  <ds:schemaRefs>
    <ds:schemaRef ds:uri="http://purl.org/dc/elements/1.1/"/>
    <ds:schemaRef ds:uri="http://schemas.microsoft.com/office/2006/documentManagement/types"/>
    <ds:schemaRef ds:uri="http://schemas.microsoft.com/office/2006/metadata/properties"/>
    <ds:schemaRef ds:uri="71af3243-3dd4-4a8d-8c0d-dd76da1f02a5"/>
    <ds:schemaRef ds:uri="http://purl.org/dc/terms/"/>
    <ds:schemaRef ds:uri="http://www.w3.org/XML/1998/namespace"/>
    <ds:schemaRef ds:uri="http://purl.org/dc/dcmitype/"/>
    <ds:schemaRef ds:uri="http://schemas.microsoft.com/office/infopath/2007/PartnerControl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8A930687-51F2-44C8-9CE6-D1B3D6E17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1355</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Corbel</vt:lpstr>
      <vt:lpstr>Times New Roman</vt:lpstr>
      <vt:lpstr>Wingdings</vt:lpstr>
      <vt:lpstr>Office Theme</vt:lpstr>
      <vt:lpstr>IBM DataScience Professional Project     - Battle of Neighborhood</vt:lpstr>
      <vt:lpstr>Section 1</vt:lpstr>
      <vt:lpstr>Introduction</vt:lpstr>
      <vt:lpstr>Section 2</vt:lpstr>
      <vt:lpstr>NYC Dataset:</vt:lpstr>
      <vt:lpstr>FourSquare API:</vt:lpstr>
      <vt:lpstr>Sections 3-5</vt:lpstr>
      <vt:lpstr>Introduction</vt:lpstr>
      <vt:lpstr>Our Promise</vt:lpstr>
      <vt:lpstr>Visualization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2020-01-10T11:51:41Z</dcterms:created>
  <dcterms:modified xsi:type="dcterms:W3CDTF">2020-01-10T11:53:13Z</dcterms:modified>
</cp:coreProperties>
</file>