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60" r:id="rId6"/>
    <p:sldId id="273" r:id="rId7"/>
    <p:sldId id="272" r:id="rId8"/>
    <p:sldId id="263" r:id="rId9"/>
    <p:sldId id="271" r:id="rId10"/>
    <p:sldId id="274" r:id="rId11"/>
    <p:sldId id="275" r:id="rId12"/>
    <p:sldId id="270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6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EEC40-099B-449E-A241-BDABFCDE4D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32E83CE-7151-46BF-9FDC-474ADF61AB5D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portfolio optimization relies on Modern Portfolio Theory (MPT).</a:t>
          </a:r>
        </a:p>
      </dgm:t>
    </dgm:pt>
    <dgm:pt modelId="{94517EA4-B890-4700-BAE2-5814A7B8F45F}" type="parTrans" cxnId="{1AD164D2-7217-405F-9AD9-AB44906630F0}">
      <dgm:prSet/>
      <dgm:spPr/>
      <dgm:t>
        <a:bodyPr/>
        <a:lstStyle/>
        <a:p>
          <a:endParaRPr lang="en-US"/>
        </a:p>
      </dgm:t>
    </dgm:pt>
    <dgm:pt modelId="{3C350209-1F48-4DAD-B041-5DD169298BB6}" type="sibTrans" cxnId="{1AD164D2-7217-405F-9AD9-AB44906630F0}">
      <dgm:prSet/>
      <dgm:spPr/>
      <dgm:t>
        <a:bodyPr/>
        <a:lstStyle/>
        <a:p>
          <a:endParaRPr lang="en-US"/>
        </a:p>
      </dgm:t>
    </dgm:pt>
    <dgm:pt modelId="{200FC792-62CA-49CA-9C38-7AC8566744EB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enhances portfolio performance by integrating machine learning:</a:t>
          </a:r>
        </a:p>
      </dgm:t>
    </dgm:pt>
    <dgm:pt modelId="{2A0AF9AF-D7DA-4F5F-A8C8-406991B600BB}" type="parTrans" cxnId="{5673FC38-3C38-4F78-97EB-F9D12B066CE3}">
      <dgm:prSet/>
      <dgm:spPr/>
      <dgm:t>
        <a:bodyPr/>
        <a:lstStyle/>
        <a:p>
          <a:endParaRPr lang="en-US"/>
        </a:p>
      </dgm:t>
    </dgm:pt>
    <dgm:pt modelId="{35664C5C-8D32-426C-9D3C-A0A0559D35FF}" type="sibTrans" cxnId="{5673FC38-3C38-4F78-97EB-F9D12B066CE3}">
      <dgm:prSet/>
      <dgm:spPr/>
      <dgm:t>
        <a:bodyPr/>
        <a:lstStyle/>
        <a:p>
          <a:endParaRPr lang="en-US"/>
        </a:p>
      </dgm:t>
    </dgm:pt>
    <dgm:pt modelId="{0617BC41-BD1D-4B04-AFBC-E5922949154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Time series forecasting (ARIMA models)</a:t>
          </a:r>
        </a:p>
      </dgm:t>
    </dgm:pt>
    <dgm:pt modelId="{BC680484-9619-4088-93DA-EAF140DA5F38}" type="parTrans" cxnId="{2A7E85BA-19DD-469D-9627-99DAB11D8CCB}">
      <dgm:prSet/>
      <dgm:spPr/>
      <dgm:t>
        <a:bodyPr/>
        <a:lstStyle/>
        <a:p>
          <a:endParaRPr lang="en-US"/>
        </a:p>
      </dgm:t>
    </dgm:pt>
    <dgm:pt modelId="{1D56FED9-ED0D-4AE0-BB48-AFAE3120075B}" type="sibTrans" cxnId="{2A7E85BA-19DD-469D-9627-99DAB11D8CCB}">
      <dgm:prSet/>
      <dgm:spPr/>
      <dgm:t>
        <a:bodyPr/>
        <a:lstStyle/>
        <a:p>
          <a:endParaRPr lang="en-US"/>
        </a:p>
      </dgm:t>
    </dgm:pt>
    <dgm:pt modelId="{D9914DC2-F27C-4608-AFA5-5071F43F58B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learning (clustering)</a:t>
          </a:r>
        </a:p>
      </dgm:t>
    </dgm:pt>
    <dgm:pt modelId="{5CCBDA44-A2DA-451D-9523-441DB4114918}" type="parTrans" cxnId="{B57BBEEC-FCC7-4AB4-81F1-0A3585970FC8}">
      <dgm:prSet/>
      <dgm:spPr/>
      <dgm:t>
        <a:bodyPr/>
        <a:lstStyle/>
        <a:p>
          <a:endParaRPr lang="en-US"/>
        </a:p>
      </dgm:t>
    </dgm:pt>
    <dgm:pt modelId="{E3C239A2-A36B-4547-80DB-1BB778E71EF9}" type="sibTrans" cxnId="{B57BBEEC-FCC7-4AB4-81F1-0A3585970FC8}">
      <dgm:prSet/>
      <dgm:spPr/>
      <dgm:t>
        <a:bodyPr/>
        <a:lstStyle/>
        <a:p>
          <a:endParaRPr lang="en-US"/>
        </a:p>
      </dgm:t>
    </dgm:pt>
    <dgm:pt modelId="{80DB08F4-406E-4072-B9C3-504AE4C764D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Monte Carlo simulation</a:t>
          </a:r>
        </a:p>
      </dgm:t>
    </dgm:pt>
    <dgm:pt modelId="{EEB9F612-62C3-4E84-A2A7-8A1369336A2A}" type="parTrans" cxnId="{56D7141F-71FE-4231-8288-FD8B4968758F}">
      <dgm:prSet/>
      <dgm:spPr/>
      <dgm:t>
        <a:bodyPr/>
        <a:lstStyle/>
        <a:p>
          <a:endParaRPr lang="en-US"/>
        </a:p>
      </dgm:t>
    </dgm:pt>
    <dgm:pt modelId="{B965274B-FF52-4734-834E-92D77CA5A1CC}" type="sibTrans" cxnId="{56D7141F-71FE-4231-8288-FD8B4968758F}">
      <dgm:prSet/>
      <dgm:spPr/>
      <dgm:t>
        <a:bodyPr/>
        <a:lstStyle/>
        <a:p>
          <a:endParaRPr lang="en-US"/>
        </a:p>
      </dgm:t>
    </dgm:pt>
    <dgm:pt modelId="{A3C5756D-3437-4FDF-9845-E260B014D9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Multi-strategy integration</a:t>
          </a:r>
        </a:p>
      </dgm:t>
    </dgm:pt>
    <dgm:pt modelId="{769B7CCC-BEB8-49A7-8FBF-9E8F5C063FC6}" type="parTrans" cxnId="{5295A4A8-78AE-4A66-B601-3C8610FBE740}">
      <dgm:prSet/>
      <dgm:spPr/>
      <dgm:t>
        <a:bodyPr/>
        <a:lstStyle/>
        <a:p>
          <a:endParaRPr lang="en-US"/>
        </a:p>
      </dgm:t>
    </dgm:pt>
    <dgm:pt modelId="{8956CA12-F1BD-4219-AE56-203AB0B78419}" type="sibTrans" cxnId="{5295A4A8-78AE-4A66-B601-3C8610FBE740}">
      <dgm:prSet/>
      <dgm:spPr/>
      <dgm:t>
        <a:bodyPr/>
        <a:lstStyle/>
        <a:p>
          <a:endParaRPr lang="en-US"/>
        </a:p>
      </dgm:t>
    </dgm:pt>
    <dgm:pt modelId="{AFE1544B-5A0C-4816-BCA3-47ECB933CE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Goal: Improve risk-adjusted returns beyond traditional methods.</a:t>
          </a:r>
        </a:p>
      </dgm:t>
    </dgm:pt>
    <dgm:pt modelId="{42401F11-0C9A-4E3B-B66C-F6562736FAA1}" type="parTrans" cxnId="{17F8377B-B83E-4191-89F8-3ABE792161EA}">
      <dgm:prSet/>
      <dgm:spPr/>
      <dgm:t>
        <a:bodyPr/>
        <a:lstStyle/>
        <a:p>
          <a:endParaRPr lang="en-US"/>
        </a:p>
      </dgm:t>
    </dgm:pt>
    <dgm:pt modelId="{473284B7-D795-4A8A-8DD6-E8F5A457650D}" type="sibTrans" cxnId="{17F8377B-B83E-4191-89F8-3ABE792161EA}">
      <dgm:prSet/>
      <dgm:spPr/>
      <dgm:t>
        <a:bodyPr/>
        <a:lstStyle/>
        <a:p>
          <a:endParaRPr lang="en-US"/>
        </a:p>
      </dgm:t>
    </dgm:pt>
    <dgm:pt modelId="{04DA3282-8D6C-494B-B6A5-0C55145170F2}" type="pres">
      <dgm:prSet presAssocID="{31AEEC40-099B-449E-A241-BDABFCDE4D83}" presName="root" presStyleCnt="0">
        <dgm:presLayoutVars>
          <dgm:dir/>
          <dgm:resizeHandles val="exact"/>
        </dgm:presLayoutVars>
      </dgm:prSet>
      <dgm:spPr/>
    </dgm:pt>
    <dgm:pt modelId="{57CBCAB1-FF21-4AC0-98D9-05F3C7A36593}" type="pres">
      <dgm:prSet presAssocID="{532E83CE-7151-46BF-9FDC-474ADF61AB5D}" presName="compNode" presStyleCnt="0"/>
      <dgm:spPr/>
    </dgm:pt>
    <dgm:pt modelId="{887DBECF-BB27-4224-A9A1-79D9BCCBF824}" type="pres">
      <dgm:prSet presAssocID="{532E83CE-7151-46BF-9FDC-474ADF61AB5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B3993A-C34C-4930-A716-40D310C6219A}" type="pres">
      <dgm:prSet presAssocID="{532E83CE-7151-46BF-9FDC-474ADF61AB5D}" presName="spaceRect" presStyleCnt="0"/>
      <dgm:spPr/>
    </dgm:pt>
    <dgm:pt modelId="{44DFBECE-3116-4490-81C7-CD602D7F75EA}" type="pres">
      <dgm:prSet presAssocID="{532E83CE-7151-46BF-9FDC-474ADF61AB5D}" presName="textRect" presStyleLbl="revTx" presStyleIdx="0" presStyleCnt="7">
        <dgm:presLayoutVars>
          <dgm:chMax val="1"/>
          <dgm:chPref val="1"/>
        </dgm:presLayoutVars>
      </dgm:prSet>
      <dgm:spPr/>
    </dgm:pt>
    <dgm:pt modelId="{F19051A1-E936-491B-BEDB-33480865E80B}" type="pres">
      <dgm:prSet presAssocID="{3C350209-1F48-4DAD-B041-5DD169298BB6}" presName="sibTrans" presStyleCnt="0"/>
      <dgm:spPr/>
    </dgm:pt>
    <dgm:pt modelId="{B6E652C2-2A1D-4F36-8937-FB2947743F9C}" type="pres">
      <dgm:prSet presAssocID="{200FC792-62CA-49CA-9C38-7AC8566744EB}" presName="compNode" presStyleCnt="0"/>
      <dgm:spPr/>
    </dgm:pt>
    <dgm:pt modelId="{BD6700FE-D138-487F-8997-03BF82D4F925}" type="pres">
      <dgm:prSet presAssocID="{200FC792-62CA-49CA-9C38-7AC8566744E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60B7D2-0A60-4247-9BC0-15EAFD2F3382}" type="pres">
      <dgm:prSet presAssocID="{200FC792-62CA-49CA-9C38-7AC8566744EB}" presName="spaceRect" presStyleCnt="0"/>
      <dgm:spPr/>
    </dgm:pt>
    <dgm:pt modelId="{86EBE23A-18DA-48F8-BBE2-A915E6AA5818}" type="pres">
      <dgm:prSet presAssocID="{200FC792-62CA-49CA-9C38-7AC8566744EB}" presName="textRect" presStyleLbl="revTx" presStyleIdx="1" presStyleCnt="7">
        <dgm:presLayoutVars>
          <dgm:chMax val="1"/>
          <dgm:chPref val="1"/>
        </dgm:presLayoutVars>
      </dgm:prSet>
      <dgm:spPr/>
    </dgm:pt>
    <dgm:pt modelId="{BEE75D5D-9E48-499F-98C7-E9B6121B286A}" type="pres">
      <dgm:prSet presAssocID="{35664C5C-8D32-426C-9D3C-A0A0559D35FF}" presName="sibTrans" presStyleCnt="0"/>
      <dgm:spPr/>
    </dgm:pt>
    <dgm:pt modelId="{EC9247E1-369A-4FBB-8116-9F026C9F8CCC}" type="pres">
      <dgm:prSet presAssocID="{0617BC41-BD1D-4B04-AFBC-E59229491545}" presName="compNode" presStyleCnt="0"/>
      <dgm:spPr/>
    </dgm:pt>
    <dgm:pt modelId="{3B5D2AF7-FBA4-4AB3-9E42-25E6E3B29A65}" type="pres">
      <dgm:prSet presAssocID="{0617BC41-BD1D-4B04-AFBC-E5922949154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81A7E9F-C040-4236-99B6-545D4A122666}" type="pres">
      <dgm:prSet presAssocID="{0617BC41-BD1D-4B04-AFBC-E59229491545}" presName="spaceRect" presStyleCnt="0"/>
      <dgm:spPr/>
    </dgm:pt>
    <dgm:pt modelId="{77537A5C-7B1C-4CF4-BCDC-C2D07EA3A0FE}" type="pres">
      <dgm:prSet presAssocID="{0617BC41-BD1D-4B04-AFBC-E59229491545}" presName="textRect" presStyleLbl="revTx" presStyleIdx="2" presStyleCnt="7">
        <dgm:presLayoutVars>
          <dgm:chMax val="1"/>
          <dgm:chPref val="1"/>
        </dgm:presLayoutVars>
      </dgm:prSet>
      <dgm:spPr/>
    </dgm:pt>
    <dgm:pt modelId="{52397C07-EA51-4A45-914F-18570E0A1E1B}" type="pres">
      <dgm:prSet presAssocID="{1D56FED9-ED0D-4AE0-BB48-AFAE3120075B}" presName="sibTrans" presStyleCnt="0"/>
      <dgm:spPr/>
    </dgm:pt>
    <dgm:pt modelId="{32502D81-57F6-41E9-8B43-0B57AA5C8B5C}" type="pres">
      <dgm:prSet presAssocID="{D9914DC2-F27C-4608-AFA5-5071F43F58B7}" presName="compNode" presStyleCnt="0"/>
      <dgm:spPr/>
    </dgm:pt>
    <dgm:pt modelId="{6CA0ACC5-E607-444D-A94B-1D580085ABC3}" type="pres">
      <dgm:prSet presAssocID="{D9914DC2-F27C-4608-AFA5-5071F43F58B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BF562334-224F-470D-BF1E-C75D3AD84F05}" type="pres">
      <dgm:prSet presAssocID="{D9914DC2-F27C-4608-AFA5-5071F43F58B7}" presName="spaceRect" presStyleCnt="0"/>
      <dgm:spPr/>
    </dgm:pt>
    <dgm:pt modelId="{561CF3B8-518E-45C9-A0C0-55A1C7954A9A}" type="pres">
      <dgm:prSet presAssocID="{D9914DC2-F27C-4608-AFA5-5071F43F58B7}" presName="textRect" presStyleLbl="revTx" presStyleIdx="3" presStyleCnt="7">
        <dgm:presLayoutVars>
          <dgm:chMax val="1"/>
          <dgm:chPref val="1"/>
        </dgm:presLayoutVars>
      </dgm:prSet>
      <dgm:spPr/>
    </dgm:pt>
    <dgm:pt modelId="{9D7901F5-D30C-473C-9CB5-B1F0D610BFA2}" type="pres">
      <dgm:prSet presAssocID="{E3C239A2-A36B-4547-80DB-1BB778E71EF9}" presName="sibTrans" presStyleCnt="0"/>
      <dgm:spPr/>
    </dgm:pt>
    <dgm:pt modelId="{5AB27967-DF05-4D13-95E9-AA2DACB9C30F}" type="pres">
      <dgm:prSet presAssocID="{80DB08F4-406E-4072-B9C3-504AE4C764D8}" presName="compNode" presStyleCnt="0"/>
      <dgm:spPr/>
    </dgm:pt>
    <dgm:pt modelId="{81DD576C-03A6-4727-8474-5407F74D5F78}" type="pres">
      <dgm:prSet presAssocID="{80DB08F4-406E-4072-B9C3-504AE4C764D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D0A00B0-281C-47A4-BCBA-7032E426C9B7}" type="pres">
      <dgm:prSet presAssocID="{80DB08F4-406E-4072-B9C3-504AE4C764D8}" presName="spaceRect" presStyleCnt="0"/>
      <dgm:spPr/>
    </dgm:pt>
    <dgm:pt modelId="{FB51F4D3-17AC-4E17-867A-2F7F6422B74F}" type="pres">
      <dgm:prSet presAssocID="{80DB08F4-406E-4072-B9C3-504AE4C764D8}" presName="textRect" presStyleLbl="revTx" presStyleIdx="4" presStyleCnt="7">
        <dgm:presLayoutVars>
          <dgm:chMax val="1"/>
          <dgm:chPref val="1"/>
        </dgm:presLayoutVars>
      </dgm:prSet>
      <dgm:spPr/>
    </dgm:pt>
    <dgm:pt modelId="{D52777CC-874B-4152-80D2-9588D9249A32}" type="pres">
      <dgm:prSet presAssocID="{B965274B-FF52-4734-834E-92D77CA5A1CC}" presName="sibTrans" presStyleCnt="0"/>
      <dgm:spPr/>
    </dgm:pt>
    <dgm:pt modelId="{01CA07DC-D262-4BC8-ABF8-0FFB6C0B3774}" type="pres">
      <dgm:prSet presAssocID="{A3C5756D-3437-4FDF-9845-E260B014D91C}" presName="compNode" presStyleCnt="0"/>
      <dgm:spPr/>
    </dgm:pt>
    <dgm:pt modelId="{27E6B32B-DC2E-4107-BB55-5560358F831F}" type="pres">
      <dgm:prSet presAssocID="{A3C5756D-3437-4FDF-9845-E260B014D91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A624C97-CB3A-46EB-A4B5-7C80EF5865DA}" type="pres">
      <dgm:prSet presAssocID="{A3C5756D-3437-4FDF-9845-E260B014D91C}" presName="spaceRect" presStyleCnt="0"/>
      <dgm:spPr/>
    </dgm:pt>
    <dgm:pt modelId="{63DA06AA-C054-4F73-B10C-5EFDB3443A3F}" type="pres">
      <dgm:prSet presAssocID="{A3C5756D-3437-4FDF-9845-E260B014D91C}" presName="textRect" presStyleLbl="revTx" presStyleIdx="5" presStyleCnt="7">
        <dgm:presLayoutVars>
          <dgm:chMax val="1"/>
          <dgm:chPref val="1"/>
        </dgm:presLayoutVars>
      </dgm:prSet>
      <dgm:spPr/>
    </dgm:pt>
    <dgm:pt modelId="{049655A9-81C3-45A8-9DFC-7A6E42203E97}" type="pres">
      <dgm:prSet presAssocID="{8956CA12-F1BD-4219-AE56-203AB0B78419}" presName="sibTrans" presStyleCnt="0"/>
      <dgm:spPr/>
    </dgm:pt>
    <dgm:pt modelId="{B11E5A5C-0DA3-4A17-BA37-933003DA9408}" type="pres">
      <dgm:prSet presAssocID="{AFE1544B-5A0C-4816-BCA3-47ECB933CEFB}" presName="compNode" presStyleCnt="0"/>
      <dgm:spPr/>
    </dgm:pt>
    <dgm:pt modelId="{8FE9F63E-363A-4905-B6BB-C834D727A323}" type="pres">
      <dgm:prSet presAssocID="{AFE1544B-5A0C-4816-BCA3-47ECB933CEF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CBCBC41-3FBC-40CD-97B0-EBB65DDC0D77}" type="pres">
      <dgm:prSet presAssocID="{AFE1544B-5A0C-4816-BCA3-47ECB933CEFB}" presName="spaceRect" presStyleCnt="0"/>
      <dgm:spPr/>
    </dgm:pt>
    <dgm:pt modelId="{65B7F29D-03E3-454F-ADFB-E588339BD259}" type="pres">
      <dgm:prSet presAssocID="{AFE1544B-5A0C-4816-BCA3-47ECB933CEF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C5A0D0F-241C-4710-B666-836408DE4E1E}" type="presOf" srcId="{31AEEC40-099B-449E-A241-BDABFCDE4D83}" destId="{04DA3282-8D6C-494B-B6A5-0C55145170F2}" srcOrd="0" destOrd="0" presId="urn:microsoft.com/office/officeart/2018/2/layout/IconLabelList"/>
    <dgm:cxn modelId="{56D7141F-71FE-4231-8288-FD8B4968758F}" srcId="{31AEEC40-099B-449E-A241-BDABFCDE4D83}" destId="{80DB08F4-406E-4072-B9C3-504AE4C764D8}" srcOrd="4" destOrd="0" parTransId="{EEB9F612-62C3-4E84-A2A7-8A1369336A2A}" sibTransId="{B965274B-FF52-4734-834E-92D77CA5A1CC}"/>
    <dgm:cxn modelId="{53EB0E2B-A624-483B-A761-745BEC4B7EAF}" type="presOf" srcId="{D9914DC2-F27C-4608-AFA5-5071F43F58B7}" destId="{561CF3B8-518E-45C9-A0C0-55A1C7954A9A}" srcOrd="0" destOrd="0" presId="urn:microsoft.com/office/officeart/2018/2/layout/IconLabelList"/>
    <dgm:cxn modelId="{35F04738-2948-40F9-AA5A-21B34D8F6C2F}" type="presOf" srcId="{532E83CE-7151-46BF-9FDC-474ADF61AB5D}" destId="{44DFBECE-3116-4490-81C7-CD602D7F75EA}" srcOrd="0" destOrd="0" presId="urn:microsoft.com/office/officeart/2018/2/layout/IconLabelList"/>
    <dgm:cxn modelId="{5673FC38-3C38-4F78-97EB-F9D12B066CE3}" srcId="{31AEEC40-099B-449E-A241-BDABFCDE4D83}" destId="{200FC792-62CA-49CA-9C38-7AC8566744EB}" srcOrd="1" destOrd="0" parTransId="{2A0AF9AF-D7DA-4F5F-A8C8-406991B600BB}" sibTransId="{35664C5C-8D32-426C-9D3C-A0A0559D35FF}"/>
    <dgm:cxn modelId="{B43B9E3F-D2B6-4778-95B6-B7E153A9BA11}" type="presOf" srcId="{200FC792-62CA-49CA-9C38-7AC8566744EB}" destId="{86EBE23A-18DA-48F8-BBE2-A915E6AA5818}" srcOrd="0" destOrd="0" presId="urn:microsoft.com/office/officeart/2018/2/layout/IconLabelList"/>
    <dgm:cxn modelId="{149E995E-7A07-472B-8E65-86E5A876C9C8}" type="presOf" srcId="{AFE1544B-5A0C-4816-BCA3-47ECB933CEFB}" destId="{65B7F29D-03E3-454F-ADFB-E588339BD259}" srcOrd="0" destOrd="0" presId="urn:microsoft.com/office/officeart/2018/2/layout/IconLabelList"/>
    <dgm:cxn modelId="{02BB8369-0B0E-4C87-B245-3DD8AC67555C}" type="presOf" srcId="{A3C5756D-3437-4FDF-9845-E260B014D91C}" destId="{63DA06AA-C054-4F73-B10C-5EFDB3443A3F}" srcOrd="0" destOrd="0" presId="urn:microsoft.com/office/officeart/2018/2/layout/IconLabelList"/>
    <dgm:cxn modelId="{D22D7D6B-5B53-4C0A-B31B-9D93FEC8ECA1}" type="presOf" srcId="{0617BC41-BD1D-4B04-AFBC-E59229491545}" destId="{77537A5C-7B1C-4CF4-BCDC-C2D07EA3A0FE}" srcOrd="0" destOrd="0" presId="urn:microsoft.com/office/officeart/2018/2/layout/IconLabelList"/>
    <dgm:cxn modelId="{17F8377B-B83E-4191-89F8-3ABE792161EA}" srcId="{31AEEC40-099B-449E-A241-BDABFCDE4D83}" destId="{AFE1544B-5A0C-4816-BCA3-47ECB933CEFB}" srcOrd="6" destOrd="0" parTransId="{42401F11-0C9A-4E3B-B66C-F6562736FAA1}" sibTransId="{473284B7-D795-4A8A-8DD6-E8F5A457650D}"/>
    <dgm:cxn modelId="{5295A4A8-78AE-4A66-B601-3C8610FBE740}" srcId="{31AEEC40-099B-449E-A241-BDABFCDE4D83}" destId="{A3C5756D-3437-4FDF-9845-E260B014D91C}" srcOrd="5" destOrd="0" parTransId="{769B7CCC-BEB8-49A7-8FBF-9E8F5C063FC6}" sibTransId="{8956CA12-F1BD-4219-AE56-203AB0B78419}"/>
    <dgm:cxn modelId="{2A7E85BA-19DD-469D-9627-99DAB11D8CCB}" srcId="{31AEEC40-099B-449E-A241-BDABFCDE4D83}" destId="{0617BC41-BD1D-4B04-AFBC-E59229491545}" srcOrd="2" destOrd="0" parTransId="{BC680484-9619-4088-93DA-EAF140DA5F38}" sibTransId="{1D56FED9-ED0D-4AE0-BB48-AFAE3120075B}"/>
    <dgm:cxn modelId="{1AD164D2-7217-405F-9AD9-AB44906630F0}" srcId="{31AEEC40-099B-449E-A241-BDABFCDE4D83}" destId="{532E83CE-7151-46BF-9FDC-474ADF61AB5D}" srcOrd="0" destOrd="0" parTransId="{94517EA4-B890-4700-BAE2-5814A7B8F45F}" sibTransId="{3C350209-1F48-4DAD-B041-5DD169298BB6}"/>
    <dgm:cxn modelId="{B04CC5D4-5C37-4F30-9979-5E9194AA86E6}" type="presOf" srcId="{80DB08F4-406E-4072-B9C3-504AE4C764D8}" destId="{FB51F4D3-17AC-4E17-867A-2F7F6422B74F}" srcOrd="0" destOrd="0" presId="urn:microsoft.com/office/officeart/2018/2/layout/IconLabelList"/>
    <dgm:cxn modelId="{B57BBEEC-FCC7-4AB4-81F1-0A3585970FC8}" srcId="{31AEEC40-099B-449E-A241-BDABFCDE4D83}" destId="{D9914DC2-F27C-4608-AFA5-5071F43F58B7}" srcOrd="3" destOrd="0" parTransId="{5CCBDA44-A2DA-451D-9523-441DB4114918}" sibTransId="{E3C239A2-A36B-4547-80DB-1BB778E71EF9}"/>
    <dgm:cxn modelId="{57017344-8706-470F-8190-4E590887CDF3}" type="presParOf" srcId="{04DA3282-8D6C-494B-B6A5-0C55145170F2}" destId="{57CBCAB1-FF21-4AC0-98D9-05F3C7A36593}" srcOrd="0" destOrd="0" presId="urn:microsoft.com/office/officeart/2018/2/layout/IconLabelList"/>
    <dgm:cxn modelId="{C42CC967-C2BE-4680-A360-43393DBD65D9}" type="presParOf" srcId="{57CBCAB1-FF21-4AC0-98D9-05F3C7A36593}" destId="{887DBECF-BB27-4224-A9A1-79D9BCCBF824}" srcOrd="0" destOrd="0" presId="urn:microsoft.com/office/officeart/2018/2/layout/IconLabelList"/>
    <dgm:cxn modelId="{54D85996-E0B0-4B69-B2D0-D340E6665F72}" type="presParOf" srcId="{57CBCAB1-FF21-4AC0-98D9-05F3C7A36593}" destId="{40B3993A-C34C-4930-A716-40D310C6219A}" srcOrd="1" destOrd="0" presId="urn:microsoft.com/office/officeart/2018/2/layout/IconLabelList"/>
    <dgm:cxn modelId="{7878360B-8DDA-477D-A1AF-AFB6590F6F8E}" type="presParOf" srcId="{57CBCAB1-FF21-4AC0-98D9-05F3C7A36593}" destId="{44DFBECE-3116-4490-81C7-CD602D7F75EA}" srcOrd="2" destOrd="0" presId="urn:microsoft.com/office/officeart/2018/2/layout/IconLabelList"/>
    <dgm:cxn modelId="{52A4ECB1-996F-480C-BB2D-1FCC1A273C91}" type="presParOf" srcId="{04DA3282-8D6C-494B-B6A5-0C55145170F2}" destId="{F19051A1-E936-491B-BEDB-33480865E80B}" srcOrd="1" destOrd="0" presId="urn:microsoft.com/office/officeart/2018/2/layout/IconLabelList"/>
    <dgm:cxn modelId="{F56AAE31-0F72-4213-9FC0-422EF0AC0A2F}" type="presParOf" srcId="{04DA3282-8D6C-494B-B6A5-0C55145170F2}" destId="{B6E652C2-2A1D-4F36-8937-FB2947743F9C}" srcOrd="2" destOrd="0" presId="urn:microsoft.com/office/officeart/2018/2/layout/IconLabelList"/>
    <dgm:cxn modelId="{C61ED3EB-9D0F-4071-A20D-C95D20AD0AF3}" type="presParOf" srcId="{B6E652C2-2A1D-4F36-8937-FB2947743F9C}" destId="{BD6700FE-D138-487F-8997-03BF82D4F925}" srcOrd="0" destOrd="0" presId="urn:microsoft.com/office/officeart/2018/2/layout/IconLabelList"/>
    <dgm:cxn modelId="{329A1B63-341C-4346-9D5E-170F79436510}" type="presParOf" srcId="{B6E652C2-2A1D-4F36-8937-FB2947743F9C}" destId="{5D60B7D2-0A60-4247-9BC0-15EAFD2F3382}" srcOrd="1" destOrd="0" presId="urn:microsoft.com/office/officeart/2018/2/layout/IconLabelList"/>
    <dgm:cxn modelId="{694AC75B-556B-4E91-82EB-90BB9D6068F1}" type="presParOf" srcId="{B6E652C2-2A1D-4F36-8937-FB2947743F9C}" destId="{86EBE23A-18DA-48F8-BBE2-A915E6AA5818}" srcOrd="2" destOrd="0" presId="urn:microsoft.com/office/officeart/2018/2/layout/IconLabelList"/>
    <dgm:cxn modelId="{352D6099-59C9-4A65-8DCE-10853C2F7ADD}" type="presParOf" srcId="{04DA3282-8D6C-494B-B6A5-0C55145170F2}" destId="{BEE75D5D-9E48-499F-98C7-E9B6121B286A}" srcOrd="3" destOrd="0" presId="urn:microsoft.com/office/officeart/2018/2/layout/IconLabelList"/>
    <dgm:cxn modelId="{A98322FB-ECD6-4222-863E-8C1B9CF87EE6}" type="presParOf" srcId="{04DA3282-8D6C-494B-B6A5-0C55145170F2}" destId="{EC9247E1-369A-4FBB-8116-9F026C9F8CCC}" srcOrd="4" destOrd="0" presId="urn:microsoft.com/office/officeart/2018/2/layout/IconLabelList"/>
    <dgm:cxn modelId="{7ECEA124-C662-40CC-9F99-3805DADBA58F}" type="presParOf" srcId="{EC9247E1-369A-4FBB-8116-9F026C9F8CCC}" destId="{3B5D2AF7-FBA4-4AB3-9E42-25E6E3B29A65}" srcOrd="0" destOrd="0" presId="urn:microsoft.com/office/officeart/2018/2/layout/IconLabelList"/>
    <dgm:cxn modelId="{7D523BAF-2014-4BFD-9E9C-42B676CF3AF7}" type="presParOf" srcId="{EC9247E1-369A-4FBB-8116-9F026C9F8CCC}" destId="{781A7E9F-C040-4236-99B6-545D4A122666}" srcOrd="1" destOrd="0" presId="urn:microsoft.com/office/officeart/2018/2/layout/IconLabelList"/>
    <dgm:cxn modelId="{1B80FED8-2DE0-42DF-AE73-0FC608E11FED}" type="presParOf" srcId="{EC9247E1-369A-4FBB-8116-9F026C9F8CCC}" destId="{77537A5C-7B1C-4CF4-BCDC-C2D07EA3A0FE}" srcOrd="2" destOrd="0" presId="urn:microsoft.com/office/officeart/2018/2/layout/IconLabelList"/>
    <dgm:cxn modelId="{4D6CDEF4-5FFB-49EC-8D3D-A56AD1C9A3D0}" type="presParOf" srcId="{04DA3282-8D6C-494B-B6A5-0C55145170F2}" destId="{52397C07-EA51-4A45-914F-18570E0A1E1B}" srcOrd="5" destOrd="0" presId="urn:microsoft.com/office/officeart/2018/2/layout/IconLabelList"/>
    <dgm:cxn modelId="{CE392CE3-1F55-4F18-9A4F-0FDDFDE62564}" type="presParOf" srcId="{04DA3282-8D6C-494B-B6A5-0C55145170F2}" destId="{32502D81-57F6-41E9-8B43-0B57AA5C8B5C}" srcOrd="6" destOrd="0" presId="urn:microsoft.com/office/officeart/2018/2/layout/IconLabelList"/>
    <dgm:cxn modelId="{41926C6A-0074-4472-A3F5-1A7AA3FCB011}" type="presParOf" srcId="{32502D81-57F6-41E9-8B43-0B57AA5C8B5C}" destId="{6CA0ACC5-E607-444D-A94B-1D580085ABC3}" srcOrd="0" destOrd="0" presId="urn:microsoft.com/office/officeart/2018/2/layout/IconLabelList"/>
    <dgm:cxn modelId="{CD35FD55-E8BA-40DC-853A-7B63D40C9812}" type="presParOf" srcId="{32502D81-57F6-41E9-8B43-0B57AA5C8B5C}" destId="{BF562334-224F-470D-BF1E-C75D3AD84F05}" srcOrd="1" destOrd="0" presId="urn:microsoft.com/office/officeart/2018/2/layout/IconLabelList"/>
    <dgm:cxn modelId="{BF70AE07-E8B7-4F57-8BDA-83D18C86EFA9}" type="presParOf" srcId="{32502D81-57F6-41E9-8B43-0B57AA5C8B5C}" destId="{561CF3B8-518E-45C9-A0C0-55A1C7954A9A}" srcOrd="2" destOrd="0" presId="urn:microsoft.com/office/officeart/2018/2/layout/IconLabelList"/>
    <dgm:cxn modelId="{17AD4965-1D6F-4C02-9A56-70C00FFFE156}" type="presParOf" srcId="{04DA3282-8D6C-494B-B6A5-0C55145170F2}" destId="{9D7901F5-D30C-473C-9CB5-B1F0D610BFA2}" srcOrd="7" destOrd="0" presId="urn:microsoft.com/office/officeart/2018/2/layout/IconLabelList"/>
    <dgm:cxn modelId="{B8733682-567A-498A-8BA1-16D72A631DAD}" type="presParOf" srcId="{04DA3282-8D6C-494B-B6A5-0C55145170F2}" destId="{5AB27967-DF05-4D13-95E9-AA2DACB9C30F}" srcOrd="8" destOrd="0" presId="urn:microsoft.com/office/officeart/2018/2/layout/IconLabelList"/>
    <dgm:cxn modelId="{8F7C7927-2757-4668-B0AE-245B1F8BF10C}" type="presParOf" srcId="{5AB27967-DF05-4D13-95E9-AA2DACB9C30F}" destId="{81DD576C-03A6-4727-8474-5407F74D5F78}" srcOrd="0" destOrd="0" presId="urn:microsoft.com/office/officeart/2018/2/layout/IconLabelList"/>
    <dgm:cxn modelId="{76F47A92-0DB6-4C1D-B201-A98ED0C81097}" type="presParOf" srcId="{5AB27967-DF05-4D13-95E9-AA2DACB9C30F}" destId="{9D0A00B0-281C-47A4-BCBA-7032E426C9B7}" srcOrd="1" destOrd="0" presId="urn:microsoft.com/office/officeart/2018/2/layout/IconLabelList"/>
    <dgm:cxn modelId="{0B876053-B33B-4D4C-B00B-6940F881340B}" type="presParOf" srcId="{5AB27967-DF05-4D13-95E9-AA2DACB9C30F}" destId="{FB51F4D3-17AC-4E17-867A-2F7F6422B74F}" srcOrd="2" destOrd="0" presId="urn:microsoft.com/office/officeart/2018/2/layout/IconLabelList"/>
    <dgm:cxn modelId="{9011D157-D705-42FC-9C24-6D7015089C46}" type="presParOf" srcId="{04DA3282-8D6C-494B-B6A5-0C55145170F2}" destId="{D52777CC-874B-4152-80D2-9588D9249A32}" srcOrd="9" destOrd="0" presId="urn:microsoft.com/office/officeart/2018/2/layout/IconLabelList"/>
    <dgm:cxn modelId="{71FFD6F9-5E53-47EE-AD4B-95CB18FB2253}" type="presParOf" srcId="{04DA3282-8D6C-494B-B6A5-0C55145170F2}" destId="{01CA07DC-D262-4BC8-ABF8-0FFB6C0B3774}" srcOrd="10" destOrd="0" presId="urn:microsoft.com/office/officeart/2018/2/layout/IconLabelList"/>
    <dgm:cxn modelId="{1BE96E93-3A0C-42F5-9D9B-381433336A0D}" type="presParOf" srcId="{01CA07DC-D262-4BC8-ABF8-0FFB6C0B3774}" destId="{27E6B32B-DC2E-4107-BB55-5560358F831F}" srcOrd="0" destOrd="0" presId="urn:microsoft.com/office/officeart/2018/2/layout/IconLabelList"/>
    <dgm:cxn modelId="{ED7FAE88-2B1A-4FE3-9CD5-8317D17D9740}" type="presParOf" srcId="{01CA07DC-D262-4BC8-ABF8-0FFB6C0B3774}" destId="{3A624C97-CB3A-46EB-A4B5-7C80EF5865DA}" srcOrd="1" destOrd="0" presId="urn:microsoft.com/office/officeart/2018/2/layout/IconLabelList"/>
    <dgm:cxn modelId="{44485355-CA70-493F-95E8-9D55BBAB7C57}" type="presParOf" srcId="{01CA07DC-D262-4BC8-ABF8-0FFB6C0B3774}" destId="{63DA06AA-C054-4F73-B10C-5EFDB3443A3F}" srcOrd="2" destOrd="0" presId="urn:microsoft.com/office/officeart/2018/2/layout/IconLabelList"/>
    <dgm:cxn modelId="{3AB9A6FB-87A3-4420-8FE6-A0454E45D4D7}" type="presParOf" srcId="{04DA3282-8D6C-494B-B6A5-0C55145170F2}" destId="{049655A9-81C3-45A8-9DFC-7A6E42203E97}" srcOrd="11" destOrd="0" presId="urn:microsoft.com/office/officeart/2018/2/layout/IconLabelList"/>
    <dgm:cxn modelId="{2600E368-8C30-460D-89AD-2DD29DB8C50E}" type="presParOf" srcId="{04DA3282-8D6C-494B-B6A5-0C55145170F2}" destId="{B11E5A5C-0DA3-4A17-BA37-933003DA9408}" srcOrd="12" destOrd="0" presId="urn:microsoft.com/office/officeart/2018/2/layout/IconLabelList"/>
    <dgm:cxn modelId="{A2181C05-F013-484E-9623-72945ACCA8A4}" type="presParOf" srcId="{B11E5A5C-0DA3-4A17-BA37-933003DA9408}" destId="{8FE9F63E-363A-4905-B6BB-C834D727A323}" srcOrd="0" destOrd="0" presId="urn:microsoft.com/office/officeart/2018/2/layout/IconLabelList"/>
    <dgm:cxn modelId="{930D888F-66BD-489D-A22A-E434004FB0FF}" type="presParOf" srcId="{B11E5A5C-0DA3-4A17-BA37-933003DA9408}" destId="{ACBCBC41-3FBC-40CD-97B0-EBB65DDC0D77}" srcOrd="1" destOrd="0" presId="urn:microsoft.com/office/officeart/2018/2/layout/IconLabelList"/>
    <dgm:cxn modelId="{6C26B873-9C8D-4AA3-9BFF-D33D7F754516}" type="presParOf" srcId="{B11E5A5C-0DA3-4A17-BA37-933003DA9408}" destId="{65B7F29D-03E3-454F-ADFB-E588339BD2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E31FC-7E79-49D5-848E-A855EC6AB64C}" type="doc">
      <dgm:prSet loTypeId="urn:microsoft.com/office/officeart/2018/5/layout/CenteredIconLabelDescriptionList" loCatId="icon" qsTypeId="urn:microsoft.com/office/officeart/2005/8/quickstyle/simple2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7E2B1B3-486A-401B-AF53-2772508BBA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Dataset:</a:t>
          </a:r>
        </a:p>
      </dgm:t>
    </dgm:pt>
    <dgm:pt modelId="{B321E892-7A71-45B7-BCED-9BF0368C09D7}" type="parTrans" cxnId="{96BBA119-8C83-4BA8-839F-EE9F67EFAD1A}">
      <dgm:prSet/>
      <dgm:spPr/>
      <dgm:t>
        <a:bodyPr/>
        <a:lstStyle/>
        <a:p>
          <a:endParaRPr lang="en-US"/>
        </a:p>
      </dgm:t>
    </dgm:pt>
    <dgm:pt modelId="{F52CF83A-0DE0-4D9B-9A0A-1643BC9DD278}" type="sibTrans" cxnId="{96BBA119-8C83-4BA8-839F-EE9F67EFAD1A}">
      <dgm:prSet/>
      <dgm:spPr/>
      <dgm:t>
        <a:bodyPr/>
        <a:lstStyle/>
        <a:p>
          <a:endParaRPr lang="en-US"/>
        </a:p>
      </dgm:t>
    </dgm:pt>
    <dgm:pt modelId="{AA05712B-969A-48B3-9C54-E328DB637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30 stocks across 6 sectors (2018-2023)</a:t>
          </a: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Daily prices from Yahoo Finance</a:t>
          </a: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 stocks each from </a:t>
          </a: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Technology, Financials, Healthcare, Energy, Consumer Staples, Consumer Discretionary</a:t>
          </a:r>
        </a:p>
      </dgm:t>
    </dgm:pt>
    <dgm:pt modelId="{CD918BB9-7C2C-4F86-BFBF-DB34E2360BA9}" type="parTrans" cxnId="{FD3930B9-3E6C-4002-9934-0BEAB3B4343E}">
      <dgm:prSet/>
      <dgm:spPr/>
      <dgm:t>
        <a:bodyPr/>
        <a:lstStyle/>
        <a:p>
          <a:endParaRPr lang="en-US"/>
        </a:p>
      </dgm:t>
    </dgm:pt>
    <dgm:pt modelId="{BD22D881-02DB-4CE7-BC65-8D400B88D930}" type="sibTrans" cxnId="{FD3930B9-3E6C-4002-9934-0BEAB3B4343E}">
      <dgm:prSet/>
      <dgm:spPr/>
      <dgm:t>
        <a:bodyPr/>
        <a:lstStyle/>
        <a:p>
          <a:endParaRPr lang="en-US"/>
        </a:p>
      </dgm:t>
    </dgm:pt>
    <dgm:pt modelId="{895F6E77-033B-4438-8D7D-BC1D56D090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Strategies:</a:t>
          </a:r>
        </a:p>
      </dgm:t>
    </dgm:pt>
    <dgm:pt modelId="{58B8FB90-11B0-4D82-B558-91DAAB1C40C0}" type="parTrans" cxnId="{6D90F008-A847-4CBB-A652-FBF4B657C04F}">
      <dgm:prSet/>
      <dgm:spPr/>
      <dgm:t>
        <a:bodyPr/>
        <a:lstStyle/>
        <a:p>
          <a:endParaRPr lang="en-US"/>
        </a:p>
      </dgm:t>
    </dgm:pt>
    <dgm:pt modelId="{55E6CF6A-5EFE-4BA8-BFF2-EA022E8C4984}" type="sibTrans" cxnId="{6D90F008-A847-4CBB-A652-FBF4B657C04F}">
      <dgm:prSet/>
      <dgm:spPr/>
      <dgm:t>
        <a:bodyPr/>
        <a:lstStyle/>
        <a:p>
          <a:endParaRPr lang="en-US"/>
        </a:p>
      </dgm:t>
    </dgm:pt>
    <dgm:pt modelId="{F376BDD3-5FF0-4BC6-9369-54ED9956D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MPT</a:t>
          </a:r>
        </a:p>
      </dgm:t>
    </dgm:pt>
    <dgm:pt modelId="{0434ADF2-06C0-4BFC-B29B-666A9F30EB05}" type="parTrans" cxnId="{B492DFFB-91A2-43C6-8FBC-0BD834054555}">
      <dgm:prSet/>
      <dgm:spPr/>
      <dgm:t>
        <a:bodyPr/>
        <a:lstStyle/>
        <a:p>
          <a:endParaRPr lang="en-US"/>
        </a:p>
      </dgm:t>
    </dgm:pt>
    <dgm:pt modelId="{8CCCB0A4-CDEE-4882-B6D2-88DFF15AB68A}" type="sibTrans" cxnId="{B492DFFB-91A2-43C6-8FBC-0BD834054555}">
      <dgm:prSet/>
      <dgm:spPr/>
      <dgm:t>
        <a:bodyPr/>
        <a:lstStyle/>
        <a:p>
          <a:endParaRPr lang="en-US"/>
        </a:p>
      </dgm:t>
    </dgm:pt>
    <dgm:pt modelId="{24D27A5C-9C4D-4A5B-AA9E-F77E94689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Cluster-Based</a:t>
          </a:r>
        </a:p>
      </dgm:t>
    </dgm:pt>
    <dgm:pt modelId="{D748D12A-EE1D-45C7-9691-58B1D8F967D9}" type="parTrans" cxnId="{DBAEFE49-BC64-4A89-8728-1B2832B7AE1B}">
      <dgm:prSet/>
      <dgm:spPr/>
      <dgm:t>
        <a:bodyPr/>
        <a:lstStyle/>
        <a:p>
          <a:endParaRPr lang="en-US"/>
        </a:p>
      </dgm:t>
    </dgm:pt>
    <dgm:pt modelId="{D1401751-A8E3-4769-B88D-3AAF257DBC00}" type="sibTrans" cxnId="{DBAEFE49-BC64-4A89-8728-1B2832B7AE1B}">
      <dgm:prSet/>
      <dgm:spPr/>
      <dgm:t>
        <a:bodyPr/>
        <a:lstStyle/>
        <a:p>
          <a:endParaRPr lang="en-US"/>
        </a:p>
      </dgm:t>
    </dgm:pt>
    <dgm:pt modelId="{786D464B-CF24-40C8-A6E9-4A27558FB2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Monte Carlo</a:t>
          </a:r>
        </a:p>
      </dgm:t>
    </dgm:pt>
    <dgm:pt modelId="{C116060E-AE42-4BB9-A501-69DCEE10FE2A}" type="parTrans" cxnId="{2F778C79-2BFE-482F-8E85-D9E3006CAB92}">
      <dgm:prSet/>
      <dgm:spPr/>
      <dgm:t>
        <a:bodyPr/>
        <a:lstStyle/>
        <a:p>
          <a:endParaRPr lang="en-US"/>
        </a:p>
      </dgm:t>
    </dgm:pt>
    <dgm:pt modelId="{E3213BFF-B9BD-4E38-AEE9-CF56BE06FE1C}" type="sibTrans" cxnId="{2F778C79-2BFE-482F-8E85-D9E3006CAB92}">
      <dgm:prSet/>
      <dgm:spPr/>
      <dgm:t>
        <a:bodyPr/>
        <a:lstStyle/>
        <a:p>
          <a:endParaRPr lang="en-US"/>
        </a:p>
      </dgm:t>
    </dgm:pt>
    <dgm:pt modelId="{D087341D-0314-421E-8548-080F156DF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 Approach</a:t>
          </a:r>
        </a:p>
      </dgm:t>
    </dgm:pt>
    <dgm:pt modelId="{D454A75F-A174-42A2-9890-FB82360F1C89}" type="parTrans" cxnId="{FE53D804-6668-4A4F-BCCA-8168E5A6488B}">
      <dgm:prSet/>
      <dgm:spPr/>
      <dgm:t>
        <a:bodyPr/>
        <a:lstStyle/>
        <a:p>
          <a:endParaRPr lang="en-US"/>
        </a:p>
      </dgm:t>
    </dgm:pt>
    <dgm:pt modelId="{182FA96C-AD13-472F-AF0C-09B11931EDFD}" type="sibTrans" cxnId="{FE53D804-6668-4A4F-BCCA-8168E5A6488B}">
      <dgm:prSet/>
      <dgm:spPr/>
      <dgm:t>
        <a:bodyPr/>
        <a:lstStyle/>
        <a:p>
          <a:endParaRPr lang="en-US"/>
        </a:p>
      </dgm:t>
    </dgm:pt>
    <dgm:pt modelId="{60357225-E2F6-47F8-875B-7740B33353CB}" type="pres">
      <dgm:prSet presAssocID="{B9CE31FC-7E79-49D5-848E-A855EC6AB64C}" presName="root" presStyleCnt="0">
        <dgm:presLayoutVars>
          <dgm:dir/>
          <dgm:resizeHandles val="exact"/>
        </dgm:presLayoutVars>
      </dgm:prSet>
      <dgm:spPr/>
    </dgm:pt>
    <dgm:pt modelId="{4E5A0249-5BDE-4028-BC84-663AA59F9DEA}" type="pres">
      <dgm:prSet presAssocID="{87E2B1B3-486A-401B-AF53-2772508BBAD1}" presName="compNode" presStyleCnt="0"/>
      <dgm:spPr/>
    </dgm:pt>
    <dgm:pt modelId="{F5121D09-CBA2-4A75-802B-36B786770383}" type="pres">
      <dgm:prSet presAssocID="{87E2B1B3-486A-401B-AF53-2772508BBA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74CED4F-5B01-4DE6-B770-201CC5F91FAA}" type="pres">
      <dgm:prSet presAssocID="{87E2B1B3-486A-401B-AF53-2772508BBAD1}" presName="iconSpace" presStyleCnt="0"/>
      <dgm:spPr/>
    </dgm:pt>
    <dgm:pt modelId="{97C803FE-D295-440E-8DF6-B02E7EC435B7}" type="pres">
      <dgm:prSet presAssocID="{87E2B1B3-486A-401B-AF53-2772508BBAD1}" presName="parTx" presStyleLbl="revTx" presStyleIdx="0" presStyleCnt="4">
        <dgm:presLayoutVars>
          <dgm:chMax val="0"/>
          <dgm:chPref val="0"/>
        </dgm:presLayoutVars>
      </dgm:prSet>
      <dgm:spPr/>
    </dgm:pt>
    <dgm:pt modelId="{39C059E2-0FB1-4CD4-A749-8AB4F8E72C4D}" type="pres">
      <dgm:prSet presAssocID="{87E2B1B3-486A-401B-AF53-2772508BBAD1}" presName="txSpace" presStyleCnt="0"/>
      <dgm:spPr/>
    </dgm:pt>
    <dgm:pt modelId="{56A06B57-155C-45CD-89E3-0BE55B366477}" type="pres">
      <dgm:prSet presAssocID="{87E2B1B3-486A-401B-AF53-2772508BBAD1}" presName="desTx" presStyleLbl="revTx" presStyleIdx="1" presStyleCnt="4" custScaleX="203507">
        <dgm:presLayoutVars/>
      </dgm:prSet>
      <dgm:spPr/>
    </dgm:pt>
    <dgm:pt modelId="{F36B6F0B-5B1B-433B-9836-373F54117EFA}" type="pres">
      <dgm:prSet presAssocID="{F52CF83A-0DE0-4D9B-9A0A-1643BC9DD278}" presName="sibTrans" presStyleCnt="0"/>
      <dgm:spPr/>
    </dgm:pt>
    <dgm:pt modelId="{6D235D08-8551-4157-9477-31706D65A346}" type="pres">
      <dgm:prSet presAssocID="{895F6E77-033B-4438-8D7D-BC1D56D09035}" presName="compNode" presStyleCnt="0"/>
      <dgm:spPr/>
    </dgm:pt>
    <dgm:pt modelId="{6C8F4287-D595-4A19-9CE8-485440468320}" type="pres">
      <dgm:prSet presAssocID="{895F6E77-033B-4438-8D7D-BC1D56D090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79DE862-B53A-4D05-93CE-8F7518C0E509}" type="pres">
      <dgm:prSet presAssocID="{895F6E77-033B-4438-8D7D-BC1D56D09035}" presName="iconSpace" presStyleCnt="0"/>
      <dgm:spPr/>
    </dgm:pt>
    <dgm:pt modelId="{F17E2B1B-2B59-454D-8BD1-026113D83FE9}" type="pres">
      <dgm:prSet presAssocID="{895F6E77-033B-4438-8D7D-BC1D56D09035}" presName="parTx" presStyleLbl="revTx" presStyleIdx="2" presStyleCnt="4">
        <dgm:presLayoutVars>
          <dgm:chMax val="0"/>
          <dgm:chPref val="0"/>
        </dgm:presLayoutVars>
      </dgm:prSet>
      <dgm:spPr/>
    </dgm:pt>
    <dgm:pt modelId="{1D963804-66C5-41F1-87D5-F8CBCA34C698}" type="pres">
      <dgm:prSet presAssocID="{895F6E77-033B-4438-8D7D-BC1D56D09035}" presName="txSpace" presStyleCnt="0"/>
      <dgm:spPr/>
    </dgm:pt>
    <dgm:pt modelId="{8EB7C7DA-B0D4-492B-BAD5-3B18296A890F}" type="pres">
      <dgm:prSet presAssocID="{895F6E77-033B-4438-8D7D-BC1D56D09035}" presName="desTx" presStyleLbl="revTx" presStyleIdx="3" presStyleCnt="4">
        <dgm:presLayoutVars/>
      </dgm:prSet>
      <dgm:spPr/>
    </dgm:pt>
  </dgm:ptLst>
  <dgm:cxnLst>
    <dgm:cxn modelId="{FE53D804-6668-4A4F-BCCA-8168E5A6488B}" srcId="{895F6E77-033B-4438-8D7D-BC1D56D09035}" destId="{D087341D-0314-421E-8548-080F156DF0B8}" srcOrd="3" destOrd="0" parTransId="{D454A75F-A174-42A2-9890-FB82360F1C89}" sibTransId="{182FA96C-AD13-472F-AF0C-09B11931EDFD}"/>
    <dgm:cxn modelId="{6D90F008-A847-4CBB-A652-FBF4B657C04F}" srcId="{B9CE31FC-7E79-49D5-848E-A855EC6AB64C}" destId="{895F6E77-033B-4438-8D7D-BC1D56D09035}" srcOrd="1" destOrd="0" parTransId="{58B8FB90-11B0-4D82-B558-91DAAB1C40C0}" sibTransId="{55E6CF6A-5EFE-4BA8-BFF2-EA022E8C4984}"/>
    <dgm:cxn modelId="{316DFC0C-9638-45B1-87CE-6BA556509152}" type="presOf" srcId="{895F6E77-033B-4438-8D7D-BC1D56D09035}" destId="{F17E2B1B-2B59-454D-8BD1-026113D83FE9}" srcOrd="0" destOrd="0" presId="urn:microsoft.com/office/officeart/2018/5/layout/CenteredIconLabelDescriptionList"/>
    <dgm:cxn modelId="{E02E610E-4D44-4BB0-AF25-BDB59E65BB30}" type="presOf" srcId="{87E2B1B3-486A-401B-AF53-2772508BBAD1}" destId="{97C803FE-D295-440E-8DF6-B02E7EC435B7}" srcOrd="0" destOrd="0" presId="urn:microsoft.com/office/officeart/2018/5/layout/CenteredIconLabelDescriptionList"/>
    <dgm:cxn modelId="{96BBA119-8C83-4BA8-839F-EE9F67EFAD1A}" srcId="{B9CE31FC-7E79-49D5-848E-A855EC6AB64C}" destId="{87E2B1B3-486A-401B-AF53-2772508BBAD1}" srcOrd="0" destOrd="0" parTransId="{B321E892-7A71-45B7-BCED-9BF0368C09D7}" sibTransId="{F52CF83A-0DE0-4D9B-9A0A-1643BC9DD278}"/>
    <dgm:cxn modelId="{DBAEFE49-BC64-4A89-8728-1B2832B7AE1B}" srcId="{895F6E77-033B-4438-8D7D-BC1D56D09035}" destId="{24D27A5C-9C4D-4A5B-AA9E-F77E94689C4D}" srcOrd="1" destOrd="0" parTransId="{D748D12A-EE1D-45C7-9691-58B1D8F967D9}" sibTransId="{D1401751-A8E3-4769-B88D-3AAF257DBC00}"/>
    <dgm:cxn modelId="{8EF6BB6A-3AC3-442D-8FDD-E9FC404AC6CB}" type="presOf" srcId="{AA05712B-969A-48B3-9C54-E328DB637006}" destId="{56A06B57-155C-45CD-89E3-0BE55B366477}" srcOrd="0" destOrd="0" presId="urn:microsoft.com/office/officeart/2018/5/layout/CenteredIconLabelDescriptionList"/>
    <dgm:cxn modelId="{8DD13B4B-210A-4709-9F75-93AC31AB9A48}" type="presOf" srcId="{786D464B-CF24-40C8-A6E9-4A27558FB210}" destId="{8EB7C7DA-B0D4-492B-BAD5-3B18296A890F}" srcOrd="0" destOrd="2" presId="urn:microsoft.com/office/officeart/2018/5/layout/CenteredIconLabelDescriptionList"/>
    <dgm:cxn modelId="{2F778C79-2BFE-482F-8E85-D9E3006CAB92}" srcId="{895F6E77-033B-4438-8D7D-BC1D56D09035}" destId="{786D464B-CF24-40C8-A6E9-4A27558FB210}" srcOrd="2" destOrd="0" parTransId="{C116060E-AE42-4BB9-A501-69DCEE10FE2A}" sibTransId="{E3213BFF-B9BD-4E38-AEE9-CF56BE06FE1C}"/>
    <dgm:cxn modelId="{DCD0B95A-D997-4989-8D74-08D63DE69F16}" type="presOf" srcId="{D087341D-0314-421E-8548-080F156DF0B8}" destId="{8EB7C7DA-B0D4-492B-BAD5-3B18296A890F}" srcOrd="0" destOrd="3" presId="urn:microsoft.com/office/officeart/2018/5/layout/CenteredIconLabelDescriptionList"/>
    <dgm:cxn modelId="{A88989A0-09EC-4456-B08D-98DB9F2556EE}" type="presOf" srcId="{B9CE31FC-7E79-49D5-848E-A855EC6AB64C}" destId="{60357225-E2F6-47F8-875B-7740B33353CB}" srcOrd="0" destOrd="0" presId="urn:microsoft.com/office/officeart/2018/5/layout/CenteredIconLabelDescriptionList"/>
    <dgm:cxn modelId="{771B25AC-35CF-43B0-A832-476B65B20C89}" type="presOf" srcId="{24D27A5C-9C4D-4A5B-AA9E-F77E94689C4D}" destId="{8EB7C7DA-B0D4-492B-BAD5-3B18296A890F}" srcOrd="0" destOrd="1" presId="urn:microsoft.com/office/officeart/2018/5/layout/CenteredIconLabelDescriptionList"/>
    <dgm:cxn modelId="{FD3930B9-3E6C-4002-9934-0BEAB3B4343E}" srcId="{87E2B1B3-486A-401B-AF53-2772508BBAD1}" destId="{AA05712B-969A-48B3-9C54-E328DB637006}" srcOrd="0" destOrd="0" parTransId="{CD918BB9-7C2C-4F86-BFBF-DB34E2360BA9}" sibTransId="{BD22D881-02DB-4CE7-BC65-8D400B88D930}"/>
    <dgm:cxn modelId="{12E40CF6-C776-4B1D-BA93-975DEFCB3432}" type="presOf" srcId="{F376BDD3-5FF0-4BC6-9369-54ED9956D4F9}" destId="{8EB7C7DA-B0D4-492B-BAD5-3B18296A890F}" srcOrd="0" destOrd="0" presId="urn:microsoft.com/office/officeart/2018/5/layout/CenteredIconLabelDescriptionList"/>
    <dgm:cxn modelId="{B492DFFB-91A2-43C6-8FBC-0BD834054555}" srcId="{895F6E77-033B-4438-8D7D-BC1D56D09035}" destId="{F376BDD3-5FF0-4BC6-9369-54ED9956D4F9}" srcOrd="0" destOrd="0" parTransId="{0434ADF2-06C0-4BFC-B29B-666A9F30EB05}" sibTransId="{8CCCB0A4-CDEE-4882-B6D2-88DFF15AB68A}"/>
    <dgm:cxn modelId="{3DB9D24E-54D6-4070-BA7C-E51F095AEC5E}" type="presParOf" srcId="{60357225-E2F6-47F8-875B-7740B33353CB}" destId="{4E5A0249-5BDE-4028-BC84-663AA59F9DEA}" srcOrd="0" destOrd="0" presId="urn:microsoft.com/office/officeart/2018/5/layout/CenteredIconLabelDescriptionList"/>
    <dgm:cxn modelId="{2E864168-3E19-47BF-8C58-A95CBE623CB2}" type="presParOf" srcId="{4E5A0249-5BDE-4028-BC84-663AA59F9DEA}" destId="{F5121D09-CBA2-4A75-802B-36B786770383}" srcOrd="0" destOrd="0" presId="urn:microsoft.com/office/officeart/2018/5/layout/CenteredIconLabelDescriptionList"/>
    <dgm:cxn modelId="{6130D4EE-84EC-43EE-A867-D9650AEAA64D}" type="presParOf" srcId="{4E5A0249-5BDE-4028-BC84-663AA59F9DEA}" destId="{174CED4F-5B01-4DE6-B770-201CC5F91FAA}" srcOrd="1" destOrd="0" presId="urn:microsoft.com/office/officeart/2018/5/layout/CenteredIconLabelDescriptionList"/>
    <dgm:cxn modelId="{1D9B9BD6-BDDD-4FED-85FE-FF9D799E8C7F}" type="presParOf" srcId="{4E5A0249-5BDE-4028-BC84-663AA59F9DEA}" destId="{97C803FE-D295-440E-8DF6-B02E7EC435B7}" srcOrd="2" destOrd="0" presId="urn:microsoft.com/office/officeart/2018/5/layout/CenteredIconLabelDescriptionList"/>
    <dgm:cxn modelId="{98F899FE-8536-4FB0-9E69-918F8AC48D31}" type="presParOf" srcId="{4E5A0249-5BDE-4028-BC84-663AA59F9DEA}" destId="{39C059E2-0FB1-4CD4-A749-8AB4F8E72C4D}" srcOrd="3" destOrd="0" presId="urn:microsoft.com/office/officeart/2018/5/layout/CenteredIconLabelDescriptionList"/>
    <dgm:cxn modelId="{53432A14-5D5C-4FF8-AF95-32F182C9C749}" type="presParOf" srcId="{4E5A0249-5BDE-4028-BC84-663AA59F9DEA}" destId="{56A06B57-155C-45CD-89E3-0BE55B366477}" srcOrd="4" destOrd="0" presId="urn:microsoft.com/office/officeart/2018/5/layout/CenteredIconLabelDescriptionList"/>
    <dgm:cxn modelId="{DB11B293-03FA-465F-BC34-FA8EE47A2D00}" type="presParOf" srcId="{60357225-E2F6-47F8-875B-7740B33353CB}" destId="{F36B6F0B-5B1B-433B-9836-373F54117EFA}" srcOrd="1" destOrd="0" presId="urn:microsoft.com/office/officeart/2018/5/layout/CenteredIconLabelDescriptionList"/>
    <dgm:cxn modelId="{5FBC31C5-3510-464F-968E-760107801284}" type="presParOf" srcId="{60357225-E2F6-47F8-875B-7740B33353CB}" destId="{6D235D08-8551-4157-9477-31706D65A346}" srcOrd="2" destOrd="0" presId="urn:microsoft.com/office/officeart/2018/5/layout/CenteredIconLabelDescriptionList"/>
    <dgm:cxn modelId="{0A0D8953-E26F-4E3B-80DF-BF1E831EEC5B}" type="presParOf" srcId="{6D235D08-8551-4157-9477-31706D65A346}" destId="{6C8F4287-D595-4A19-9CE8-485440468320}" srcOrd="0" destOrd="0" presId="urn:microsoft.com/office/officeart/2018/5/layout/CenteredIconLabelDescriptionList"/>
    <dgm:cxn modelId="{CC5F86FB-4DA3-4D56-AFDC-5102EE9FAFAE}" type="presParOf" srcId="{6D235D08-8551-4157-9477-31706D65A346}" destId="{379DE862-B53A-4D05-93CE-8F7518C0E509}" srcOrd="1" destOrd="0" presId="urn:microsoft.com/office/officeart/2018/5/layout/CenteredIconLabelDescriptionList"/>
    <dgm:cxn modelId="{24C1DDCC-B0F9-4A07-B39E-A061A2276E5A}" type="presParOf" srcId="{6D235D08-8551-4157-9477-31706D65A346}" destId="{F17E2B1B-2B59-454D-8BD1-026113D83FE9}" srcOrd="2" destOrd="0" presId="urn:microsoft.com/office/officeart/2018/5/layout/CenteredIconLabelDescriptionList"/>
    <dgm:cxn modelId="{69DBF362-C846-480D-96DC-B67DFC5DED30}" type="presParOf" srcId="{6D235D08-8551-4157-9477-31706D65A346}" destId="{1D963804-66C5-41F1-87D5-F8CBCA34C698}" srcOrd="3" destOrd="0" presId="urn:microsoft.com/office/officeart/2018/5/layout/CenteredIconLabelDescriptionList"/>
    <dgm:cxn modelId="{98C32B51-49B8-49C7-BFB4-3D1B93FD91DF}" type="presParOf" srcId="{6D235D08-8551-4157-9477-31706D65A346}" destId="{8EB7C7DA-B0D4-492B-BAD5-3B18296A890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199484-A91B-4562-9549-A3EB319869F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113AE2-48B6-4698-9D3C-3E83AB6BAC9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Top Forecasted Annual Returns (ARIMA):</a:t>
          </a:r>
        </a:p>
      </dgm:t>
    </dgm:pt>
    <dgm:pt modelId="{2AB4BB82-40DB-4620-92A1-1B2383F2511D}" type="parTrans" cxnId="{2D28951C-C47F-40CC-BAD6-DA0010977312}">
      <dgm:prSet/>
      <dgm:spPr/>
      <dgm:t>
        <a:bodyPr/>
        <a:lstStyle/>
        <a:p>
          <a:endParaRPr lang="en-US"/>
        </a:p>
      </dgm:t>
    </dgm:pt>
    <dgm:pt modelId="{CC57F425-AA86-4F95-827A-E3714E195E08}" type="sibTrans" cxnId="{2D28951C-C47F-40CC-BAD6-DA0010977312}">
      <dgm:prSet/>
      <dgm:spPr/>
      <dgm:t>
        <a:bodyPr/>
        <a:lstStyle/>
        <a:p>
          <a:endParaRPr lang="en-US"/>
        </a:p>
      </dgm:t>
    </dgm:pt>
    <dgm:pt modelId="{645CC587-BA35-4345-8429-5B7712654D2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AAPL: 31.49%</a:t>
          </a:r>
        </a:p>
      </dgm:t>
    </dgm:pt>
    <dgm:pt modelId="{39A278D7-59BA-42B3-9BC2-D4F94772F10A}" type="parTrans" cxnId="{B670AC9E-88B1-426C-8A19-BABA73D9EB51}">
      <dgm:prSet/>
      <dgm:spPr/>
      <dgm:t>
        <a:bodyPr/>
        <a:lstStyle/>
        <a:p>
          <a:endParaRPr lang="en-US"/>
        </a:p>
      </dgm:t>
    </dgm:pt>
    <dgm:pt modelId="{BEE2D6EF-9861-44C6-A416-D82FFF2EFDAA}" type="sibTrans" cxnId="{B670AC9E-88B1-426C-8A19-BABA73D9EB51}">
      <dgm:prSet/>
      <dgm:spPr/>
      <dgm:t>
        <a:bodyPr/>
        <a:lstStyle/>
        <a:p>
          <a:endParaRPr lang="en-US"/>
        </a:p>
      </dgm:t>
    </dgm:pt>
    <dgm:pt modelId="{6C800A72-429C-47E6-AC04-A9C43A6B993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MSFT: 30.07%</a:t>
          </a:r>
        </a:p>
      </dgm:t>
    </dgm:pt>
    <dgm:pt modelId="{EA8A8BDE-C8BC-4065-B686-63C458864C2F}" type="parTrans" cxnId="{F1852B94-3845-4C62-89BE-962D16377F11}">
      <dgm:prSet/>
      <dgm:spPr/>
      <dgm:t>
        <a:bodyPr/>
        <a:lstStyle/>
        <a:p>
          <a:endParaRPr lang="en-US"/>
        </a:p>
      </dgm:t>
    </dgm:pt>
    <dgm:pt modelId="{63A8C481-DD6C-4800-A3CA-22C9BE7F4E64}" type="sibTrans" cxnId="{F1852B94-3845-4C62-89BE-962D16377F11}">
      <dgm:prSet/>
      <dgm:spPr/>
      <dgm:t>
        <a:bodyPr/>
        <a:lstStyle/>
        <a:p>
          <a:endParaRPr lang="en-US"/>
        </a:p>
      </dgm:t>
    </dgm:pt>
    <dgm:pt modelId="{D034A637-3D44-48AC-80C7-11EE4095BC4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COP: 24.74%</a:t>
          </a:r>
        </a:p>
      </dgm:t>
    </dgm:pt>
    <dgm:pt modelId="{DF85BF76-D28B-4D4B-8DE3-DBF844A6679C}" type="parTrans" cxnId="{6EABB135-A390-47D8-A48C-C2066F4B460A}">
      <dgm:prSet/>
      <dgm:spPr/>
      <dgm:t>
        <a:bodyPr/>
        <a:lstStyle/>
        <a:p>
          <a:endParaRPr lang="en-US"/>
        </a:p>
      </dgm:t>
    </dgm:pt>
    <dgm:pt modelId="{8E08E840-3F9E-4FE5-A656-9D273EB70CC1}" type="sibTrans" cxnId="{6EABB135-A390-47D8-A48C-C2066F4B460A}">
      <dgm:prSet/>
      <dgm:spPr/>
      <dgm:t>
        <a:bodyPr/>
        <a:lstStyle/>
        <a:p>
          <a:endParaRPr lang="en-US"/>
        </a:p>
      </dgm:t>
    </dgm:pt>
    <dgm:pt modelId="{F9A73195-6D51-4E50-BC73-F3FBA479B6C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AMZN: 22.06%</a:t>
          </a:r>
        </a:p>
      </dgm:t>
    </dgm:pt>
    <dgm:pt modelId="{0BF6C28B-E5E0-4AAD-9A5D-8F50FDACF154}" type="parTrans" cxnId="{FE2CCA2F-87CC-4A70-A6AC-81F200D4EF1B}">
      <dgm:prSet/>
      <dgm:spPr/>
      <dgm:t>
        <a:bodyPr/>
        <a:lstStyle/>
        <a:p>
          <a:endParaRPr lang="en-US"/>
        </a:p>
      </dgm:t>
    </dgm:pt>
    <dgm:pt modelId="{4C1216A7-C0DE-4C00-94FC-113D4DED46EC}" type="sibTrans" cxnId="{FE2CCA2F-87CC-4A70-A6AC-81F200D4EF1B}">
      <dgm:prSet/>
      <dgm:spPr/>
      <dgm:t>
        <a:bodyPr/>
        <a:lstStyle/>
        <a:p>
          <a:endParaRPr lang="en-US"/>
        </a:p>
      </dgm:t>
    </dgm:pt>
    <dgm:pt modelId="{1D2D1F8D-029A-4F7A-997F-EEA23B33589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</a:t>
          </a:r>
          <a:r>
            <a:rPr lang="en-US" dirty="0"/>
            <a:t> Insights:</a:t>
          </a:r>
        </a:p>
      </dgm:t>
    </dgm:pt>
    <dgm:pt modelId="{12F1485C-1119-4ADF-8851-1B11DCA00FD9}" type="parTrans" cxnId="{FC7040CB-8472-48B5-8C7D-AFFB67914FB5}">
      <dgm:prSet/>
      <dgm:spPr/>
      <dgm:t>
        <a:bodyPr/>
        <a:lstStyle/>
        <a:p>
          <a:endParaRPr lang="en-US"/>
        </a:p>
      </dgm:t>
    </dgm:pt>
    <dgm:pt modelId="{17CD95AF-D6C4-4C3C-B84E-48837E4D0EFB}" type="sibTrans" cxnId="{FC7040CB-8472-48B5-8C7D-AFFB67914FB5}">
      <dgm:prSet/>
      <dgm:spPr/>
      <dgm:t>
        <a:bodyPr/>
        <a:lstStyle/>
        <a:p>
          <a:endParaRPr lang="en-US"/>
        </a:p>
      </dgm:t>
    </dgm:pt>
    <dgm:pt modelId="{2504BFF6-43DA-4194-A2B8-D21786B4D8A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Identified high-potential assets</a:t>
          </a:r>
        </a:p>
      </dgm:t>
    </dgm:pt>
    <dgm:pt modelId="{2DC6964D-5A83-4C94-B9F9-134807953074}" type="parTrans" cxnId="{A7F345DC-20D2-4D04-83D6-48C4D05281EA}">
      <dgm:prSet/>
      <dgm:spPr/>
      <dgm:t>
        <a:bodyPr/>
        <a:lstStyle/>
        <a:p>
          <a:endParaRPr lang="en-US"/>
        </a:p>
      </dgm:t>
    </dgm:pt>
    <dgm:pt modelId="{6B169DA2-B7C4-4370-B0B6-71DA04F7B19C}" type="sibTrans" cxnId="{A7F345DC-20D2-4D04-83D6-48C4D05281EA}">
      <dgm:prSet/>
      <dgm:spPr/>
      <dgm:t>
        <a:bodyPr/>
        <a:lstStyle/>
        <a:p>
          <a:endParaRPr lang="en-US"/>
        </a:p>
      </dgm:t>
    </dgm:pt>
    <dgm:pt modelId="{E1E7816F-1053-4E43-9C74-6ED2B8EFF90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Forecasts aligned with actual performance</a:t>
          </a:r>
        </a:p>
      </dgm:t>
    </dgm:pt>
    <dgm:pt modelId="{29630DFF-23F6-4DB7-8E92-B3A2A136F0CF}" type="parTrans" cxnId="{C2DF53CB-7013-49F6-944B-739B1F927789}">
      <dgm:prSet/>
      <dgm:spPr/>
      <dgm:t>
        <a:bodyPr/>
        <a:lstStyle/>
        <a:p>
          <a:endParaRPr lang="en-US"/>
        </a:p>
      </dgm:t>
    </dgm:pt>
    <dgm:pt modelId="{0FA0FFFB-7A1A-4B2E-BCC5-4AD7062DB947}" type="sibTrans" cxnId="{C2DF53CB-7013-49F6-944B-739B1F927789}">
      <dgm:prSet/>
      <dgm:spPr/>
      <dgm:t>
        <a:bodyPr/>
        <a:lstStyle/>
        <a:p>
          <a:endParaRPr lang="en-US"/>
        </a:p>
      </dgm:t>
    </dgm:pt>
    <dgm:pt modelId="{72F64A53-46B1-4A4E-8939-C1E4EDDA520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Combined forecasts with historical data for improved predictions.</a:t>
          </a:r>
        </a:p>
      </dgm:t>
    </dgm:pt>
    <dgm:pt modelId="{CAE9CC86-F27D-456C-A7C3-2BBAAC7E03F6}" type="parTrans" cxnId="{E14EB35E-EB56-4BA2-8EEA-26D115747DC6}">
      <dgm:prSet/>
      <dgm:spPr/>
      <dgm:t>
        <a:bodyPr/>
        <a:lstStyle/>
        <a:p>
          <a:endParaRPr lang="en-US"/>
        </a:p>
      </dgm:t>
    </dgm:pt>
    <dgm:pt modelId="{59A24BDD-F827-4DA1-9F01-9DCCECA1B186}" type="sibTrans" cxnId="{E14EB35E-EB56-4BA2-8EEA-26D115747DC6}">
      <dgm:prSet/>
      <dgm:spPr/>
      <dgm:t>
        <a:bodyPr/>
        <a:lstStyle/>
        <a:p>
          <a:endParaRPr lang="en-US"/>
        </a:p>
      </dgm:t>
    </dgm:pt>
    <dgm:pt modelId="{D76B3A35-25B4-4D82-9AE1-0D7937983CD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COST: 25.51%</a:t>
          </a:r>
        </a:p>
      </dgm:t>
    </dgm:pt>
    <dgm:pt modelId="{8F148FB7-7AA4-4016-BC4C-2B4775067C0A}" type="parTrans" cxnId="{7EA644A5-1028-4415-A5A3-ED019EBD060C}">
      <dgm:prSet/>
      <dgm:spPr/>
      <dgm:t>
        <a:bodyPr/>
        <a:lstStyle/>
        <a:p>
          <a:endParaRPr lang="en-US"/>
        </a:p>
      </dgm:t>
    </dgm:pt>
    <dgm:pt modelId="{10200252-BD3E-44DF-B235-81766345A951}" type="sibTrans" cxnId="{7EA644A5-1028-4415-A5A3-ED019EBD060C}">
      <dgm:prSet/>
      <dgm:spPr/>
      <dgm:t>
        <a:bodyPr/>
        <a:lstStyle/>
        <a:p>
          <a:endParaRPr lang="en-US"/>
        </a:p>
      </dgm:t>
    </dgm:pt>
    <dgm:pt modelId="{E24ED53A-38FF-429F-81CD-46286FE6946C}" type="pres">
      <dgm:prSet presAssocID="{5E199484-A91B-4562-9549-A3EB319869F6}" presName="Name0" presStyleCnt="0">
        <dgm:presLayoutVars>
          <dgm:dir/>
          <dgm:animLvl val="lvl"/>
          <dgm:resizeHandles val="exact"/>
        </dgm:presLayoutVars>
      </dgm:prSet>
      <dgm:spPr/>
    </dgm:pt>
    <dgm:pt modelId="{F2E7AB38-046E-4AF0-A5EE-68FEBA55A400}" type="pres">
      <dgm:prSet presAssocID="{1B113AE2-48B6-4698-9D3C-3E83AB6BAC9E}" presName="composite" presStyleCnt="0"/>
      <dgm:spPr/>
    </dgm:pt>
    <dgm:pt modelId="{C0A4D34F-3BE8-4A2B-ADC6-EF12D5C95680}" type="pres">
      <dgm:prSet presAssocID="{1B113AE2-48B6-4698-9D3C-3E83AB6BAC9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F933A3E-B55D-4DA9-88DF-8A5ED43B6283}" type="pres">
      <dgm:prSet presAssocID="{1B113AE2-48B6-4698-9D3C-3E83AB6BAC9E}" presName="desTx" presStyleLbl="alignAccFollowNode1" presStyleIdx="0" presStyleCnt="2">
        <dgm:presLayoutVars>
          <dgm:bulletEnabled val="1"/>
        </dgm:presLayoutVars>
      </dgm:prSet>
      <dgm:spPr/>
    </dgm:pt>
    <dgm:pt modelId="{0253AFE6-BCF8-4D22-8F81-16E535BB418F}" type="pres">
      <dgm:prSet presAssocID="{CC57F425-AA86-4F95-827A-E3714E195E08}" presName="space" presStyleCnt="0"/>
      <dgm:spPr/>
    </dgm:pt>
    <dgm:pt modelId="{C432E69C-FA7D-4774-8C1A-4A7C3A0FCDF7}" type="pres">
      <dgm:prSet presAssocID="{1D2D1F8D-029A-4F7A-997F-EEA23B335898}" presName="composite" presStyleCnt="0"/>
      <dgm:spPr/>
    </dgm:pt>
    <dgm:pt modelId="{29873C6E-5D23-4F31-985A-E2A3F19B5E9A}" type="pres">
      <dgm:prSet presAssocID="{1D2D1F8D-029A-4F7A-997F-EEA23B33589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688BD4-7ECB-47D5-AF04-34E280373D57}" type="pres">
      <dgm:prSet presAssocID="{1D2D1F8D-029A-4F7A-997F-EEA23B33589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7DE5006-E09E-4DC3-BBE8-C9612D00115C}" type="presOf" srcId="{F9A73195-6D51-4E50-BC73-F3FBA479B6CA}" destId="{7F933A3E-B55D-4DA9-88DF-8A5ED43B6283}" srcOrd="0" destOrd="4" presId="urn:microsoft.com/office/officeart/2005/8/layout/hList1"/>
    <dgm:cxn modelId="{458AE014-26AA-4210-9E81-92B89A8AE1A8}" type="presOf" srcId="{1D2D1F8D-029A-4F7A-997F-EEA23B335898}" destId="{29873C6E-5D23-4F31-985A-E2A3F19B5E9A}" srcOrd="0" destOrd="0" presId="urn:microsoft.com/office/officeart/2005/8/layout/hList1"/>
    <dgm:cxn modelId="{2D28951C-C47F-40CC-BAD6-DA0010977312}" srcId="{5E199484-A91B-4562-9549-A3EB319869F6}" destId="{1B113AE2-48B6-4698-9D3C-3E83AB6BAC9E}" srcOrd="0" destOrd="0" parTransId="{2AB4BB82-40DB-4620-92A1-1B2383F2511D}" sibTransId="{CC57F425-AA86-4F95-827A-E3714E195E08}"/>
    <dgm:cxn modelId="{11BF6D2E-C198-4E58-A9AD-7926D9D648C2}" type="presOf" srcId="{1B113AE2-48B6-4698-9D3C-3E83AB6BAC9E}" destId="{C0A4D34F-3BE8-4A2B-ADC6-EF12D5C95680}" srcOrd="0" destOrd="0" presId="urn:microsoft.com/office/officeart/2005/8/layout/hList1"/>
    <dgm:cxn modelId="{FE2CCA2F-87CC-4A70-A6AC-81F200D4EF1B}" srcId="{1B113AE2-48B6-4698-9D3C-3E83AB6BAC9E}" destId="{F9A73195-6D51-4E50-BC73-F3FBA479B6CA}" srcOrd="4" destOrd="0" parTransId="{0BF6C28B-E5E0-4AAD-9A5D-8F50FDACF154}" sibTransId="{4C1216A7-C0DE-4C00-94FC-113D4DED46EC}"/>
    <dgm:cxn modelId="{8EB7C532-AE68-49B4-9D4B-308469268CEE}" type="presOf" srcId="{D76B3A35-25B4-4D82-9AE1-0D7937983CD0}" destId="{7F933A3E-B55D-4DA9-88DF-8A5ED43B6283}" srcOrd="0" destOrd="2" presId="urn:microsoft.com/office/officeart/2005/8/layout/hList1"/>
    <dgm:cxn modelId="{6EABB135-A390-47D8-A48C-C2066F4B460A}" srcId="{1B113AE2-48B6-4698-9D3C-3E83AB6BAC9E}" destId="{D034A637-3D44-48AC-80C7-11EE4095BC44}" srcOrd="3" destOrd="0" parTransId="{DF85BF76-D28B-4D4B-8DE3-DBF844A6679C}" sibTransId="{8E08E840-3F9E-4FE5-A656-9D273EB70CC1}"/>
    <dgm:cxn modelId="{D1525D5B-3563-4E04-9E49-31AFBC048EB2}" type="presOf" srcId="{E1E7816F-1053-4E43-9C74-6ED2B8EFF905}" destId="{69688BD4-7ECB-47D5-AF04-34E280373D57}" srcOrd="0" destOrd="1" presId="urn:microsoft.com/office/officeart/2005/8/layout/hList1"/>
    <dgm:cxn modelId="{E14EB35E-EB56-4BA2-8EEA-26D115747DC6}" srcId="{1D2D1F8D-029A-4F7A-997F-EEA23B335898}" destId="{72F64A53-46B1-4A4E-8939-C1E4EDDA5205}" srcOrd="2" destOrd="0" parTransId="{CAE9CC86-F27D-456C-A7C3-2BBAAC7E03F6}" sibTransId="{59A24BDD-F827-4DA1-9F01-9DCCECA1B186}"/>
    <dgm:cxn modelId="{F4CB2F61-C7E2-4FCC-BF28-4C0C17D4D926}" type="presOf" srcId="{645CC587-BA35-4345-8429-5B7712654D27}" destId="{7F933A3E-B55D-4DA9-88DF-8A5ED43B6283}" srcOrd="0" destOrd="0" presId="urn:microsoft.com/office/officeart/2005/8/layout/hList1"/>
    <dgm:cxn modelId="{61113F91-4784-4F14-BA06-4E1432418AB5}" type="presOf" srcId="{72F64A53-46B1-4A4E-8939-C1E4EDDA5205}" destId="{69688BD4-7ECB-47D5-AF04-34E280373D57}" srcOrd="0" destOrd="2" presId="urn:microsoft.com/office/officeart/2005/8/layout/hList1"/>
    <dgm:cxn modelId="{F1852B94-3845-4C62-89BE-962D16377F11}" srcId="{1B113AE2-48B6-4698-9D3C-3E83AB6BAC9E}" destId="{6C800A72-429C-47E6-AC04-A9C43A6B993F}" srcOrd="1" destOrd="0" parTransId="{EA8A8BDE-C8BC-4065-B686-63C458864C2F}" sibTransId="{63A8C481-DD6C-4800-A3CA-22C9BE7F4E64}"/>
    <dgm:cxn modelId="{B670AC9E-88B1-426C-8A19-BABA73D9EB51}" srcId="{1B113AE2-48B6-4698-9D3C-3E83AB6BAC9E}" destId="{645CC587-BA35-4345-8429-5B7712654D27}" srcOrd="0" destOrd="0" parTransId="{39A278D7-59BA-42B3-9BC2-D4F94772F10A}" sibTransId="{BEE2D6EF-9861-44C6-A416-D82FFF2EFDAA}"/>
    <dgm:cxn modelId="{7EA644A5-1028-4415-A5A3-ED019EBD060C}" srcId="{1B113AE2-48B6-4698-9D3C-3E83AB6BAC9E}" destId="{D76B3A35-25B4-4D82-9AE1-0D7937983CD0}" srcOrd="2" destOrd="0" parTransId="{8F148FB7-7AA4-4016-BC4C-2B4775067C0A}" sibTransId="{10200252-BD3E-44DF-B235-81766345A951}"/>
    <dgm:cxn modelId="{5563A4A8-D623-4DBF-89E4-D801173E818F}" type="presOf" srcId="{D034A637-3D44-48AC-80C7-11EE4095BC44}" destId="{7F933A3E-B55D-4DA9-88DF-8A5ED43B6283}" srcOrd="0" destOrd="3" presId="urn:microsoft.com/office/officeart/2005/8/layout/hList1"/>
    <dgm:cxn modelId="{4C29E1AB-5FF8-4606-A328-2F6960D0BECB}" type="presOf" srcId="{6C800A72-429C-47E6-AC04-A9C43A6B993F}" destId="{7F933A3E-B55D-4DA9-88DF-8A5ED43B6283}" srcOrd="0" destOrd="1" presId="urn:microsoft.com/office/officeart/2005/8/layout/hList1"/>
    <dgm:cxn modelId="{FC7040CB-8472-48B5-8C7D-AFFB67914FB5}" srcId="{5E199484-A91B-4562-9549-A3EB319869F6}" destId="{1D2D1F8D-029A-4F7A-997F-EEA23B335898}" srcOrd="1" destOrd="0" parTransId="{12F1485C-1119-4ADF-8851-1B11DCA00FD9}" sibTransId="{17CD95AF-D6C4-4C3C-B84E-48837E4D0EFB}"/>
    <dgm:cxn modelId="{C2DF53CB-7013-49F6-944B-739B1F927789}" srcId="{1D2D1F8D-029A-4F7A-997F-EEA23B335898}" destId="{E1E7816F-1053-4E43-9C74-6ED2B8EFF905}" srcOrd="1" destOrd="0" parTransId="{29630DFF-23F6-4DB7-8E92-B3A2A136F0CF}" sibTransId="{0FA0FFFB-7A1A-4B2E-BCC5-4AD7062DB947}"/>
    <dgm:cxn modelId="{653700DB-24EF-426F-A88B-AA827B0FA015}" type="presOf" srcId="{5E199484-A91B-4562-9549-A3EB319869F6}" destId="{E24ED53A-38FF-429F-81CD-46286FE6946C}" srcOrd="0" destOrd="0" presId="urn:microsoft.com/office/officeart/2005/8/layout/hList1"/>
    <dgm:cxn modelId="{A7F345DC-20D2-4D04-83D6-48C4D05281EA}" srcId="{1D2D1F8D-029A-4F7A-997F-EEA23B335898}" destId="{2504BFF6-43DA-4194-A2B8-D21786B4D8A1}" srcOrd="0" destOrd="0" parTransId="{2DC6964D-5A83-4C94-B9F9-134807953074}" sibTransId="{6B169DA2-B7C4-4370-B0B6-71DA04F7B19C}"/>
    <dgm:cxn modelId="{6D0543F2-91A1-499C-A3E3-D125F1E648A0}" type="presOf" srcId="{2504BFF6-43DA-4194-A2B8-D21786B4D8A1}" destId="{69688BD4-7ECB-47D5-AF04-34E280373D57}" srcOrd="0" destOrd="0" presId="urn:microsoft.com/office/officeart/2005/8/layout/hList1"/>
    <dgm:cxn modelId="{54B014F7-0DA9-4E15-BC6B-A5384D9795EC}" type="presParOf" srcId="{E24ED53A-38FF-429F-81CD-46286FE6946C}" destId="{F2E7AB38-046E-4AF0-A5EE-68FEBA55A400}" srcOrd="0" destOrd="0" presId="urn:microsoft.com/office/officeart/2005/8/layout/hList1"/>
    <dgm:cxn modelId="{4ABB1220-F8E7-44F2-BB36-5E27E5AB1DC2}" type="presParOf" srcId="{F2E7AB38-046E-4AF0-A5EE-68FEBA55A400}" destId="{C0A4D34F-3BE8-4A2B-ADC6-EF12D5C95680}" srcOrd="0" destOrd="0" presId="urn:microsoft.com/office/officeart/2005/8/layout/hList1"/>
    <dgm:cxn modelId="{42097640-EB21-4EAE-B7AC-BDE8200CCB27}" type="presParOf" srcId="{F2E7AB38-046E-4AF0-A5EE-68FEBA55A400}" destId="{7F933A3E-B55D-4DA9-88DF-8A5ED43B6283}" srcOrd="1" destOrd="0" presId="urn:microsoft.com/office/officeart/2005/8/layout/hList1"/>
    <dgm:cxn modelId="{1B78538E-C1AB-4D05-9027-E8BBED711131}" type="presParOf" srcId="{E24ED53A-38FF-429F-81CD-46286FE6946C}" destId="{0253AFE6-BCF8-4D22-8F81-16E535BB418F}" srcOrd="1" destOrd="0" presId="urn:microsoft.com/office/officeart/2005/8/layout/hList1"/>
    <dgm:cxn modelId="{7DE6058D-E024-4B09-A2D7-0E3E42F24154}" type="presParOf" srcId="{E24ED53A-38FF-429F-81CD-46286FE6946C}" destId="{C432E69C-FA7D-4774-8C1A-4A7C3A0FCDF7}" srcOrd="2" destOrd="0" presId="urn:microsoft.com/office/officeart/2005/8/layout/hList1"/>
    <dgm:cxn modelId="{036E9DA3-D790-43A9-831F-7638B4EDF2A7}" type="presParOf" srcId="{C432E69C-FA7D-4774-8C1A-4A7C3A0FCDF7}" destId="{29873C6E-5D23-4F31-985A-E2A3F19B5E9A}" srcOrd="0" destOrd="0" presId="urn:microsoft.com/office/officeart/2005/8/layout/hList1"/>
    <dgm:cxn modelId="{1B646BA2-3A62-4CE3-8EAF-DA6B4D9B08CC}" type="presParOf" srcId="{C432E69C-FA7D-4774-8C1A-4A7C3A0FCDF7}" destId="{69688BD4-7ECB-47D5-AF04-34E280373D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B2D685-1DFB-4B32-AC74-A25D95C150BF}" type="doc">
      <dgm:prSet loTypeId="urn:microsoft.com/office/officeart/2005/8/layout/vList5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DDB11F2-7C82-48C9-B76D-0AA024A3E80B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Unexpected Finding:</a:t>
          </a:r>
        </a:p>
      </dgm:t>
    </dgm:pt>
    <dgm:pt modelId="{5A66FDE5-EECB-47E0-8A7C-44B22CB78722}" type="parTrans" cxnId="{29D49C61-4718-494F-BA93-92D776AC6766}">
      <dgm:prSet/>
      <dgm:spPr/>
      <dgm:t>
        <a:bodyPr/>
        <a:lstStyle/>
        <a:p>
          <a:endParaRPr lang="en-US"/>
        </a:p>
      </dgm:t>
    </dgm:pt>
    <dgm:pt modelId="{2A7B605D-9473-4AC7-ABEA-CC26CF35A89A}" type="sibTrans" cxnId="{29D49C61-4718-494F-BA93-92D776AC6766}">
      <dgm:prSet/>
      <dgm:spPr/>
      <dgm:t>
        <a:bodyPr/>
        <a:lstStyle/>
        <a:p>
          <a:endParaRPr lang="en-US"/>
        </a:p>
      </dgm:t>
    </dgm:pt>
    <dgm:pt modelId="{F2B72ABC-4AD6-45C1-8D80-8D67671DB9E3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Possible Explanations:</a:t>
          </a:r>
        </a:p>
      </dgm:t>
    </dgm:pt>
    <dgm:pt modelId="{303C1303-B321-4A3E-B6A9-2BF02E868312}" type="parTrans" cxnId="{07A948F5-D638-40BE-A302-74F532ABA26D}">
      <dgm:prSet/>
      <dgm:spPr/>
      <dgm:t>
        <a:bodyPr/>
        <a:lstStyle/>
        <a:p>
          <a:endParaRPr lang="en-US"/>
        </a:p>
      </dgm:t>
    </dgm:pt>
    <dgm:pt modelId="{A031FB9F-2D8F-4730-9B52-CDCAD6BD5867}" type="sibTrans" cxnId="{07A948F5-D638-40BE-A302-74F532ABA26D}">
      <dgm:prSet/>
      <dgm:spPr/>
      <dgm:t>
        <a:bodyPr/>
        <a:lstStyle/>
        <a:p>
          <a:endParaRPr lang="en-US"/>
        </a:p>
      </dgm:t>
    </dgm:pt>
    <dgm:pt modelId="{431DE346-C8A9-467A-B724-999D3D40FB6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Return distributions were normal</a:t>
          </a:r>
        </a:p>
      </dgm:t>
    </dgm:pt>
    <dgm:pt modelId="{8734C0C2-7D5F-4112-9742-3E0067A0761B}" type="parTrans" cxnId="{51ABABEA-5C31-4159-8424-1FF411FDF19B}">
      <dgm:prSet/>
      <dgm:spPr/>
      <dgm:t>
        <a:bodyPr/>
        <a:lstStyle/>
        <a:p>
          <a:endParaRPr lang="en-US"/>
        </a:p>
      </dgm:t>
    </dgm:pt>
    <dgm:pt modelId="{B4CB3BAC-CF31-402B-BA70-6F149CE64A0F}" type="sibTrans" cxnId="{51ABABEA-5C31-4159-8424-1FF411FDF19B}">
      <dgm:prSet/>
      <dgm:spPr/>
      <dgm:t>
        <a:bodyPr/>
        <a:lstStyle/>
        <a:p>
          <a:endParaRPr lang="en-US"/>
        </a:p>
      </dgm:t>
    </dgm:pt>
    <dgm:pt modelId="{EB9CE7CE-60C3-43AA-94D9-F610BDC7EE6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Both methods found the same optimal solution</a:t>
          </a:r>
        </a:p>
      </dgm:t>
    </dgm:pt>
    <dgm:pt modelId="{9761ECEB-A617-490C-8B9C-9942AD63D98F}" type="parTrans" cxnId="{5A4D1AB7-7CDB-4D8C-8669-25E8AB1199D0}">
      <dgm:prSet/>
      <dgm:spPr/>
      <dgm:t>
        <a:bodyPr/>
        <a:lstStyle/>
        <a:p>
          <a:endParaRPr lang="en-US"/>
        </a:p>
      </dgm:t>
    </dgm:pt>
    <dgm:pt modelId="{D1F29762-EDC3-4D1D-9B90-BF97717E11D7}" type="sibTrans" cxnId="{5A4D1AB7-7CDB-4D8C-8669-25E8AB1199D0}">
      <dgm:prSet/>
      <dgm:spPr/>
      <dgm:t>
        <a:bodyPr/>
        <a:lstStyle/>
        <a:p>
          <a:endParaRPr lang="en-US"/>
        </a:p>
      </dgm:t>
    </dgm:pt>
    <dgm:pt modelId="{D62AB20F-9AFF-4BAD-BA4B-ED6588FC53F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Simulation approach needs refinement.</a:t>
          </a:r>
        </a:p>
      </dgm:t>
    </dgm:pt>
    <dgm:pt modelId="{95EAEB40-4C91-4251-B9B5-E580E23DAEDF}" type="parTrans" cxnId="{5A127F4C-E2C4-479A-816D-08DE78720A89}">
      <dgm:prSet/>
      <dgm:spPr/>
      <dgm:t>
        <a:bodyPr/>
        <a:lstStyle/>
        <a:p>
          <a:endParaRPr lang="en-US"/>
        </a:p>
      </dgm:t>
    </dgm:pt>
    <dgm:pt modelId="{9237CD11-7576-4C27-B05D-E27E4CB3A0BF}" type="sibTrans" cxnId="{5A127F4C-E2C4-479A-816D-08DE78720A89}">
      <dgm:prSet/>
      <dgm:spPr/>
      <dgm:t>
        <a:bodyPr/>
        <a:lstStyle/>
        <a:p>
          <a:endParaRPr lang="en-US"/>
        </a:p>
      </dgm:t>
    </dgm:pt>
    <dgm:pt modelId="{D7DC8861-EEC1-4F77-AF41-9EA6B50C57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Identical results for Monte Carlo and Traditional MPT.</a:t>
          </a:r>
        </a:p>
      </dgm:t>
    </dgm:pt>
    <dgm:pt modelId="{F70B7EA5-597D-4FED-B1E8-CA3029C347D6}" type="parTrans" cxnId="{0A02B338-837D-473D-997C-65D61E20AACA}">
      <dgm:prSet/>
      <dgm:spPr/>
      <dgm:t>
        <a:bodyPr/>
        <a:lstStyle/>
        <a:p>
          <a:endParaRPr lang="en-US"/>
        </a:p>
      </dgm:t>
    </dgm:pt>
    <dgm:pt modelId="{3C17B9A6-6EE2-42BE-97CB-31418BE16BA5}" type="sibTrans" cxnId="{0A02B338-837D-473D-997C-65D61E20AACA}">
      <dgm:prSet/>
      <dgm:spPr/>
      <dgm:t>
        <a:bodyPr/>
        <a:lstStyle/>
        <a:p>
          <a:endParaRPr lang="en-US"/>
        </a:p>
      </dgm:t>
    </dgm:pt>
    <dgm:pt modelId="{9F9F6148-7F2F-4245-AFF2-DB25DB6D83BA}" type="pres">
      <dgm:prSet presAssocID="{A1B2D685-1DFB-4B32-AC74-A25D95C150BF}" presName="Name0" presStyleCnt="0">
        <dgm:presLayoutVars>
          <dgm:dir/>
          <dgm:animLvl val="lvl"/>
          <dgm:resizeHandles val="exact"/>
        </dgm:presLayoutVars>
      </dgm:prSet>
      <dgm:spPr/>
    </dgm:pt>
    <dgm:pt modelId="{25518332-84BE-499E-AA5D-575A3E442B76}" type="pres">
      <dgm:prSet presAssocID="{1DDB11F2-7C82-48C9-B76D-0AA024A3E80B}" presName="linNode" presStyleCnt="0"/>
      <dgm:spPr/>
    </dgm:pt>
    <dgm:pt modelId="{1D1D1781-B55A-487B-80EC-DDFAE5E25697}" type="pres">
      <dgm:prSet presAssocID="{1DDB11F2-7C82-48C9-B76D-0AA024A3E80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DFFDFBD-94CD-4230-A389-BC950F505F77}" type="pres">
      <dgm:prSet presAssocID="{1DDB11F2-7C82-48C9-B76D-0AA024A3E80B}" presName="descendantText" presStyleLbl="alignAccFollowNode1" presStyleIdx="0" presStyleCnt="2">
        <dgm:presLayoutVars>
          <dgm:bulletEnabled val="1"/>
        </dgm:presLayoutVars>
      </dgm:prSet>
      <dgm:spPr/>
    </dgm:pt>
    <dgm:pt modelId="{8A6A4C99-61DB-401F-9CF9-048D3C765446}" type="pres">
      <dgm:prSet presAssocID="{2A7B605D-9473-4AC7-ABEA-CC26CF35A89A}" presName="sp" presStyleCnt="0"/>
      <dgm:spPr/>
    </dgm:pt>
    <dgm:pt modelId="{F473C86A-5535-4FD4-A228-EA4F6F8FFB4A}" type="pres">
      <dgm:prSet presAssocID="{F2B72ABC-4AD6-45C1-8D80-8D67671DB9E3}" presName="linNode" presStyleCnt="0"/>
      <dgm:spPr/>
    </dgm:pt>
    <dgm:pt modelId="{3B0F78F1-FD9A-4052-B170-EE670DCAA459}" type="pres">
      <dgm:prSet presAssocID="{F2B72ABC-4AD6-45C1-8D80-8D67671DB9E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E85ACE1-CED9-46E3-84B7-60726AD35903}" type="pres">
      <dgm:prSet presAssocID="{F2B72ABC-4AD6-45C1-8D80-8D67671DB9E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37DEA00-0A13-426F-9B1B-8704D298E939}" type="presOf" srcId="{A1B2D685-1DFB-4B32-AC74-A25D95C150BF}" destId="{9F9F6148-7F2F-4245-AFF2-DB25DB6D83BA}" srcOrd="0" destOrd="0" presId="urn:microsoft.com/office/officeart/2005/8/layout/vList5"/>
    <dgm:cxn modelId="{C96D591B-5752-4138-8613-0FA626E71EC7}" type="presOf" srcId="{D62AB20F-9AFF-4BAD-BA4B-ED6588FC53F8}" destId="{1E85ACE1-CED9-46E3-84B7-60726AD35903}" srcOrd="0" destOrd="2" presId="urn:microsoft.com/office/officeart/2005/8/layout/vList5"/>
    <dgm:cxn modelId="{0A02B338-837D-473D-997C-65D61E20AACA}" srcId="{1DDB11F2-7C82-48C9-B76D-0AA024A3E80B}" destId="{D7DC8861-EEC1-4F77-AF41-9EA6B50C574F}" srcOrd="0" destOrd="0" parTransId="{F70B7EA5-597D-4FED-B1E8-CA3029C347D6}" sibTransId="{3C17B9A6-6EE2-42BE-97CB-31418BE16BA5}"/>
    <dgm:cxn modelId="{6FF5943D-E7CA-4F8E-B78B-595BEFD9425A}" type="presOf" srcId="{431DE346-C8A9-467A-B724-999D3D40FB67}" destId="{1E85ACE1-CED9-46E3-84B7-60726AD35903}" srcOrd="0" destOrd="0" presId="urn:microsoft.com/office/officeart/2005/8/layout/vList5"/>
    <dgm:cxn modelId="{29D49C61-4718-494F-BA93-92D776AC6766}" srcId="{A1B2D685-1DFB-4B32-AC74-A25D95C150BF}" destId="{1DDB11F2-7C82-48C9-B76D-0AA024A3E80B}" srcOrd="0" destOrd="0" parTransId="{5A66FDE5-EECB-47E0-8A7C-44B22CB78722}" sibTransId="{2A7B605D-9473-4AC7-ABEA-CC26CF35A89A}"/>
    <dgm:cxn modelId="{5A127F4C-E2C4-479A-816D-08DE78720A89}" srcId="{F2B72ABC-4AD6-45C1-8D80-8D67671DB9E3}" destId="{D62AB20F-9AFF-4BAD-BA4B-ED6588FC53F8}" srcOrd="2" destOrd="0" parTransId="{95EAEB40-4C91-4251-B9B5-E580E23DAEDF}" sibTransId="{9237CD11-7576-4C27-B05D-E27E4CB3A0BF}"/>
    <dgm:cxn modelId="{E575A84E-AA5A-4F17-A892-D0EA09731D1D}" type="presOf" srcId="{1DDB11F2-7C82-48C9-B76D-0AA024A3E80B}" destId="{1D1D1781-B55A-487B-80EC-DDFAE5E25697}" srcOrd="0" destOrd="0" presId="urn:microsoft.com/office/officeart/2005/8/layout/vList5"/>
    <dgm:cxn modelId="{7C565D80-00AB-4274-809E-D68D4120C57D}" type="presOf" srcId="{F2B72ABC-4AD6-45C1-8D80-8D67671DB9E3}" destId="{3B0F78F1-FD9A-4052-B170-EE670DCAA459}" srcOrd="0" destOrd="0" presId="urn:microsoft.com/office/officeart/2005/8/layout/vList5"/>
    <dgm:cxn modelId="{5A4D1AB7-7CDB-4D8C-8669-25E8AB1199D0}" srcId="{F2B72ABC-4AD6-45C1-8D80-8D67671DB9E3}" destId="{EB9CE7CE-60C3-43AA-94D9-F610BDC7EE6B}" srcOrd="1" destOrd="0" parTransId="{9761ECEB-A617-490C-8B9C-9942AD63D98F}" sibTransId="{D1F29762-EDC3-4D1D-9B90-BF97717E11D7}"/>
    <dgm:cxn modelId="{C24007BF-6C3D-4312-A119-7B51D2B7332D}" type="presOf" srcId="{EB9CE7CE-60C3-43AA-94D9-F610BDC7EE6B}" destId="{1E85ACE1-CED9-46E3-84B7-60726AD35903}" srcOrd="0" destOrd="1" presId="urn:microsoft.com/office/officeart/2005/8/layout/vList5"/>
    <dgm:cxn modelId="{201D70DB-985C-443B-9FF2-9C9143D3A6BC}" type="presOf" srcId="{D7DC8861-EEC1-4F77-AF41-9EA6B50C574F}" destId="{8DFFDFBD-94CD-4230-A389-BC950F505F77}" srcOrd="0" destOrd="0" presId="urn:microsoft.com/office/officeart/2005/8/layout/vList5"/>
    <dgm:cxn modelId="{51ABABEA-5C31-4159-8424-1FF411FDF19B}" srcId="{F2B72ABC-4AD6-45C1-8D80-8D67671DB9E3}" destId="{431DE346-C8A9-467A-B724-999D3D40FB67}" srcOrd="0" destOrd="0" parTransId="{8734C0C2-7D5F-4112-9742-3E0067A0761B}" sibTransId="{B4CB3BAC-CF31-402B-BA70-6F149CE64A0F}"/>
    <dgm:cxn modelId="{07A948F5-D638-40BE-A302-74F532ABA26D}" srcId="{A1B2D685-1DFB-4B32-AC74-A25D95C150BF}" destId="{F2B72ABC-4AD6-45C1-8D80-8D67671DB9E3}" srcOrd="1" destOrd="0" parTransId="{303C1303-B321-4A3E-B6A9-2BF02E868312}" sibTransId="{A031FB9F-2D8F-4730-9B52-CDCAD6BD5867}"/>
    <dgm:cxn modelId="{D4BFCCD7-B797-44BF-9134-004F9C48000F}" type="presParOf" srcId="{9F9F6148-7F2F-4245-AFF2-DB25DB6D83BA}" destId="{25518332-84BE-499E-AA5D-575A3E442B76}" srcOrd="0" destOrd="0" presId="urn:microsoft.com/office/officeart/2005/8/layout/vList5"/>
    <dgm:cxn modelId="{911DC6BF-BE0C-4475-B302-DB66B4431DA4}" type="presParOf" srcId="{25518332-84BE-499E-AA5D-575A3E442B76}" destId="{1D1D1781-B55A-487B-80EC-DDFAE5E25697}" srcOrd="0" destOrd="0" presId="urn:microsoft.com/office/officeart/2005/8/layout/vList5"/>
    <dgm:cxn modelId="{29A616DE-6443-4DE2-9FB4-108064B70F1A}" type="presParOf" srcId="{25518332-84BE-499E-AA5D-575A3E442B76}" destId="{8DFFDFBD-94CD-4230-A389-BC950F505F77}" srcOrd="1" destOrd="0" presId="urn:microsoft.com/office/officeart/2005/8/layout/vList5"/>
    <dgm:cxn modelId="{C2E9027F-19A8-40AF-A57D-2D012B565610}" type="presParOf" srcId="{9F9F6148-7F2F-4245-AFF2-DB25DB6D83BA}" destId="{8A6A4C99-61DB-401F-9CF9-048D3C765446}" srcOrd="1" destOrd="0" presId="urn:microsoft.com/office/officeart/2005/8/layout/vList5"/>
    <dgm:cxn modelId="{2BFE9002-9858-468B-B65E-939F16C6325C}" type="presParOf" srcId="{9F9F6148-7F2F-4245-AFF2-DB25DB6D83BA}" destId="{F473C86A-5535-4FD4-A228-EA4F6F8FFB4A}" srcOrd="2" destOrd="0" presId="urn:microsoft.com/office/officeart/2005/8/layout/vList5"/>
    <dgm:cxn modelId="{93895761-0CC9-4E8F-9886-6AE4BF74F0B1}" type="presParOf" srcId="{F473C86A-5535-4FD4-A228-EA4F6F8FFB4A}" destId="{3B0F78F1-FD9A-4052-B170-EE670DCAA459}" srcOrd="0" destOrd="0" presId="urn:microsoft.com/office/officeart/2005/8/layout/vList5"/>
    <dgm:cxn modelId="{FE450CA7-503C-4FCA-8306-34BAE14F1FD8}" type="presParOf" srcId="{F473C86A-5535-4FD4-A228-EA4F6F8FFB4A}" destId="{1E85ACE1-CED9-46E3-84B7-60726AD359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CB4629-5EDC-492C-8F80-D7261A110A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7A5E42-B783-4ACC-8022-6E8C23E5399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ML Enhancement Value:</a:t>
          </a:r>
        </a:p>
      </dgm:t>
    </dgm:pt>
    <dgm:pt modelId="{DC995BA4-948C-4789-9D7D-FDF04B57B5EA}" type="parTrans" cxnId="{E6055A27-E9B2-41C9-A258-B2C9EF350D2B}">
      <dgm:prSet/>
      <dgm:spPr/>
      <dgm:t>
        <a:bodyPr/>
        <a:lstStyle/>
        <a:p>
          <a:endParaRPr lang="en-US"/>
        </a:p>
      </dgm:t>
    </dgm:pt>
    <dgm:pt modelId="{A8A1A2B4-BF85-42CE-9CE9-E0C62E9A0BE9}" type="sibTrans" cxnId="{E6055A27-E9B2-41C9-A258-B2C9EF350D2B}">
      <dgm:prSet/>
      <dgm:spPr/>
      <dgm:t>
        <a:bodyPr/>
        <a:lstStyle/>
        <a:p>
          <a:endParaRPr lang="en-US"/>
        </a:p>
      </dgm:t>
    </dgm:pt>
    <dgm:pt modelId="{707DDB94-E8A2-41FA-8F7B-69544FDB388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Cluster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+10.02 percentage points vs Traditional MPT</a:t>
          </a:r>
        </a:p>
      </dgm:t>
    </dgm:pt>
    <dgm:pt modelId="{ECC3932A-ADC3-44CE-8693-89433D9E9C00}" type="parTrans" cxnId="{A5D29B8A-48AD-4E40-A67B-357F49D9EE61}">
      <dgm:prSet/>
      <dgm:spPr/>
      <dgm:t>
        <a:bodyPr/>
        <a:lstStyle/>
        <a:p>
          <a:endParaRPr lang="en-US"/>
        </a:p>
      </dgm:t>
    </dgm:pt>
    <dgm:pt modelId="{C28F7DEA-F2D4-44E1-8E2D-E595CD1AC833}" type="sibTrans" cxnId="{A5D29B8A-48AD-4E40-A67B-357F49D9EE61}">
      <dgm:prSet/>
      <dgm:spPr/>
      <dgm:t>
        <a:bodyPr/>
        <a:lstStyle/>
        <a:p>
          <a:endParaRPr lang="en-US"/>
        </a:p>
      </dgm:t>
    </dgm:pt>
    <dgm:pt modelId="{F07F9341-3CF9-436E-A5EA-5F17F68FAB9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+3.98 percentage points with the same Sharpe ratio</a:t>
          </a:r>
        </a:p>
      </dgm:t>
    </dgm:pt>
    <dgm:pt modelId="{8688683C-7964-4D73-8356-A0639B290B16}" type="parTrans" cxnId="{2C5A91B7-98AE-45E5-86E0-7F20E23DB0CC}">
      <dgm:prSet/>
      <dgm:spPr/>
      <dgm:t>
        <a:bodyPr/>
        <a:lstStyle/>
        <a:p>
          <a:endParaRPr lang="en-US"/>
        </a:p>
      </dgm:t>
    </dgm:pt>
    <dgm:pt modelId="{CF963B6E-5844-413A-8556-EFA11B1D1D4A}" type="sibTrans" cxnId="{2C5A91B7-98AE-45E5-86E0-7F20E23DB0CC}">
      <dgm:prSet/>
      <dgm:spPr/>
      <dgm:t>
        <a:bodyPr/>
        <a:lstStyle/>
        <a:p>
          <a:endParaRPr lang="en-US"/>
        </a:p>
      </dgm:t>
    </dgm:pt>
    <dgm:pt modelId="{0E79C4FD-D761-4C17-93CD-28C09B7BFE6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Strategic Diversification: </a:t>
          </a:r>
        </a:p>
      </dgm:t>
    </dgm:pt>
    <dgm:pt modelId="{EDC5FA59-ABA1-4EAE-9F92-64C1DB2B082F}" type="parTrans" cxnId="{1D5D9074-2330-4199-B456-9E25CD316F55}">
      <dgm:prSet/>
      <dgm:spPr/>
      <dgm:t>
        <a:bodyPr/>
        <a:lstStyle/>
        <a:p>
          <a:endParaRPr lang="en-US"/>
        </a:p>
      </dgm:t>
    </dgm:pt>
    <dgm:pt modelId="{8FC7B120-228E-41FF-B2CB-58A3E48E2891}" type="sibTrans" cxnId="{1D5D9074-2330-4199-B456-9E25CD316F55}">
      <dgm:prSet/>
      <dgm:spPr/>
      <dgm:t>
        <a:bodyPr/>
        <a:lstStyle/>
        <a:p>
          <a:endParaRPr lang="en-US"/>
        </a:p>
      </dgm:t>
    </dgm:pt>
    <dgm:pt modelId="{F1DA0F7A-36F8-4B39-8CA9-9CB127D6DE1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Quality of assets &gt; quantity</a:t>
          </a:r>
        </a:p>
      </dgm:t>
    </dgm:pt>
    <dgm:pt modelId="{178348DA-2BBD-4FF6-BDEA-CE5EDC9ACB1C}" type="parTrans" cxnId="{D3B6CD3F-5F21-4D21-8A9B-D1D449979866}">
      <dgm:prSet/>
      <dgm:spPr/>
      <dgm:t>
        <a:bodyPr/>
        <a:lstStyle/>
        <a:p>
          <a:endParaRPr lang="en-US"/>
        </a:p>
      </dgm:t>
    </dgm:pt>
    <dgm:pt modelId="{01509F09-BBE2-4F5A-B745-153F7F0A47A1}" type="sibTrans" cxnId="{D3B6CD3F-5F21-4D21-8A9B-D1D449979866}">
      <dgm:prSet/>
      <dgm:spPr/>
      <dgm:t>
        <a:bodyPr/>
        <a:lstStyle/>
        <a:p>
          <a:endParaRPr lang="en-US"/>
        </a:p>
      </dgm:t>
    </dgm:pt>
    <dgm:pt modelId="{13B2C974-E64F-41DB-85B3-9752C5D3D80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 approach delivered the highest performance</a:t>
          </a:r>
        </a:p>
      </dgm:t>
    </dgm:pt>
    <dgm:pt modelId="{576523F2-6147-4390-A581-7CC8F0F90EFB}" type="parTrans" cxnId="{B276AD68-DB06-40B5-A6D4-E7C625B62D12}">
      <dgm:prSet/>
      <dgm:spPr/>
      <dgm:t>
        <a:bodyPr/>
        <a:lstStyle/>
        <a:p>
          <a:endParaRPr lang="en-US"/>
        </a:p>
      </dgm:t>
    </dgm:pt>
    <dgm:pt modelId="{0ADCEA9C-7A0F-4066-BDA6-82FFC391B05E}" type="sibTrans" cxnId="{B276AD68-DB06-40B5-A6D4-E7C625B62D12}">
      <dgm:prSet/>
      <dgm:spPr/>
      <dgm:t>
        <a:bodyPr/>
        <a:lstStyle/>
        <a:p>
          <a:endParaRPr lang="en-US"/>
        </a:p>
      </dgm:t>
    </dgm:pt>
    <dgm:pt modelId="{DBD32F8D-DCCD-499D-9240-516BECC550E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Integration Advantage:</a:t>
          </a:r>
        </a:p>
      </dgm:t>
    </dgm:pt>
    <dgm:pt modelId="{830C4675-9821-4FBF-9F30-DAD3BBA356E5}" type="parTrans" cxnId="{266563A4-2E5B-4514-B73B-26FF1712E6DD}">
      <dgm:prSet/>
      <dgm:spPr/>
      <dgm:t>
        <a:bodyPr/>
        <a:lstStyle/>
        <a:p>
          <a:endParaRPr lang="en-US"/>
        </a:p>
      </dgm:t>
    </dgm:pt>
    <dgm:pt modelId="{76FE4E81-2DF2-4060-9CEB-B1AE70D83FA8}" type="sibTrans" cxnId="{266563A4-2E5B-4514-B73B-26FF1712E6DD}">
      <dgm:prSet/>
      <dgm:spPr/>
      <dgm:t>
        <a:bodyPr/>
        <a:lstStyle/>
        <a:p>
          <a:endParaRPr lang="en-US"/>
        </a:p>
      </dgm:t>
    </dgm:pt>
    <dgm:pt modelId="{431BF25F-99E4-4401-B44E-CA9B6754878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Combined multiple techniques for balanced outcomes</a:t>
          </a:r>
        </a:p>
      </dgm:t>
    </dgm:pt>
    <dgm:pt modelId="{FAD93F3B-1443-4A15-BE32-29479231F5AD}" type="parTrans" cxnId="{FC4978E8-73F1-4052-935E-E9771C414AF9}">
      <dgm:prSet/>
      <dgm:spPr/>
      <dgm:t>
        <a:bodyPr/>
        <a:lstStyle/>
        <a:p>
          <a:endParaRPr lang="en-US"/>
        </a:p>
      </dgm:t>
    </dgm:pt>
    <dgm:pt modelId="{13E794A6-832B-4639-93AC-F2C4E5B6CC8F}" type="sibTrans" cxnId="{FC4978E8-73F1-4052-935E-E9771C414AF9}">
      <dgm:prSet/>
      <dgm:spPr/>
      <dgm:t>
        <a:bodyPr/>
        <a:lstStyle/>
        <a:p>
          <a:endParaRPr lang="en-US"/>
        </a:p>
      </dgm:t>
    </dgm:pt>
    <dgm:pt modelId="{67122D6E-CB87-4F09-BD9C-F1EA9414B1FA}" type="pres">
      <dgm:prSet presAssocID="{4ACB4629-5EDC-492C-8F80-D7261A110AC8}" presName="linear" presStyleCnt="0">
        <dgm:presLayoutVars>
          <dgm:animLvl val="lvl"/>
          <dgm:resizeHandles val="exact"/>
        </dgm:presLayoutVars>
      </dgm:prSet>
      <dgm:spPr/>
    </dgm:pt>
    <dgm:pt modelId="{515538C0-FD16-4C50-A441-15EDC754B457}" type="pres">
      <dgm:prSet presAssocID="{A47A5E42-B783-4ACC-8022-6E8C23E539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7CF907-DB8C-4D8E-9366-2B0FD925DBC2}" type="pres">
      <dgm:prSet presAssocID="{A47A5E42-B783-4ACC-8022-6E8C23E53993}" presName="childText" presStyleLbl="revTx" presStyleIdx="0" presStyleCnt="3">
        <dgm:presLayoutVars>
          <dgm:bulletEnabled val="1"/>
        </dgm:presLayoutVars>
      </dgm:prSet>
      <dgm:spPr/>
    </dgm:pt>
    <dgm:pt modelId="{DC1105E2-CEE3-477D-B9F2-84A789602195}" type="pres">
      <dgm:prSet presAssocID="{0E79C4FD-D761-4C17-93CD-28C09B7BFE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7C582F-142E-4A9E-B7D2-BABBB93EC810}" type="pres">
      <dgm:prSet presAssocID="{0E79C4FD-D761-4C17-93CD-28C09B7BFE66}" presName="childText" presStyleLbl="revTx" presStyleIdx="1" presStyleCnt="3">
        <dgm:presLayoutVars>
          <dgm:bulletEnabled val="1"/>
        </dgm:presLayoutVars>
      </dgm:prSet>
      <dgm:spPr/>
    </dgm:pt>
    <dgm:pt modelId="{12BC74CB-6BA5-49FC-A51A-AB0800B7EF77}" type="pres">
      <dgm:prSet presAssocID="{DBD32F8D-DCCD-499D-9240-516BECC550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69EE1A-8F8A-472D-A3C2-27F5FC54ADF1}" type="pres">
      <dgm:prSet presAssocID="{DBD32F8D-DCCD-499D-9240-516BECC550E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27FE90B-E538-41B9-BECB-5E0149BEB73F}" type="presOf" srcId="{0E79C4FD-D761-4C17-93CD-28C09B7BFE66}" destId="{DC1105E2-CEE3-477D-B9F2-84A789602195}" srcOrd="0" destOrd="0" presId="urn:microsoft.com/office/officeart/2005/8/layout/vList2"/>
    <dgm:cxn modelId="{BD1D7212-F005-443A-9B0F-C458037D153A}" type="presOf" srcId="{707DDB94-E8A2-41FA-8F7B-69544FDB3888}" destId="{567CF907-DB8C-4D8E-9366-2B0FD925DBC2}" srcOrd="0" destOrd="0" presId="urn:microsoft.com/office/officeart/2005/8/layout/vList2"/>
    <dgm:cxn modelId="{DA01F925-F1A3-4EAA-A74C-283100D689C4}" type="presOf" srcId="{13B2C974-E64F-41DB-85B3-9752C5D3D80F}" destId="{527C582F-142E-4A9E-B7D2-BABBB93EC810}" srcOrd="0" destOrd="1" presId="urn:microsoft.com/office/officeart/2005/8/layout/vList2"/>
    <dgm:cxn modelId="{E6055A27-E9B2-41C9-A258-B2C9EF350D2B}" srcId="{4ACB4629-5EDC-492C-8F80-D7261A110AC8}" destId="{A47A5E42-B783-4ACC-8022-6E8C23E53993}" srcOrd="0" destOrd="0" parTransId="{DC995BA4-948C-4789-9D7D-FDF04B57B5EA}" sibTransId="{A8A1A2B4-BF85-42CE-9CE9-E0C62E9A0BE9}"/>
    <dgm:cxn modelId="{A715D129-4EC2-4564-B297-26BFA3FF4873}" type="presOf" srcId="{A47A5E42-B783-4ACC-8022-6E8C23E53993}" destId="{515538C0-FD16-4C50-A441-15EDC754B457}" srcOrd="0" destOrd="0" presId="urn:microsoft.com/office/officeart/2005/8/layout/vList2"/>
    <dgm:cxn modelId="{152C8E2C-AFB1-4183-97AB-A301B205486A}" type="presOf" srcId="{F07F9341-3CF9-436E-A5EA-5F17F68FAB97}" destId="{567CF907-DB8C-4D8E-9366-2B0FD925DBC2}" srcOrd="0" destOrd="1" presId="urn:microsoft.com/office/officeart/2005/8/layout/vList2"/>
    <dgm:cxn modelId="{D3B6CD3F-5F21-4D21-8A9B-D1D449979866}" srcId="{0E79C4FD-D761-4C17-93CD-28C09B7BFE66}" destId="{F1DA0F7A-36F8-4B39-8CA9-9CB127D6DE12}" srcOrd="0" destOrd="0" parTransId="{178348DA-2BBD-4FF6-BDEA-CE5EDC9ACB1C}" sibTransId="{01509F09-BBE2-4F5A-B745-153F7F0A47A1}"/>
    <dgm:cxn modelId="{EE26CE40-26B8-4717-88A8-3C9C580B2F64}" type="presOf" srcId="{F1DA0F7A-36F8-4B39-8CA9-9CB127D6DE12}" destId="{527C582F-142E-4A9E-B7D2-BABBB93EC810}" srcOrd="0" destOrd="0" presId="urn:microsoft.com/office/officeart/2005/8/layout/vList2"/>
    <dgm:cxn modelId="{B276AD68-DB06-40B5-A6D4-E7C625B62D12}" srcId="{0E79C4FD-D761-4C17-93CD-28C09B7BFE66}" destId="{13B2C974-E64F-41DB-85B3-9752C5D3D80F}" srcOrd="1" destOrd="0" parTransId="{576523F2-6147-4390-A581-7CC8F0F90EFB}" sibTransId="{0ADCEA9C-7A0F-4066-BDA6-82FFC391B05E}"/>
    <dgm:cxn modelId="{1D5D9074-2330-4199-B456-9E25CD316F55}" srcId="{4ACB4629-5EDC-492C-8F80-D7261A110AC8}" destId="{0E79C4FD-D761-4C17-93CD-28C09B7BFE66}" srcOrd="1" destOrd="0" parTransId="{EDC5FA59-ABA1-4EAE-9F92-64C1DB2B082F}" sibTransId="{8FC7B120-228E-41FF-B2CB-58A3E48E2891}"/>
    <dgm:cxn modelId="{36964A80-C89A-4C7A-B41A-B0A03D189C8C}" type="presOf" srcId="{DBD32F8D-DCCD-499D-9240-516BECC550E6}" destId="{12BC74CB-6BA5-49FC-A51A-AB0800B7EF77}" srcOrd="0" destOrd="0" presId="urn:microsoft.com/office/officeart/2005/8/layout/vList2"/>
    <dgm:cxn modelId="{A5D29B8A-48AD-4E40-A67B-357F49D9EE61}" srcId="{A47A5E42-B783-4ACC-8022-6E8C23E53993}" destId="{707DDB94-E8A2-41FA-8F7B-69544FDB3888}" srcOrd="0" destOrd="0" parTransId="{ECC3932A-ADC3-44CE-8693-89433D9E9C00}" sibTransId="{C28F7DEA-F2D4-44E1-8E2D-E595CD1AC833}"/>
    <dgm:cxn modelId="{967FC68F-EF46-42D1-81BE-2F235F395113}" type="presOf" srcId="{431BF25F-99E4-4401-B44E-CA9B67548781}" destId="{8E69EE1A-8F8A-472D-A3C2-27F5FC54ADF1}" srcOrd="0" destOrd="0" presId="urn:microsoft.com/office/officeart/2005/8/layout/vList2"/>
    <dgm:cxn modelId="{266563A4-2E5B-4514-B73B-26FF1712E6DD}" srcId="{4ACB4629-5EDC-492C-8F80-D7261A110AC8}" destId="{DBD32F8D-DCCD-499D-9240-516BECC550E6}" srcOrd="2" destOrd="0" parTransId="{830C4675-9821-4FBF-9F30-DAD3BBA356E5}" sibTransId="{76FE4E81-2DF2-4060-9CEB-B1AE70D83FA8}"/>
    <dgm:cxn modelId="{2C5A91B7-98AE-45E5-86E0-7F20E23DB0CC}" srcId="{A47A5E42-B783-4ACC-8022-6E8C23E53993}" destId="{F07F9341-3CF9-436E-A5EA-5F17F68FAB97}" srcOrd="1" destOrd="0" parTransId="{8688683C-7964-4D73-8356-A0639B290B16}" sibTransId="{CF963B6E-5844-413A-8556-EFA11B1D1D4A}"/>
    <dgm:cxn modelId="{CADF9DD7-B819-414A-93AF-54451FF04A98}" type="presOf" srcId="{4ACB4629-5EDC-492C-8F80-D7261A110AC8}" destId="{67122D6E-CB87-4F09-BD9C-F1EA9414B1FA}" srcOrd="0" destOrd="0" presId="urn:microsoft.com/office/officeart/2005/8/layout/vList2"/>
    <dgm:cxn modelId="{FC4978E8-73F1-4052-935E-E9771C414AF9}" srcId="{DBD32F8D-DCCD-499D-9240-516BECC550E6}" destId="{431BF25F-99E4-4401-B44E-CA9B67548781}" srcOrd="0" destOrd="0" parTransId="{FAD93F3B-1443-4A15-BE32-29479231F5AD}" sibTransId="{13E794A6-832B-4639-93AC-F2C4E5B6CC8F}"/>
    <dgm:cxn modelId="{FA057CB5-3E27-4B20-8AAD-6041FAB3EB92}" type="presParOf" srcId="{67122D6E-CB87-4F09-BD9C-F1EA9414B1FA}" destId="{515538C0-FD16-4C50-A441-15EDC754B457}" srcOrd="0" destOrd="0" presId="urn:microsoft.com/office/officeart/2005/8/layout/vList2"/>
    <dgm:cxn modelId="{1ED18CEB-B462-43EF-820E-13FC06B38766}" type="presParOf" srcId="{67122D6E-CB87-4F09-BD9C-F1EA9414B1FA}" destId="{567CF907-DB8C-4D8E-9366-2B0FD925DBC2}" srcOrd="1" destOrd="0" presId="urn:microsoft.com/office/officeart/2005/8/layout/vList2"/>
    <dgm:cxn modelId="{A7EEC97D-BB99-460F-B238-2D293AB08BCE}" type="presParOf" srcId="{67122D6E-CB87-4F09-BD9C-F1EA9414B1FA}" destId="{DC1105E2-CEE3-477D-B9F2-84A789602195}" srcOrd="2" destOrd="0" presId="urn:microsoft.com/office/officeart/2005/8/layout/vList2"/>
    <dgm:cxn modelId="{D7BEB07D-FDA3-4C81-AE6F-4BDA7B8D5105}" type="presParOf" srcId="{67122D6E-CB87-4F09-BD9C-F1EA9414B1FA}" destId="{527C582F-142E-4A9E-B7D2-BABBB93EC810}" srcOrd="3" destOrd="0" presId="urn:microsoft.com/office/officeart/2005/8/layout/vList2"/>
    <dgm:cxn modelId="{CE4CF6DD-3FEB-4BA0-993F-F5DBCAC7E161}" type="presParOf" srcId="{67122D6E-CB87-4F09-BD9C-F1EA9414B1FA}" destId="{12BC74CB-6BA5-49FC-A51A-AB0800B7EF77}" srcOrd="4" destOrd="0" presId="urn:microsoft.com/office/officeart/2005/8/layout/vList2"/>
    <dgm:cxn modelId="{F33C0E68-EC8D-4AA0-8945-3EA0066EB40A}" type="presParOf" srcId="{67122D6E-CB87-4F09-BD9C-F1EA9414B1FA}" destId="{8E69EE1A-8F8A-472D-A3C2-27F5FC54ADF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8C23F2-C467-4762-85D0-F204DC10DB2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37C2ED-0A8F-494C-A6A3-A091CD13E217}">
      <dgm:prSet/>
      <dgm:spPr/>
      <dgm:t>
        <a:bodyPr/>
        <a:lstStyle/>
        <a:p>
          <a:r>
            <a:rPr lang="en-US" dirty="0"/>
            <a:t>Cluster-Based: Best for Aggressive Investors</a:t>
          </a:r>
        </a:p>
      </dgm:t>
    </dgm:pt>
    <dgm:pt modelId="{32CFF52B-2488-41C3-984E-99A2F2A088E6}" type="parTrans" cxnId="{5E7FFCCD-DBC2-4D1A-82CB-69036AE12F17}">
      <dgm:prSet/>
      <dgm:spPr/>
      <dgm:t>
        <a:bodyPr/>
        <a:lstStyle/>
        <a:p>
          <a:endParaRPr lang="en-US"/>
        </a:p>
      </dgm:t>
    </dgm:pt>
    <dgm:pt modelId="{8D9B69C9-9FA9-4A8A-B368-19FCDC54A488}" type="sibTrans" cxnId="{5E7FFCCD-DBC2-4D1A-82CB-69036AE12F17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D7FB4E8-8383-4E9A-8052-0968DB7BBD6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MPT: Best for Conservative Investors</a:t>
          </a:r>
        </a:p>
      </dgm:t>
    </dgm:pt>
    <dgm:pt modelId="{7E48D4D8-5238-4414-9E0E-430133E8284A}" type="parTrans" cxnId="{F5FC37BB-D559-4B70-BB8D-8BDE8B7653C0}">
      <dgm:prSet/>
      <dgm:spPr/>
      <dgm:t>
        <a:bodyPr/>
        <a:lstStyle/>
        <a:p>
          <a:endParaRPr lang="en-US"/>
        </a:p>
      </dgm:t>
    </dgm:pt>
    <dgm:pt modelId="{1B1BDAD6-5527-4B1E-954D-9CA60F1C5FD7}" type="sibTrans" cxnId="{F5FC37BB-D559-4B70-BB8D-8BDE8B7653C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3AD857C-950C-4F2E-8A45-0F0B9125B9C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Integrated: Best for Balanced Investors</a:t>
          </a:r>
        </a:p>
      </dgm:t>
    </dgm:pt>
    <dgm:pt modelId="{823CBAE9-CBEA-4FCE-97B9-AD20A1C9D757}" type="parTrans" cxnId="{498B6513-AD63-43DB-8DF1-7A589E0C0E83}">
      <dgm:prSet/>
      <dgm:spPr/>
      <dgm:t>
        <a:bodyPr/>
        <a:lstStyle/>
        <a:p>
          <a:endParaRPr lang="en-US"/>
        </a:p>
      </dgm:t>
    </dgm:pt>
    <dgm:pt modelId="{AEC88880-BB9F-4D94-B183-5141FA94AC6F}" type="sibTrans" cxnId="{498B6513-AD63-43DB-8DF1-7A589E0C0E8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53B7DAA-09F9-4826-BBA7-13C8EAC9878A}" type="pres">
      <dgm:prSet presAssocID="{438C23F2-C467-4762-85D0-F204DC10DB27}" presName="Name0" presStyleCnt="0">
        <dgm:presLayoutVars>
          <dgm:animLvl val="lvl"/>
          <dgm:resizeHandles val="exact"/>
        </dgm:presLayoutVars>
      </dgm:prSet>
      <dgm:spPr/>
    </dgm:pt>
    <dgm:pt modelId="{B2477991-F16C-467A-8E4D-E6D1D6D67C4F}" type="pres">
      <dgm:prSet presAssocID="{3237C2ED-0A8F-494C-A6A3-A091CD13E217}" presName="compositeNode" presStyleCnt="0">
        <dgm:presLayoutVars>
          <dgm:bulletEnabled val="1"/>
        </dgm:presLayoutVars>
      </dgm:prSet>
      <dgm:spPr/>
    </dgm:pt>
    <dgm:pt modelId="{76BDFA7C-6A53-4A4A-A839-AE6BE6A3FEF9}" type="pres">
      <dgm:prSet presAssocID="{3237C2ED-0A8F-494C-A6A3-A091CD13E217}" presName="bgRect" presStyleLbl="alignNode1" presStyleIdx="0" presStyleCnt="3"/>
      <dgm:spPr/>
    </dgm:pt>
    <dgm:pt modelId="{30A73017-23FC-4518-9F87-50A3754C10E8}" type="pres">
      <dgm:prSet presAssocID="{8D9B69C9-9FA9-4A8A-B368-19FCDC54A48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66FDC31-CDF1-43C7-8FBC-B3A801162E1D}" type="pres">
      <dgm:prSet presAssocID="{3237C2ED-0A8F-494C-A6A3-A091CD13E217}" presName="nodeRect" presStyleLbl="alignNode1" presStyleIdx="0" presStyleCnt="3">
        <dgm:presLayoutVars>
          <dgm:bulletEnabled val="1"/>
        </dgm:presLayoutVars>
      </dgm:prSet>
      <dgm:spPr/>
    </dgm:pt>
    <dgm:pt modelId="{35EE48D4-0818-41A8-92A6-8DB2CCA2B00F}" type="pres">
      <dgm:prSet presAssocID="{8D9B69C9-9FA9-4A8A-B368-19FCDC54A488}" presName="sibTrans" presStyleCnt="0"/>
      <dgm:spPr/>
    </dgm:pt>
    <dgm:pt modelId="{7A78DA20-15B3-44C5-A76A-064D490EEA2B}" type="pres">
      <dgm:prSet presAssocID="{FD7FB4E8-8383-4E9A-8052-0968DB7BBD62}" presName="compositeNode" presStyleCnt="0">
        <dgm:presLayoutVars>
          <dgm:bulletEnabled val="1"/>
        </dgm:presLayoutVars>
      </dgm:prSet>
      <dgm:spPr/>
    </dgm:pt>
    <dgm:pt modelId="{97342E89-1124-4B80-9A3E-DAB05D352BB1}" type="pres">
      <dgm:prSet presAssocID="{FD7FB4E8-8383-4E9A-8052-0968DB7BBD62}" presName="bgRect" presStyleLbl="alignNode1" presStyleIdx="1" presStyleCnt="3"/>
      <dgm:spPr/>
    </dgm:pt>
    <dgm:pt modelId="{B867F345-64F2-49C5-95C5-9328D31C922A}" type="pres">
      <dgm:prSet presAssocID="{1B1BDAD6-5527-4B1E-954D-9CA60F1C5FD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CAA7584-5826-4A63-B472-6CA42E91C32C}" type="pres">
      <dgm:prSet presAssocID="{FD7FB4E8-8383-4E9A-8052-0968DB7BBD62}" presName="nodeRect" presStyleLbl="alignNode1" presStyleIdx="1" presStyleCnt="3">
        <dgm:presLayoutVars>
          <dgm:bulletEnabled val="1"/>
        </dgm:presLayoutVars>
      </dgm:prSet>
      <dgm:spPr/>
    </dgm:pt>
    <dgm:pt modelId="{44816A03-211E-4D85-A682-7830FF7E8F3D}" type="pres">
      <dgm:prSet presAssocID="{1B1BDAD6-5527-4B1E-954D-9CA60F1C5FD7}" presName="sibTrans" presStyleCnt="0"/>
      <dgm:spPr/>
    </dgm:pt>
    <dgm:pt modelId="{B8B2750C-1DF4-4E8C-9C62-C2553525E545}" type="pres">
      <dgm:prSet presAssocID="{C3AD857C-950C-4F2E-8A45-0F0B9125B9C9}" presName="compositeNode" presStyleCnt="0">
        <dgm:presLayoutVars>
          <dgm:bulletEnabled val="1"/>
        </dgm:presLayoutVars>
      </dgm:prSet>
      <dgm:spPr/>
    </dgm:pt>
    <dgm:pt modelId="{44D61CA5-D808-4CB0-8CD6-8ECD380D0575}" type="pres">
      <dgm:prSet presAssocID="{C3AD857C-950C-4F2E-8A45-0F0B9125B9C9}" presName="bgRect" presStyleLbl="alignNode1" presStyleIdx="2" presStyleCnt="3"/>
      <dgm:spPr/>
    </dgm:pt>
    <dgm:pt modelId="{BEC009E8-E0B9-4E13-B844-9C0481E2AF69}" type="pres">
      <dgm:prSet presAssocID="{AEC88880-BB9F-4D94-B183-5141FA94AC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1F60D58-124D-48D9-852A-5B5CCF80B74F}" type="pres">
      <dgm:prSet presAssocID="{C3AD857C-950C-4F2E-8A45-0F0B9125B9C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98B6513-AD63-43DB-8DF1-7A589E0C0E83}" srcId="{438C23F2-C467-4762-85D0-F204DC10DB27}" destId="{C3AD857C-950C-4F2E-8A45-0F0B9125B9C9}" srcOrd="2" destOrd="0" parTransId="{823CBAE9-CBEA-4FCE-97B9-AD20A1C9D757}" sibTransId="{AEC88880-BB9F-4D94-B183-5141FA94AC6F}"/>
    <dgm:cxn modelId="{D2340818-1A5B-4727-BE6C-CD66108A9AA8}" type="presOf" srcId="{3237C2ED-0A8F-494C-A6A3-A091CD13E217}" destId="{966FDC31-CDF1-43C7-8FBC-B3A801162E1D}" srcOrd="1" destOrd="0" presId="urn:microsoft.com/office/officeart/2016/7/layout/LinearBlockProcessNumbered"/>
    <dgm:cxn modelId="{D7256B2A-4C85-4182-9A07-58BEE445EE97}" type="presOf" srcId="{438C23F2-C467-4762-85D0-F204DC10DB27}" destId="{053B7DAA-09F9-4826-BBA7-13C8EAC9878A}" srcOrd="0" destOrd="0" presId="urn:microsoft.com/office/officeart/2016/7/layout/LinearBlockProcessNumbered"/>
    <dgm:cxn modelId="{85C11F2B-E98C-4389-81CE-281758B5EB52}" type="presOf" srcId="{3237C2ED-0A8F-494C-A6A3-A091CD13E217}" destId="{76BDFA7C-6A53-4A4A-A839-AE6BE6A3FEF9}" srcOrd="0" destOrd="0" presId="urn:microsoft.com/office/officeart/2016/7/layout/LinearBlockProcessNumbered"/>
    <dgm:cxn modelId="{F3676869-CAB9-47D6-BA58-2C2FA2A01242}" type="presOf" srcId="{FD7FB4E8-8383-4E9A-8052-0968DB7BBD62}" destId="{5CAA7584-5826-4A63-B472-6CA42E91C32C}" srcOrd="1" destOrd="0" presId="urn:microsoft.com/office/officeart/2016/7/layout/LinearBlockProcessNumbered"/>
    <dgm:cxn modelId="{5AD04C8B-3702-4198-B81A-2BC997AF8621}" type="presOf" srcId="{C3AD857C-950C-4F2E-8A45-0F0B9125B9C9}" destId="{11F60D58-124D-48D9-852A-5B5CCF80B74F}" srcOrd="1" destOrd="0" presId="urn:microsoft.com/office/officeart/2016/7/layout/LinearBlockProcessNumbered"/>
    <dgm:cxn modelId="{4C522899-07F8-415B-ABFD-372C2A49AE38}" type="presOf" srcId="{FD7FB4E8-8383-4E9A-8052-0968DB7BBD62}" destId="{97342E89-1124-4B80-9A3E-DAB05D352BB1}" srcOrd="0" destOrd="0" presId="urn:microsoft.com/office/officeart/2016/7/layout/LinearBlockProcessNumbered"/>
    <dgm:cxn modelId="{3159549C-8294-491F-9013-2D775342E9BB}" type="presOf" srcId="{C3AD857C-950C-4F2E-8A45-0F0B9125B9C9}" destId="{44D61CA5-D808-4CB0-8CD6-8ECD380D0575}" srcOrd="0" destOrd="0" presId="urn:microsoft.com/office/officeart/2016/7/layout/LinearBlockProcessNumbered"/>
    <dgm:cxn modelId="{4C1B21B9-BDE5-441A-8099-F83C325E0546}" type="presOf" srcId="{1B1BDAD6-5527-4B1E-954D-9CA60F1C5FD7}" destId="{B867F345-64F2-49C5-95C5-9328D31C922A}" srcOrd="0" destOrd="0" presId="urn:microsoft.com/office/officeart/2016/7/layout/LinearBlockProcessNumbered"/>
    <dgm:cxn modelId="{F5FC37BB-D559-4B70-BB8D-8BDE8B7653C0}" srcId="{438C23F2-C467-4762-85D0-F204DC10DB27}" destId="{FD7FB4E8-8383-4E9A-8052-0968DB7BBD62}" srcOrd="1" destOrd="0" parTransId="{7E48D4D8-5238-4414-9E0E-430133E8284A}" sibTransId="{1B1BDAD6-5527-4B1E-954D-9CA60F1C5FD7}"/>
    <dgm:cxn modelId="{5E7FFCCD-DBC2-4D1A-82CB-69036AE12F17}" srcId="{438C23F2-C467-4762-85D0-F204DC10DB27}" destId="{3237C2ED-0A8F-494C-A6A3-A091CD13E217}" srcOrd="0" destOrd="0" parTransId="{32CFF52B-2488-41C3-984E-99A2F2A088E6}" sibTransId="{8D9B69C9-9FA9-4A8A-B368-19FCDC54A488}"/>
    <dgm:cxn modelId="{E47A5CD3-A21B-45ED-BC34-3DE0E6D0ACC3}" type="presOf" srcId="{8D9B69C9-9FA9-4A8A-B368-19FCDC54A488}" destId="{30A73017-23FC-4518-9F87-50A3754C10E8}" srcOrd="0" destOrd="0" presId="urn:microsoft.com/office/officeart/2016/7/layout/LinearBlockProcessNumbered"/>
    <dgm:cxn modelId="{CCE229DC-A51E-4DC1-BDF7-CF3A88955B59}" type="presOf" srcId="{AEC88880-BB9F-4D94-B183-5141FA94AC6F}" destId="{BEC009E8-E0B9-4E13-B844-9C0481E2AF69}" srcOrd="0" destOrd="0" presId="urn:microsoft.com/office/officeart/2016/7/layout/LinearBlockProcessNumbered"/>
    <dgm:cxn modelId="{8F44E001-1545-4115-AC3E-2F68549C905B}" type="presParOf" srcId="{053B7DAA-09F9-4826-BBA7-13C8EAC9878A}" destId="{B2477991-F16C-467A-8E4D-E6D1D6D67C4F}" srcOrd="0" destOrd="0" presId="urn:microsoft.com/office/officeart/2016/7/layout/LinearBlockProcessNumbered"/>
    <dgm:cxn modelId="{C7BBAD24-261A-4571-8C3A-4DAA65142773}" type="presParOf" srcId="{B2477991-F16C-467A-8E4D-E6D1D6D67C4F}" destId="{76BDFA7C-6A53-4A4A-A839-AE6BE6A3FEF9}" srcOrd="0" destOrd="0" presId="urn:microsoft.com/office/officeart/2016/7/layout/LinearBlockProcessNumbered"/>
    <dgm:cxn modelId="{71259BDC-82F9-4C61-A34F-60A5183A44B8}" type="presParOf" srcId="{B2477991-F16C-467A-8E4D-E6D1D6D67C4F}" destId="{30A73017-23FC-4518-9F87-50A3754C10E8}" srcOrd="1" destOrd="0" presId="urn:microsoft.com/office/officeart/2016/7/layout/LinearBlockProcessNumbered"/>
    <dgm:cxn modelId="{ADC3CEE9-EBC0-45FC-952B-D9A37152861F}" type="presParOf" srcId="{B2477991-F16C-467A-8E4D-E6D1D6D67C4F}" destId="{966FDC31-CDF1-43C7-8FBC-B3A801162E1D}" srcOrd="2" destOrd="0" presId="urn:microsoft.com/office/officeart/2016/7/layout/LinearBlockProcessNumbered"/>
    <dgm:cxn modelId="{CEA36303-64E3-4A97-A310-D0A03E6FA7B3}" type="presParOf" srcId="{053B7DAA-09F9-4826-BBA7-13C8EAC9878A}" destId="{35EE48D4-0818-41A8-92A6-8DB2CCA2B00F}" srcOrd="1" destOrd="0" presId="urn:microsoft.com/office/officeart/2016/7/layout/LinearBlockProcessNumbered"/>
    <dgm:cxn modelId="{14A082EA-11BE-4EA3-A361-4C25EF96DF05}" type="presParOf" srcId="{053B7DAA-09F9-4826-BBA7-13C8EAC9878A}" destId="{7A78DA20-15B3-44C5-A76A-064D490EEA2B}" srcOrd="2" destOrd="0" presId="urn:microsoft.com/office/officeart/2016/7/layout/LinearBlockProcessNumbered"/>
    <dgm:cxn modelId="{476C94BA-4EFE-4FF7-AC56-FE43FEEBEEF1}" type="presParOf" srcId="{7A78DA20-15B3-44C5-A76A-064D490EEA2B}" destId="{97342E89-1124-4B80-9A3E-DAB05D352BB1}" srcOrd="0" destOrd="0" presId="urn:microsoft.com/office/officeart/2016/7/layout/LinearBlockProcessNumbered"/>
    <dgm:cxn modelId="{41231496-5A2C-41BA-8577-E2694DF88469}" type="presParOf" srcId="{7A78DA20-15B3-44C5-A76A-064D490EEA2B}" destId="{B867F345-64F2-49C5-95C5-9328D31C922A}" srcOrd="1" destOrd="0" presId="urn:microsoft.com/office/officeart/2016/7/layout/LinearBlockProcessNumbered"/>
    <dgm:cxn modelId="{4FBBE26A-7D27-45A5-87B9-D6D54EF5CBFD}" type="presParOf" srcId="{7A78DA20-15B3-44C5-A76A-064D490EEA2B}" destId="{5CAA7584-5826-4A63-B472-6CA42E91C32C}" srcOrd="2" destOrd="0" presId="urn:microsoft.com/office/officeart/2016/7/layout/LinearBlockProcessNumbered"/>
    <dgm:cxn modelId="{C2EB0425-7C7D-45A8-ADA6-D775F09A25C4}" type="presParOf" srcId="{053B7DAA-09F9-4826-BBA7-13C8EAC9878A}" destId="{44816A03-211E-4D85-A682-7830FF7E8F3D}" srcOrd="3" destOrd="0" presId="urn:microsoft.com/office/officeart/2016/7/layout/LinearBlockProcessNumbered"/>
    <dgm:cxn modelId="{D55A780C-A3C9-4B79-989B-737255519F89}" type="presParOf" srcId="{053B7DAA-09F9-4826-BBA7-13C8EAC9878A}" destId="{B8B2750C-1DF4-4E8C-9C62-C2553525E545}" srcOrd="4" destOrd="0" presId="urn:microsoft.com/office/officeart/2016/7/layout/LinearBlockProcessNumbered"/>
    <dgm:cxn modelId="{B98B7EB8-17C5-4BD5-941A-389FB407ACDC}" type="presParOf" srcId="{B8B2750C-1DF4-4E8C-9C62-C2553525E545}" destId="{44D61CA5-D808-4CB0-8CD6-8ECD380D0575}" srcOrd="0" destOrd="0" presId="urn:microsoft.com/office/officeart/2016/7/layout/LinearBlockProcessNumbered"/>
    <dgm:cxn modelId="{7AF32BFC-3628-4B5F-BDF0-4DB1E39E1824}" type="presParOf" srcId="{B8B2750C-1DF4-4E8C-9C62-C2553525E545}" destId="{BEC009E8-E0B9-4E13-B844-9C0481E2AF69}" srcOrd="1" destOrd="0" presId="urn:microsoft.com/office/officeart/2016/7/layout/LinearBlockProcessNumbered"/>
    <dgm:cxn modelId="{6632C689-DE60-4A8D-933F-4B5D901D0237}" type="presParOf" srcId="{B8B2750C-1DF4-4E8C-9C62-C2553525E545}" destId="{11F60D58-124D-48D9-852A-5B5CCF80B74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7D5EA5-38DD-47D7-86C7-A777E4191C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7CD467-887F-41D7-B274-CB3BC246F00E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For Professionals:</a:t>
          </a:r>
        </a:p>
      </dgm:t>
    </dgm:pt>
    <dgm:pt modelId="{6D7B8F8A-FE79-422C-8180-E310E535B172}" type="parTrans" cxnId="{F76E98FB-EB41-47AC-8324-7D08756EF04E}">
      <dgm:prSet/>
      <dgm:spPr/>
      <dgm:t>
        <a:bodyPr/>
        <a:lstStyle/>
        <a:p>
          <a:endParaRPr lang="en-US"/>
        </a:p>
      </dgm:t>
    </dgm:pt>
    <dgm:pt modelId="{9DEEDA84-56EE-4CDD-8DC0-68E2865E90FC}" type="sibTrans" cxnId="{F76E98FB-EB41-47AC-8324-7D08756EF04E}">
      <dgm:prSet/>
      <dgm:spPr/>
      <dgm:t>
        <a:bodyPr/>
        <a:lstStyle/>
        <a:p>
          <a:endParaRPr lang="en-US"/>
        </a:p>
      </dgm:t>
    </dgm:pt>
    <dgm:pt modelId="{C77872D6-FCDD-4385-AF9D-E30B8869FF8A}">
      <dgm:prSet custT="1"/>
      <dgm:spPr/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Implement cluster-based selection</a:t>
          </a:r>
        </a:p>
      </dgm:t>
    </dgm:pt>
    <dgm:pt modelId="{469ED93E-3147-41DE-815A-61D4042B2E9D}" type="parTrans" cxnId="{DAE10918-374D-4803-A1C8-FA53B5C8D711}">
      <dgm:prSet/>
      <dgm:spPr/>
      <dgm:t>
        <a:bodyPr/>
        <a:lstStyle/>
        <a:p>
          <a:endParaRPr lang="en-US"/>
        </a:p>
      </dgm:t>
    </dgm:pt>
    <dgm:pt modelId="{019F13B9-507C-4268-9DEC-AED7A5264DB6}" type="sibTrans" cxnId="{DAE10918-374D-4803-A1C8-FA53B5C8D711}">
      <dgm:prSet/>
      <dgm:spPr/>
      <dgm:t>
        <a:bodyPr/>
        <a:lstStyle/>
        <a:p>
          <a:endParaRPr lang="en-US"/>
        </a:p>
      </dgm:t>
    </dgm:pt>
    <dgm:pt modelId="{01839C02-9026-4411-B236-993E0849B5A6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Use integrated optimization</a:t>
          </a:r>
        </a:p>
      </dgm:t>
    </dgm:pt>
    <dgm:pt modelId="{1D4B5FDF-0B2C-429C-9374-4EFCEE26E7E7}" type="parTrans" cxnId="{1B1A6D97-DED9-4F11-98CB-8EC20AECBE41}">
      <dgm:prSet/>
      <dgm:spPr/>
      <dgm:t>
        <a:bodyPr/>
        <a:lstStyle/>
        <a:p>
          <a:endParaRPr lang="en-US"/>
        </a:p>
      </dgm:t>
    </dgm:pt>
    <dgm:pt modelId="{B0BB5948-9FB0-4055-9648-D955D142A4D7}" type="sibTrans" cxnId="{1B1A6D97-DED9-4F11-98CB-8EC20AECBE41}">
      <dgm:prSet/>
      <dgm:spPr/>
      <dgm:t>
        <a:bodyPr/>
        <a:lstStyle/>
        <a:p>
          <a:endParaRPr lang="en-US"/>
        </a:p>
      </dgm:t>
    </dgm:pt>
    <dgm:pt modelId="{0EC1977C-B3FC-43FB-A892-8A7F6396A9EB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For Individuals:</a:t>
          </a:r>
        </a:p>
      </dgm:t>
    </dgm:pt>
    <dgm:pt modelId="{E521918A-A130-4368-A311-435A77FF171B}" type="parTrans" cxnId="{ABBD4CBF-048C-46E0-88B4-1B619F5CB110}">
      <dgm:prSet/>
      <dgm:spPr/>
      <dgm:t>
        <a:bodyPr/>
        <a:lstStyle/>
        <a:p>
          <a:endParaRPr lang="en-US"/>
        </a:p>
      </dgm:t>
    </dgm:pt>
    <dgm:pt modelId="{9D0E9A7B-7D43-4D6D-8BCF-BA37AF4E4877}" type="sibTrans" cxnId="{ABBD4CBF-048C-46E0-88B4-1B619F5CB110}">
      <dgm:prSet/>
      <dgm:spPr/>
      <dgm:t>
        <a:bodyPr/>
        <a:lstStyle/>
        <a:p>
          <a:endParaRPr lang="en-US"/>
        </a:p>
      </dgm:t>
    </dgm:pt>
    <dgm:pt modelId="{660C421B-898E-4D62-A826-2E58158D7358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quality stocks</a:t>
          </a:r>
        </a:p>
      </dgm:t>
    </dgm:pt>
    <dgm:pt modelId="{66AFB85F-A68C-40D2-A732-E88D8285E272}" type="parTrans" cxnId="{383BDF2F-8176-4473-8BA9-B471CAE6FC8B}">
      <dgm:prSet/>
      <dgm:spPr/>
      <dgm:t>
        <a:bodyPr/>
        <a:lstStyle/>
        <a:p>
          <a:endParaRPr lang="en-US"/>
        </a:p>
      </dgm:t>
    </dgm:pt>
    <dgm:pt modelId="{1B2C2379-AE8C-4085-97E4-5E6A67F90B32}" type="sibTrans" cxnId="{383BDF2F-8176-4473-8BA9-B471CAE6FC8B}">
      <dgm:prSet/>
      <dgm:spPr/>
      <dgm:t>
        <a:bodyPr/>
        <a:lstStyle/>
        <a:p>
          <a:endParaRPr lang="en-US"/>
        </a:p>
      </dgm:t>
    </dgm:pt>
    <dgm:pt modelId="{8763FCA1-A347-4B62-8DE2-E13DB7BE6D4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Avoid over-diversification.</a:t>
          </a:r>
        </a:p>
      </dgm:t>
    </dgm:pt>
    <dgm:pt modelId="{E5307F0F-E4A7-4D3C-B34B-C1C8339DD61B}" type="parTrans" cxnId="{71D59FEF-2BB9-4E37-864B-663C994DF91F}">
      <dgm:prSet/>
      <dgm:spPr/>
      <dgm:t>
        <a:bodyPr/>
        <a:lstStyle/>
        <a:p>
          <a:endParaRPr lang="en-US"/>
        </a:p>
      </dgm:t>
    </dgm:pt>
    <dgm:pt modelId="{256B595D-9964-4A86-B0D0-370CF1215EEE}" type="sibTrans" cxnId="{71D59FEF-2BB9-4E37-864B-663C994DF91F}">
      <dgm:prSet/>
      <dgm:spPr/>
      <dgm:t>
        <a:bodyPr/>
        <a:lstStyle/>
        <a:p>
          <a:endParaRPr lang="en-US"/>
        </a:p>
      </dgm:t>
    </dgm:pt>
    <dgm:pt modelId="{8F49AAAF-725E-4C4F-B070-AB6543D6BFA4}" type="pres">
      <dgm:prSet presAssocID="{F27D5EA5-38DD-47D7-86C7-A777E4191CC7}" presName="linear" presStyleCnt="0">
        <dgm:presLayoutVars>
          <dgm:animLvl val="lvl"/>
          <dgm:resizeHandles val="exact"/>
        </dgm:presLayoutVars>
      </dgm:prSet>
      <dgm:spPr/>
    </dgm:pt>
    <dgm:pt modelId="{391F1590-62F3-438C-8182-8AEA34BF1087}" type="pres">
      <dgm:prSet presAssocID="{157CD467-887F-41D7-B274-CB3BC246F0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14AB98-3BE1-413B-9B1B-5379302735D2}" type="pres">
      <dgm:prSet presAssocID="{157CD467-887F-41D7-B274-CB3BC246F00E}" presName="childText" presStyleLbl="revTx" presStyleIdx="0" presStyleCnt="2">
        <dgm:presLayoutVars>
          <dgm:bulletEnabled val="1"/>
        </dgm:presLayoutVars>
      </dgm:prSet>
      <dgm:spPr/>
    </dgm:pt>
    <dgm:pt modelId="{00229BA6-1EBF-4AB8-BA08-88D2BB9AF27F}" type="pres">
      <dgm:prSet presAssocID="{0EC1977C-B3FC-43FB-A892-8A7F6396A9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102416-07D9-43E9-B12A-28FE33534EF5}" type="pres">
      <dgm:prSet presAssocID="{0EC1977C-B3FC-43FB-A892-8A7F6396A9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AE10918-374D-4803-A1C8-FA53B5C8D711}" srcId="{157CD467-887F-41D7-B274-CB3BC246F00E}" destId="{C77872D6-FCDD-4385-AF9D-E30B8869FF8A}" srcOrd="0" destOrd="0" parTransId="{469ED93E-3147-41DE-815A-61D4042B2E9D}" sibTransId="{019F13B9-507C-4268-9DEC-AED7A5264DB6}"/>
    <dgm:cxn modelId="{0F7E261C-4742-4640-926D-809D67E179AA}" type="presOf" srcId="{F27D5EA5-38DD-47D7-86C7-A777E4191CC7}" destId="{8F49AAAF-725E-4C4F-B070-AB6543D6BFA4}" srcOrd="0" destOrd="0" presId="urn:microsoft.com/office/officeart/2005/8/layout/vList2"/>
    <dgm:cxn modelId="{383BDF2F-8176-4473-8BA9-B471CAE6FC8B}" srcId="{0EC1977C-B3FC-43FB-A892-8A7F6396A9EB}" destId="{660C421B-898E-4D62-A826-2E58158D7358}" srcOrd="0" destOrd="0" parTransId="{66AFB85F-A68C-40D2-A732-E88D8285E272}" sibTransId="{1B2C2379-AE8C-4085-97E4-5E6A67F90B32}"/>
    <dgm:cxn modelId="{A4C42B5B-6492-4FBC-B104-63A1D31F47BB}" type="presOf" srcId="{8763FCA1-A347-4B62-8DE2-E13DB7BE6D49}" destId="{90102416-07D9-43E9-B12A-28FE33534EF5}" srcOrd="0" destOrd="1" presId="urn:microsoft.com/office/officeart/2005/8/layout/vList2"/>
    <dgm:cxn modelId="{1FA3E566-8376-41FD-81D7-6226FFF84BD8}" type="presOf" srcId="{0EC1977C-B3FC-43FB-A892-8A7F6396A9EB}" destId="{00229BA6-1EBF-4AB8-BA08-88D2BB9AF27F}" srcOrd="0" destOrd="0" presId="urn:microsoft.com/office/officeart/2005/8/layout/vList2"/>
    <dgm:cxn modelId="{90C5CA50-356D-41BA-BB09-767263216F99}" type="presOf" srcId="{157CD467-887F-41D7-B274-CB3BC246F00E}" destId="{391F1590-62F3-438C-8182-8AEA34BF1087}" srcOrd="0" destOrd="0" presId="urn:microsoft.com/office/officeart/2005/8/layout/vList2"/>
    <dgm:cxn modelId="{B562097E-A73E-4400-B741-BE3FCA7DE787}" type="presOf" srcId="{C77872D6-FCDD-4385-AF9D-E30B8869FF8A}" destId="{0F14AB98-3BE1-413B-9B1B-5379302735D2}" srcOrd="0" destOrd="0" presId="urn:microsoft.com/office/officeart/2005/8/layout/vList2"/>
    <dgm:cxn modelId="{1B1A6D97-DED9-4F11-98CB-8EC20AECBE41}" srcId="{157CD467-887F-41D7-B274-CB3BC246F00E}" destId="{01839C02-9026-4411-B236-993E0849B5A6}" srcOrd="1" destOrd="0" parTransId="{1D4B5FDF-0B2C-429C-9374-4EFCEE26E7E7}" sibTransId="{B0BB5948-9FB0-4055-9648-D955D142A4D7}"/>
    <dgm:cxn modelId="{C26541AA-4F6F-4B2E-AB33-C27EC962CAED}" type="presOf" srcId="{01839C02-9026-4411-B236-993E0849B5A6}" destId="{0F14AB98-3BE1-413B-9B1B-5379302735D2}" srcOrd="0" destOrd="1" presId="urn:microsoft.com/office/officeart/2005/8/layout/vList2"/>
    <dgm:cxn modelId="{ABBD4CBF-048C-46E0-88B4-1B619F5CB110}" srcId="{F27D5EA5-38DD-47D7-86C7-A777E4191CC7}" destId="{0EC1977C-B3FC-43FB-A892-8A7F6396A9EB}" srcOrd="1" destOrd="0" parTransId="{E521918A-A130-4368-A311-435A77FF171B}" sibTransId="{9D0E9A7B-7D43-4D6D-8BCF-BA37AF4E4877}"/>
    <dgm:cxn modelId="{71D59FEF-2BB9-4E37-864B-663C994DF91F}" srcId="{0EC1977C-B3FC-43FB-A892-8A7F6396A9EB}" destId="{8763FCA1-A347-4B62-8DE2-E13DB7BE6D49}" srcOrd="1" destOrd="0" parTransId="{E5307F0F-E4A7-4D3C-B34B-C1C8339DD61B}" sibTransId="{256B595D-9964-4A86-B0D0-370CF1215EEE}"/>
    <dgm:cxn modelId="{379253FA-BB04-4419-9248-F39EC5F2F10C}" type="presOf" srcId="{660C421B-898E-4D62-A826-2E58158D7358}" destId="{90102416-07D9-43E9-B12A-28FE33534EF5}" srcOrd="0" destOrd="0" presId="urn:microsoft.com/office/officeart/2005/8/layout/vList2"/>
    <dgm:cxn modelId="{F76E98FB-EB41-47AC-8324-7D08756EF04E}" srcId="{F27D5EA5-38DD-47D7-86C7-A777E4191CC7}" destId="{157CD467-887F-41D7-B274-CB3BC246F00E}" srcOrd="0" destOrd="0" parTransId="{6D7B8F8A-FE79-422C-8180-E310E535B172}" sibTransId="{9DEEDA84-56EE-4CDD-8DC0-68E2865E90FC}"/>
    <dgm:cxn modelId="{B8892CF8-D9D7-43C1-B179-0097EA2F18CC}" type="presParOf" srcId="{8F49AAAF-725E-4C4F-B070-AB6543D6BFA4}" destId="{391F1590-62F3-438C-8182-8AEA34BF1087}" srcOrd="0" destOrd="0" presId="urn:microsoft.com/office/officeart/2005/8/layout/vList2"/>
    <dgm:cxn modelId="{562DF901-2AE2-473D-8688-FE178FE19B3D}" type="presParOf" srcId="{8F49AAAF-725E-4C4F-B070-AB6543D6BFA4}" destId="{0F14AB98-3BE1-413B-9B1B-5379302735D2}" srcOrd="1" destOrd="0" presId="urn:microsoft.com/office/officeart/2005/8/layout/vList2"/>
    <dgm:cxn modelId="{03832A06-7E19-4C1D-BCBF-C973D8B583AF}" type="presParOf" srcId="{8F49AAAF-725E-4C4F-B070-AB6543D6BFA4}" destId="{00229BA6-1EBF-4AB8-BA08-88D2BB9AF27F}" srcOrd="2" destOrd="0" presId="urn:microsoft.com/office/officeart/2005/8/layout/vList2"/>
    <dgm:cxn modelId="{C826D92E-4B16-4C2D-A754-A85BFBFB7155}" type="presParOf" srcId="{8F49AAAF-725E-4C4F-B070-AB6543D6BFA4}" destId="{90102416-07D9-43E9-B12A-28FE33534E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E99E7B-FF60-4071-A757-DD41901F7D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76F415-44D3-459B-AB01-5B2B07019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ML techniques significantly enhance portfolio optimization</a:t>
          </a:r>
        </a:p>
      </dgm:t>
    </dgm:pt>
    <dgm:pt modelId="{B2101D17-14E1-483D-9F53-41FEE5A69974}" type="parTrans" cxnId="{F737BE23-BB50-4A21-94B0-818998002123}">
      <dgm:prSet/>
      <dgm:spPr/>
      <dgm:t>
        <a:bodyPr/>
        <a:lstStyle/>
        <a:p>
          <a:endParaRPr lang="en-US"/>
        </a:p>
      </dgm:t>
    </dgm:pt>
    <dgm:pt modelId="{56A0061C-7C88-4C5E-B87E-4E5A12D8F5B6}" type="sibTrans" cxnId="{F737BE23-BB50-4A21-94B0-818998002123}">
      <dgm:prSet/>
      <dgm:spPr/>
      <dgm:t>
        <a:bodyPr/>
        <a:lstStyle/>
        <a:p>
          <a:endParaRPr lang="en-US"/>
        </a:p>
      </dgm:t>
    </dgm:pt>
    <dgm:pt modelId="{38368A5E-A7D6-48CB-BD1D-D54FE85BE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Cluster approach delivers the highest returns</a:t>
          </a:r>
        </a:p>
      </dgm:t>
    </dgm:pt>
    <dgm:pt modelId="{B1FCF194-DBC3-4EDC-AF04-3A7CF961A4AD}" type="parTrans" cxnId="{D64F3B89-B99E-41A5-8938-15D61BE141E0}">
      <dgm:prSet/>
      <dgm:spPr/>
      <dgm:t>
        <a:bodyPr/>
        <a:lstStyle/>
        <a:p>
          <a:endParaRPr lang="en-US"/>
        </a:p>
      </dgm:t>
    </dgm:pt>
    <dgm:pt modelId="{D8A36FA9-56F1-4E1E-82E5-8A81D5A8F183}" type="sibTrans" cxnId="{D64F3B89-B99E-41A5-8938-15D61BE141E0}">
      <dgm:prSet/>
      <dgm:spPr/>
      <dgm:t>
        <a:bodyPr/>
        <a:lstStyle/>
        <a:p>
          <a:endParaRPr lang="en-US"/>
        </a:p>
      </dgm:t>
    </dgm:pt>
    <dgm:pt modelId="{59A4BCEC-1943-45E1-8BF1-B871F5161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Integrated strategy provides the best risk-adjusted performance</a:t>
          </a:r>
        </a:p>
      </dgm:t>
    </dgm:pt>
    <dgm:pt modelId="{AFD4F06F-1C1E-451D-84BA-111D910CB66E}" type="parTrans" cxnId="{5D429A00-EDD2-4E25-98E6-897CC75A76BB}">
      <dgm:prSet/>
      <dgm:spPr/>
      <dgm:t>
        <a:bodyPr/>
        <a:lstStyle/>
        <a:p>
          <a:endParaRPr lang="en-US"/>
        </a:p>
      </dgm:t>
    </dgm:pt>
    <dgm:pt modelId="{71D682B3-9582-43D9-8DAF-101E8716A4F1}" type="sibTrans" cxnId="{5D429A00-EDD2-4E25-98E6-897CC75A76BB}">
      <dgm:prSet/>
      <dgm:spPr/>
      <dgm:t>
        <a:bodyPr/>
        <a:lstStyle/>
        <a:p>
          <a:endParaRPr lang="en-US"/>
        </a:p>
      </dgm:t>
    </dgm:pt>
    <dgm:pt modelId="{D0C23B90-604D-42B4-9580-7971381229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Strategic diversification outperforms naive diversification.</a:t>
          </a:r>
        </a:p>
      </dgm:t>
    </dgm:pt>
    <dgm:pt modelId="{FB457A7C-574D-4844-A774-2E968697881E}" type="parTrans" cxnId="{8CF46B27-9E19-4045-8963-F6EB45FC5C01}">
      <dgm:prSet/>
      <dgm:spPr/>
      <dgm:t>
        <a:bodyPr/>
        <a:lstStyle/>
        <a:p>
          <a:endParaRPr lang="en-US"/>
        </a:p>
      </dgm:t>
    </dgm:pt>
    <dgm:pt modelId="{0F752311-FB69-4E9C-9AA7-F4E3B489A205}" type="sibTrans" cxnId="{8CF46B27-9E19-4045-8963-F6EB45FC5C01}">
      <dgm:prSet/>
      <dgm:spPr/>
      <dgm:t>
        <a:bodyPr/>
        <a:lstStyle/>
        <a:p>
          <a:endParaRPr lang="en-US"/>
        </a:p>
      </dgm:t>
    </dgm:pt>
    <dgm:pt modelId="{44ABF8D8-44F0-46D2-93EF-BE468299BCD2}" type="pres">
      <dgm:prSet presAssocID="{28E99E7B-FF60-4071-A757-DD41901F7DA9}" presName="root" presStyleCnt="0">
        <dgm:presLayoutVars>
          <dgm:dir/>
          <dgm:resizeHandles val="exact"/>
        </dgm:presLayoutVars>
      </dgm:prSet>
      <dgm:spPr/>
    </dgm:pt>
    <dgm:pt modelId="{73888836-8E03-4E1B-AB9A-27BB5A7E5971}" type="pres">
      <dgm:prSet presAssocID="{D976F415-44D3-459B-AB01-5B2B07019980}" presName="compNode" presStyleCnt="0"/>
      <dgm:spPr/>
    </dgm:pt>
    <dgm:pt modelId="{77EC01AB-10F8-4EAE-AC9D-EC9BBD9F3FC7}" type="pres">
      <dgm:prSet presAssocID="{D976F415-44D3-459B-AB01-5B2B07019980}" presName="bgRect" presStyleLbl="bgShp" presStyleIdx="0" presStyleCnt="4"/>
      <dgm:spPr/>
    </dgm:pt>
    <dgm:pt modelId="{CA4749C1-F88D-44E8-906C-187DE7DC6AE9}" type="pres">
      <dgm:prSet presAssocID="{D976F415-44D3-459B-AB01-5B2B070199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E6963EE-9089-4826-BBD5-4128C5161001}" type="pres">
      <dgm:prSet presAssocID="{D976F415-44D3-459B-AB01-5B2B07019980}" presName="spaceRect" presStyleCnt="0"/>
      <dgm:spPr/>
    </dgm:pt>
    <dgm:pt modelId="{17733A05-CF31-4AEB-9900-E7ACB2A4B56F}" type="pres">
      <dgm:prSet presAssocID="{D976F415-44D3-459B-AB01-5B2B07019980}" presName="parTx" presStyleLbl="revTx" presStyleIdx="0" presStyleCnt="4">
        <dgm:presLayoutVars>
          <dgm:chMax val="0"/>
          <dgm:chPref val="0"/>
        </dgm:presLayoutVars>
      </dgm:prSet>
      <dgm:spPr/>
    </dgm:pt>
    <dgm:pt modelId="{E2CAF554-93D7-4A5E-9405-580A92060922}" type="pres">
      <dgm:prSet presAssocID="{56A0061C-7C88-4C5E-B87E-4E5A12D8F5B6}" presName="sibTrans" presStyleCnt="0"/>
      <dgm:spPr/>
    </dgm:pt>
    <dgm:pt modelId="{F695A9AB-DF4E-4115-8AAA-393CE674FEA8}" type="pres">
      <dgm:prSet presAssocID="{38368A5E-A7D6-48CB-BD1D-D54FE85BE1A0}" presName="compNode" presStyleCnt="0"/>
      <dgm:spPr/>
    </dgm:pt>
    <dgm:pt modelId="{AE05EC9F-3A5E-43E2-9CEE-249A397B2832}" type="pres">
      <dgm:prSet presAssocID="{38368A5E-A7D6-48CB-BD1D-D54FE85BE1A0}" presName="bgRect" presStyleLbl="bgShp" presStyleIdx="1" presStyleCnt="4"/>
      <dgm:spPr/>
    </dgm:pt>
    <dgm:pt modelId="{385B24F7-8B71-4780-8A77-4D1B2A9C750C}" type="pres">
      <dgm:prSet presAssocID="{38368A5E-A7D6-48CB-BD1D-D54FE85BE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044FDD-DD01-417D-8A44-63FADA124D16}" type="pres">
      <dgm:prSet presAssocID="{38368A5E-A7D6-48CB-BD1D-D54FE85BE1A0}" presName="spaceRect" presStyleCnt="0"/>
      <dgm:spPr/>
    </dgm:pt>
    <dgm:pt modelId="{913F619E-F4CE-457C-B567-19DF8E1D701F}" type="pres">
      <dgm:prSet presAssocID="{38368A5E-A7D6-48CB-BD1D-D54FE85BE1A0}" presName="parTx" presStyleLbl="revTx" presStyleIdx="1" presStyleCnt="4">
        <dgm:presLayoutVars>
          <dgm:chMax val="0"/>
          <dgm:chPref val="0"/>
        </dgm:presLayoutVars>
      </dgm:prSet>
      <dgm:spPr/>
    </dgm:pt>
    <dgm:pt modelId="{30BCA20B-0F92-48D0-9BE1-5E8297770183}" type="pres">
      <dgm:prSet presAssocID="{D8A36FA9-56F1-4E1E-82E5-8A81D5A8F183}" presName="sibTrans" presStyleCnt="0"/>
      <dgm:spPr/>
    </dgm:pt>
    <dgm:pt modelId="{BE28807B-3883-486C-8F16-19A4D25E8A31}" type="pres">
      <dgm:prSet presAssocID="{59A4BCEC-1943-45E1-8BF1-B871F5161DFA}" presName="compNode" presStyleCnt="0"/>
      <dgm:spPr/>
    </dgm:pt>
    <dgm:pt modelId="{0D0970FA-0BF0-4BB8-A85B-D52B9B8F8A46}" type="pres">
      <dgm:prSet presAssocID="{59A4BCEC-1943-45E1-8BF1-B871F5161DFA}" presName="bgRect" presStyleLbl="bgShp" presStyleIdx="2" presStyleCnt="4"/>
      <dgm:spPr/>
    </dgm:pt>
    <dgm:pt modelId="{292F3772-53D2-42F0-AFF8-4711D3BEF8DD}" type="pres">
      <dgm:prSet presAssocID="{59A4BCEC-1943-45E1-8BF1-B871F5161D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2E2B65F-4006-46FC-9FA3-D0BC8A02ADA5}" type="pres">
      <dgm:prSet presAssocID="{59A4BCEC-1943-45E1-8BF1-B871F5161DFA}" presName="spaceRect" presStyleCnt="0"/>
      <dgm:spPr/>
    </dgm:pt>
    <dgm:pt modelId="{F003DAA7-C9A4-47EA-BB56-A37BE8E1EEDE}" type="pres">
      <dgm:prSet presAssocID="{59A4BCEC-1943-45E1-8BF1-B871F5161DFA}" presName="parTx" presStyleLbl="revTx" presStyleIdx="2" presStyleCnt="4">
        <dgm:presLayoutVars>
          <dgm:chMax val="0"/>
          <dgm:chPref val="0"/>
        </dgm:presLayoutVars>
      </dgm:prSet>
      <dgm:spPr/>
    </dgm:pt>
    <dgm:pt modelId="{F39F8AE3-C3FF-4254-9DC7-CE384112FD7C}" type="pres">
      <dgm:prSet presAssocID="{71D682B3-9582-43D9-8DAF-101E8716A4F1}" presName="sibTrans" presStyleCnt="0"/>
      <dgm:spPr/>
    </dgm:pt>
    <dgm:pt modelId="{5555C1DF-1554-44D8-B72C-B6915A7B58AA}" type="pres">
      <dgm:prSet presAssocID="{D0C23B90-604D-42B4-9580-7971381229D5}" presName="compNode" presStyleCnt="0"/>
      <dgm:spPr/>
    </dgm:pt>
    <dgm:pt modelId="{73ED52DA-9C86-4121-ACCD-C8D51BBF7045}" type="pres">
      <dgm:prSet presAssocID="{D0C23B90-604D-42B4-9580-7971381229D5}" presName="bgRect" presStyleLbl="bgShp" presStyleIdx="3" presStyleCnt="4"/>
      <dgm:spPr/>
    </dgm:pt>
    <dgm:pt modelId="{916890CF-6961-44F5-80C6-268D029FF9CA}" type="pres">
      <dgm:prSet presAssocID="{D0C23B90-604D-42B4-9580-7971381229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F372E32-FF2D-4801-8AC8-E1214CF7C632}" type="pres">
      <dgm:prSet presAssocID="{D0C23B90-604D-42B4-9580-7971381229D5}" presName="spaceRect" presStyleCnt="0"/>
      <dgm:spPr/>
    </dgm:pt>
    <dgm:pt modelId="{633808ED-D31F-4445-B0E0-313FD9BBC5C4}" type="pres">
      <dgm:prSet presAssocID="{D0C23B90-604D-42B4-9580-7971381229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429A00-EDD2-4E25-98E6-897CC75A76BB}" srcId="{28E99E7B-FF60-4071-A757-DD41901F7DA9}" destId="{59A4BCEC-1943-45E1-8BF1-B871F5161DFA}" srcOrd="2" destOrd="0" parTransId="{AFD4F06F-1C1E-451D-84BA-111D910CB66E}" sibTransId="{71D682B3-9582-43D9-8DAF-101E8716A4F1}"/>
    <dgm:cxn modelId="{F737BE23-BB50-4A21-94B0-818998002123}" srcId="{28E99E7B-FF60-4071-A757-DD41901F7DA9}" destId="{D976F415-44D3-459B-AB01-5B2B07019980}" srcOrd="0" destOrd="0" parTransId="{B2101D17-14E1-483D-9F53-41FEE5A69974}" sibTransId="{56A0061C-7C88-4C5E-B87E-4E5A12D8F5B6}"/>
    <dgm:cxn modelId="{8CF46B27-9E19-4045-8963-F6EB45FC5C01}" srcId="{28E99E7B-FF60-4071-A757-DD41901F7DA9}" destId="{D0C23B90-604D-42B4-9580-7971381229D5}" srcOrd="3" destOrd="0" parTransId="{FB457A7C-574D-4844-A774-2E968697881E}" sibTransId="{0F752311-FB69-4E9C-9AA7-F4E3B489A205}"/>
    <dgm:cxn modelId="{D64F3B89-B99E-41A5-8938-15D61BE141E0}" srcId="{28E99E7B-FF60-4071-A757-DD41901F7DA9}" destId="{38368A5E-A7D6-48CB-BD1D-D54FE85BE1A0}" srcOrd="1" destOrd="0" parTransId="{B1FCF194-DBC3-4EDC-AF04-3A7CF961A4AD}" sibTransId="{D8A36FA9-56F1-4E1E-82E5-8A81D5A8F183}"/>
    <dgm:cxn modelId="{DF36CFA4-B258-4CB1-8F01-A92F09E85DDE}" type="presOf" srcId="{59A4BCEC-1943-45E1-8BF1-B871F5161DFA}" destId="{F003DAA7-C9A4-47EA-BB56-A37BE8E1EEDE}" srcOrd="0" destOrd="0" presId="urn:microsoft.com/office/officeart/2018/2/layout/IconVerticalSolidList"/>
    <dgm:cxn modelId="{3C8AC4AD-4551-4D80-8451-EF7E36D01612}" type="presOf" srcId="{D0C23B90-604D-42B4-9580-7971381229D5}" destId="{633808ED-D31F-4445-B0E0-313FD9BBC5C4}" srcOrd="0" destOrd="0" presId="urn:microsoft.com/office/officeart/2018/2/layout/IconVerticalSolidList"/>
    <dgm:cxn modelId="{CF6DDAB6-0DCA-44E3-8692-D6E8CA777A39}" type="presOf" srcId="{38368A5E-A7D6-48CB-BD1D-D54FE85BE1A0}" destId="{913F619E-F4CE-457C-B567-19DF8E1D701F}" srcOrd="0" destOrd="0" presId="urn:microsoft.com/office/officeart/2018/2/layout/IconVerticalSolidList"/>
    <dgm:cxn modelId="{6DE882C4-0F3F-47A6-8F56-E7C387A64985}" type="presOf" srcId="{28E99E7B-FF60-4071-A757-DD41901F7DA9}" destId="{44ABF8D8-44F0-46D2-93EF-BE468299BCD2}" srcOrd="0" destOrd="0" presId="urn:microsoft.com/office/officeart/2018/2/layout/IconVerticalSolidList"/>
    <dgm:cxn modelId="{DC0F44CF-B1B0-4209-A100-27C38D2F512B}" type="presOf" srcId="{D976F415-44D3-459B-AB01-5B2B07019980}" destId="{17733A05-CF31-4AEB-9900-E7ACB2A4B56F}" srcOrd="0" destOrd="0" presId="urn:microsoft.com/office/officeart/2018/2/layout/IconVerticalSolidList"/>
    <dgm:cxn modelId="{45388A00-753A-43FA-A331-2415189E06E7}" type="presParOf" srcId="{44ABF8D8-44F0-46D2-93EF-BE468299BCD2}" destId="{73888836-8E03-4E1B-AB9A-27BB5A7E5971}" srcOrd="0" destOrd="0" presId="urn:microsoft.com/office/officeart/2018/2/layout/IconVerticalSolidList"/>
    <dgm:cxn modelId="{BE4FB1B6-CC8D-4D69-B78C-D4171327D5D6}" type="presParOf" srcId="{73888836-8E03-4E1B-AB9A-27BB5A7E5971}" destId="{77EC01AB-10F8-4EAE-AC9D-EC9BBD9F3FC7}" srcOrd="0" destOrd="0" presId="urn:microsoft.com/office/officeart/2018/2/layout/IconVerticalSolidList"/>
    <dgm:cxn modelId="{50D085E3-0FA8-4EB3-B450-3C8A1267A788}" type="presParOf" srcId="{73888836-8E03-4E1B-AB9A-27BB5A7E5971}" destId="{CA4749C1-F88D-44E8-906C-187DE7DC6AE9}" srcOrd="1" destOrd="0" presId="urn:microsoft.com/office/officeart/2018/2/layout/IconVerticalSolidList"/>
    <dgm:cxn modelId="{2D94721B-36C5-48C3-A231-552D5D15BAAA}" type="presParOf" srcId="{73888836-8E03-4E1B-AB9A-27BB5A7E5971}" destId="{7E6963EE-9089-4826-BBD5-4128C5161001}" srcOrd="2" destOrd="0" presId="urn:microsoft.com/office/officeart/2018/2/layout/IconVerticalSolidList"/>
    <dgm:cxn modelId="{D0374A7B-AA82-474D-AE3A-6C000D035425}" type="presParOf" srcId="{73888836-8E03-4E1B-AB9A-27BB5A7E5971}" destId="{17733A05-CF31-4AEB-9900-E7ACB2A4B56F}" srcOrd="3" destOrd="0" presId="urn:microsoft.com/office/officeart/2018/2/layout/IconVerticalSolidList"/>
    <dgm:cxn modelId="{D5618E05-86D3-42B6-9FC8-935326AA5A14}" type="presParOf" srcId="{44ABF8D8-44F0-46D2-93EF-BE468299BCD2}" destId="{E2CAF554-93D7-4A5E-9405-580A92060922}" srcOrd="1" destOrd="0" presId="urn:microsoft.com/office/officeart/2018/2/layout/IconVerticalSolidList"/>
    <dgm:cxn modelId="{8A83AF04-1A2A-44F1-AB52-01D1F9611F42}" type="presParOf" srcId="{44ABF8D8-44F0-46D2-93EF-BE468299BCD2}" destId="{F695A9AB-DF4E-4115-8AAA-393CE674FEA8}" srcOrd="2" destOrd="0" presId="urn:microsoft.com/office/officeart/2018/2/layout/IconVerticalSolidList"/>
    <dgm:cxn modelId="{77A57596-4BAE-4279-A450-8ACF41F54D14}" type="presParOf" srcId="{F695A9AB-DF4E-4115-8AAA-393CE674FEA8}" destId="{AE05EC9F-3A5E-43E2-9CEE-249A397B2832}" srcOrd="0" destOrd="0" presId="urn:microsoft.com/office/officeart/2018/2/layout/IconVerticalSolidList"/>
    <dgm:cxn modelId="{E14FF0EB-E620-43C4-8151-81D80B49B43A}" type="presParOf" srcId="{F695A9AB-DF4E-4115-8AAA-393CE674FEA8}" destId="{385B24F7-8B71-4780-8A77-4D1B2A9C750C}" srcOrd="1" destOrd="0" presId="urn:microsoft.com/office/officeart/2018/2/layout/IconVerticalSolidList"/>
    <dgm:cxn modelId="{118FB61D-9A7E-4E68-9EE8-8C7FACBC285E}" type="presParOf" srcId="{F695A9AB-DF4E-4115-8AAA-393CE674FEA8}" destId="{10044FDD-DD01-417D-8A44-63FADA124D16}" srcOrd="2" destOrd="0" presId="urn:microsoft.com/office/officeart/2018/2/layout/IconVerticalSolidList"/>
    <dgm:cxn modelId="{B241749B-6955-4DD8-8DB5-D14C50F735BC}" type="presParOf" srcId="{F695A9AB-DF4E-4115-8AAA-393CE674FEA8}" destId="{913F619E-F4CE-457C-B567-19DF8E1D701F}" srcOrd="3" destOrd="0" presId="urn:microsoft.com/office/officeart/2018/2/layout/IconVerticalSolidList"/>
    <dgm:cxn modelId="{46BDF582-6363-402B-8428-02AC545E7741}" type="presParOf" srcId="{44ABF8D8-44F0-46D2-93EF-BE468299BCD2}" destId="{30BCA20B-0F92-48D0-9BE1-5E8297770183}" srcOrd="3" destOrd="0" presId="urn:microsoft.com/office/officeart/2018/2/layout/IconVerticalSolidList"/>
    <dgm:cxn modelId="{577A35D2-02A0-462F-9050-AE71B70EC1E4}" type="presParOf" srcId="{44ABF8D8-44F0-46D2-93EF-BE468299BCD2}" destId="{BE28807B-3883-486C-8F16-19A4D25E8A31}" srcOrd="4" destOrd="0" presId="urn:microsoft.com/office/officeart/2018/2/layout/IconVerticalSolidList"/>
    <dgm:cxn modelId="{2AAC538E-4B94-442C-944F-DA5EA77D6E29}" type="presParOf" srcId="{BE28807B-3883-486C-8F16-19A4D25E8A31}" destId="{0D0970FA-0BF0-4BB8-A85B-D52B9B8F8A46}" srcOrd="0" destOrd="0" presId="urn:microsoft.com/office/officeart/2018/2/layout/IconVerticalSolidList"/>
    <dgm:cxn modelId="{4C614EF1-3FBC-4129-987E-1CCA36A8B580}" type="presParOf" srcId="{BE28807B-3883-486C-8F16-19A4D25E8A31}" destId="{292F3772-53D2-42F0-AFF8-4711D3BEF8DD}" srcOrd="1" destOrd="0" presId="urn:microsoft.com/office/officeart/2018/2/layout/IconVerticalSolidList"/>
    <dgm:cxn modelId="{B5049309-5FA6-412F-BEC5-7C5652A92B54}" type="presParOf" srcId="{BE28807B-3883-486C-8F16-19A4D25E8A31}" destId="{62E2B65F-4006-46FC-9FA3-D0BC8A02ADA5}" srcOrd="2" destOrd="0" presId="urn:microsoft.com/office/officeart/2018/2/layout/IconVerticalSolidList"/>
    <dgm:cxn modelId="{50212AE5-C247-4112-A5AD-77E88B08B43B}" type="presParOf" srcId="{BE28807B-3883-486C-8F16-19A4D25E8A31}" destId="{F003DAA7-C9A4-47EA-BB56-A37BE8E1EEDE}" srcOrd="3" destOrd="0" presId="urn:microsoft.com/office/officeart/2018/2/layout/IconVerticalSolidList"/>
    <dgm:cxn modelId="{F73D8268-A72D-4B19-A20C-91CBB9DB855C}" type="presParOf" srcId="{44ABF8D8-44F0-46D2-93EF-BE468299BCD2}" destId="{F39F8AE3-C3FF-4254-9DC7-CE384112FD7C}" srcOrd="5" destOrd="0" presId="urn:microsoft.com/office/officeart/2018/2/layout/IconVerticalSolidList"/>
    <dgm:cxn modelId="{F5B30A4E-2FBD-4D0B-A07A-6824A3D4E6D1}" type="presParOf" srcId="{44ABF8D8-44F0-46D2-93EF-BE468299BCD2}" destId="{5555C1DF-1554-44D8-B72C-B6915A7B58AA}" srcOrd="6" destOrd="0" presId="urn:microsoft.com/office/officeart/2018/2/layout/IconVerticalSolidList"/>
    <dgm:cxn modelId="{9E7BD27D-6709-4A35-A1E5-8D08228EB7B7}" type="presParOf" srcId="{5555C1DF-1554-44D8-B72C-B6915A7B58AA}" destId="{73ED52DA-9C86-4121-ACCD-C8D51BBF7045}" srcOrd="0" destOrd="0" presId="urn:microsoft.com/office/officeart/2018/2/layout/IconVerticalSolidList"/>
    <dgm:cxn modelId="{69319892-46B0-4AEA-9DD4-281D63D4E6C0}" type="presParOf" srcId="{5555C1DF-1554-44D8-B72C-B6915A7B58AA}" destId="{916890CF-6961-44F5-80C6-268D029FF9CA}" srcOrd="1" destOrd="0" presId="urn:microsoft.com/office/officeart/2018/2/layout/IconVerticalSolidList"/>
    <dgm:cxn modelId="{CCE8FBF8-2323-4C60-82DB-F1E462903FBE}" type="presParOf" srcId="{5555C1DF-1554-44D8-B72C-B6915A7B58AA}" destId="{2F372E32-FF2D-4801-8AC8-E1214CF7C632}" srcOrd="2" destOrd="0" presId="urn:microsoft.com/office/officeart/2018/2/layout/IconVerticalSolidList"/>
    <dgm:cxn modelId="{A24441D8-90F2-44FE-8FC4-EF6226A5727E}" type="presParOf" srcId="{5555C1DF-1554-44D8-B72C-B6915A7B58AA}" destId="{633808ED-D31F-4445-B0E0-313FD9BBC5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F3999C-1A45-4657-952A-9B2F7CE3EDB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B38C4B-86A0-4F38-9E79-1B28F67BB70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concentration limits</a:t>
          </a:r>
        </a:p>
      </dgm:t>
    </dgm:pt>
    <dgm:pt modelId="{E1EA0347-FF32-4A00-9A36-A0984422FA4E}" type="parTrans" cxnId="{0AC1CD5D-04C7-4225-B7EF-43E229AF6BB7}">
      <dgm:prSet/>
      <dgm:spPr/>
      <dgm:t>
        <a:bodyPr/>
        <a:lstStyle/>
        <a:p>
          <a:endParaRPr lang="en-US"/>
        </a:p>
      </dgm:t>
    </dgm:pt>
    <dgm:pt modelId="{53CDEFD4-9663-46B1-B124-503025B15D99}" type="sibTrans" cxnId="{0AC1CD5D-04C7-4225-B7EF-43E229AF6BB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E8C9D92-6605-4185-93C0-CEC225A65FF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Test across market regimes</a:t>
          </a:r>
        </a:p>
      </dgm:t>
    </dgm:pt>
    <dgm:pt modelId="{93AE09DC-93C3-4A97-8055-7BC77E88E4DA}" type="parTrans" cxnId="{CEC22CB9-9E66-4190-A794-C4E76470B88D}">
      <dgm:prSet/>
      <dgm:spPr/>
      <dgm:t>
        <a:bodyPr/>
        <a:lstStyle/>
        <a:p>
          <a:endParaRPr lang="en-US"/>
        </a:p>
      </dgm:t>
    </dgm:pt>
    <dgm:pt modelId="{4A1B89D3-DFA3-4BE8-A076-473D5BDC81D4}" type="sibTrans" cxnId="{CEC22CB9-9E66-4190-A794-C4E76470B88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7E9FDE0-59BB-4980-A7B7-D20792ADF71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Explore advanced time series models</a:t>
          </a:r>
        </a:p>
      </dgm:t>
    </dgm:pt>
    <dgm:pt modelId="{2573AF4D-4661-487F-91B4-9FF80FEFCB7E}" type="parTrans" cxnId="{37B11558-8EC3-45B7-BFAB-8BE6C20EC849}">
      <dgm:prSet/>
      <dgm:spPr/>
      <dgm:t>
        <a:bodyPr/>
        <a:lstStyle/>
        <a:p>
          <a:endParaRPr lang="en-US"/>
        </a:p>
      </dgm:t>
    </dgm:pt>
    <dgm:pt modelId="{3F146EF4-B925-4F56-B418-021DA9D6E07B}" type="sibTrans" cxnId="{37B11558-8EC3-45B7-BFAB-8BE6C20EC84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C896BF9-0511-4EF6-BF3A-70CF570CEF2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Improve Monte Carlo simulations</a:t>
          </a:r>
        </a:p>
      </dgm:t>
    </dgm:pt>
    <dgm:pt modelId="{DEA7DCBF-6D55-4EBF-ACB3-ED65D4078DD2}" type="parTrans" cxnId="{9761D6CB-6844-4462-9BAA-059E04666260}">
      <dgm:prSet/>
      <dgm:spPr/>
      <dgm:t>
        <a:bodyPr/>
        <a:lstStyle/>
        <a:p>
          <a:endParaRPr lang="en-US"/>
        </a:p>
      </dgm:t>
    </dgm:pt>
    <dgm:pt modelId="{334116C4-F75D-444B-A749-0941669BC1EF}" type="sibTrans" cxnId="{9761D6CB-6844-4462-9BAA-059E0466626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FBFC68F-2DDD-4B85-97D9-08107BBED23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transaction costs and tax considerations.</a:t>
          </a:r>
        </a:p>
      </dgm:t>
    </dgm:pt>
    <dgm:pt modelId="{AB851320-504F-4AB9-B7A6-0BDC4968AE16}" type="parTrans" cxnId="{333A3E4B-F44D-44CC-BC58-81C56AC056DB}">
      <dgm:prSet/>
      <dgm:spPr/>
      <dgm:t>
        <a:bodyPr/>
        <a:lstStyle/>
        <a:p>
          <a:endParaRPr lang="en-US"/>
        </a:p>
      </dgm:t>
    </dgm:pt>
    <dgm:pt modelId="{B6322F14-570E-4390-BC61-C991C41B51E4}" type="sibTrans" cxnId="{333A3E4B-F44D-44CC-BC58-81C56AC056DB}">
      <dgm:prSet phldrT="05" phldr="0"/>
      <dgm:spPr/>
      <dgm:t>
        <a:bodyPr/>
        <a:lstStyle/>
        <a:p>
          <a:r>
            <a:rPr lang="en-US"/>
            <a:t>05</a:t>
          </a:r>
          <a:endParaRPr lang="en-US" dirty="0"/>
        </a:p>
      </dgm:t>
    </dgm:pt>
    <dgm:pt modelId="{B25EE617-FFD0-4D76-A73B-9999381A3F7E}" type="pres">
      <dgm:prSet presAssocID="{BBF3999C-1A45-4657-952A-9B2F7CE3EDB8}" presName="Name0" presStyleCnt="0">
        <dgm:presLayoutVars>
          <dgm:animLvl val="lvl"/>
          <dgm:resizeHandles val="exact"/>
        </dgm:presLayoutVars>
      </dgm:prSet>
      <dgm:spPr/>
    </dgm:pt>
    <dgm:pt modelId="{C02B0338-555F-40D6-8775-D92527D7F90E}" type="pres">
      <dgm:prSet presAssocID="{33B38C4B-86A0-4F38-9E79-1B28F67BB700}" presName="compositeNode" presStyleCnt="0">
        <dgm:presLayoutVars>
          <dgm:bulletEnabled val="1"/>
        </dgm:presLayoutVars>
      </dgm:prSet>
      <dgm:spPr/>
    </dgm:pt>
    <dgm:pt modelId="{F1B9F6A8-C3B0-4356-BE6D-A8215CCD24DA}" type="pres">
      <dgm:prSet presAssocID="{33B38C4B-86A0-4F38-9E79-1B28F67BB700}" presName="bgRect" presStyleLbl="alignNode1" presStyleIdx="0" presStyleCnt="5"/>
      <dgm:spPr/>
    </dgm:pt>
    <dgm:pt modelId="{AAD5605D-8D89-4AAE-B797-F2EB94865033}" type="pres">
      <dgm:prSet presAssocID="{53CDEFD4-9663-46B1-B124-503025B15D9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FA04F2AC-DE73-4A04-9887-E1995D340888}" type="pres">
      <dgm:prSet presAssocID="{33B38C4B-86A0-4F38-9E79-1B28F67BB700}" presName="nodeRect" presStyleLbl="alignNode1" presStyleIdx="0" presStyleCnt="5">
        <dgm:presLayoutVars>
          <dgm:bulletEnabled val="1"/>
        </dgm:presLayoutVars>
      </dgm:prSet>
      <dgm:spPr/>
    </dgm:pt>
    <dgm:pt modelId="{57CA3ABE-9897-4081-8CB8-813A27C79D89}" type="pres">
      <dgm:prSet presAssocID="{53CDEFD4-9663-46B1-B124-503025B15D99}" presName="sibTrans" presStyleCnt="0"/>
      <dgm:spPr/>
    </dgm:pt>
    <dgm:pt modelId="{DB33A00E-DCDA-4172-8E61-AB085316327E}" type="pres">
      <dgm:prSet presAssocID="{3E8C9D92-6605-4185-93C0-CEC225A65FF4}" presName="compositeNode" presStyleCnt="0">
        <dgm:presLayoutVars>
          <dgm:bulletEnabled val="1"/>
        </dgm:presLayoutVars>
      </dgm:prSet>
      <dgm:spPr/>
    </dgm:pt>
    <dgm:pt modelId="{BB953E4E-1CD9-49F1-93B1-5DE43747C6F3}" type="pres">
      <dgm:prSet presAssocID="{3E8C9D92-6605-4185-93C0-CEC225A65FF4}" presName="bgRect" presStyleLbl="alignNode1" presStyleIdx="1" presStyleCnt="5"/>
      <dgm:spPr/>
    </dgm:pt>
    <dgm:pt modelId="{7E4E20D9-8528-48BB-9A23-92FEFA109713}" type="pres">
      <dgm:prSet presAssocID="{4A1B89D3-DFA3-4BE8-A076-473D5BDC81D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F5F90247-C457-4AF0-B60B-B17049773C6D}" type="pres">
      <dgm:prSet presAssocID="{3E8C9D92-6605-4185-93C0-CEC225A65FF4}" presName="nodeRect" presStyleLbl="alignNode1" presStyleIdx="1" presStyleCnt="5">
        <dgm:presLayoutVars>
          <dgm:bulletEnabled val="1"/>
        </dgm:presLayoutVars>
      </dgm:prSet>
      <dgm:spPr/>
    </dgm:pt>
    <dgm:pt modelId="{69E0608B-DEAB-4461-98DB-C004FD38CBFA}" type="pres">
      <dgm:prSet presAssocID="{4A1B89D3-DFA3-4BE8-A076-473D5BDC81D4}" presName="sibTrans" presStyleCnt="0"/>
      <dgm:spPr/>
    </dgm:pt>
    <dgm:pt modelId="{238CF34E-94B3-4A50-A6A6-AD8825AC99AA}" type="pres">
      <dgm:prSet presAssocID="{47E9FDE0-59BB-4980-A7B7-D20792ADF714}" presName="compositeNode" presStyleCnt="0">
        <dgm:presLayoutVars>
          <dgm:bulletEnabled val="1"/>
        </dgm:presLayoutVars>
      </dgm:prSet>
      <dgm:spPr/>
    </dgm:pt>
    <dgm:pt modelId="{072E62AB-0CB9-432E-9A32-1F435569DB20}" type="pres">
      <dgm:prSet presAssocID="{47E9FDE0-59BB-4980-A7B7-D20792ADF714}" presName="bgRect" presStyleLbl="alignNode1" presStyleIdx="2" presStyleCnt="5"/>
      <dgm:spPr/>
    </dgm:pt>
    <dgm:pt modelId="{5576FCE1-FBF8-49BE-8746-073484558060}" type="pres">
      <dgm:prSet presAssocID="{3F146EF4-B925-4F56-B418-021DA9D6E07B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DADC0BBB-60D0-4F2F-BF85-7F455A50F352}" type="pres">
      <dgm:prSet presAssocID="{47E9FDE0-59BB-4980-A7B7-D20792ADF714}" presName="nodeRect" presStyleLbl="alignNode1" presStyleIdx="2" presStyleCnt="5">
        <dgm:presLayoutVars>
          <dgm:bulletEnabled val="1"/>
        </dgm:presLayoutVars>
      </dgm:prSet>
      <dgm:spPr/>
    </dgm:pt>
    <dgm:pt modelId="{594FE484-48E7-42D5-8D8A-BC465128FB7F}" type="pres">
      <dgm:prSet presAssocID="{3F146EF4-B925-4F56-B418-021DA9D6E07B}" presName="sibTrans" presStyleCnt="0"/>
      <dgm:spPr/>
    </dgm:pt>
    <dgm:pt modelId="{ADF65C5A-ECE4-4B87-8D90-FC324185498F}" type="pres">
      <dgm:prSet presAssocID="{CC896BF9-0511-4EF6-BF3A-70CF570CEF2A}" presName="compositeNode" presStyleCnt="0">
        <dgm:presLayoutVars>
          <dgm:bulletEnabled val="1"/>
        </dgm:presLayoutVars>
      </dgm:prSet>
      <dgm:spPr/>
    </dgm:pt>
    <dgm:pt modelId="{765B7E31-0505-4EE9-A5A1-6F55AB35D6BC}" type="pres">
      <dgm:prSet presAssocID="{CC896BF9-0511-4EF6-BF3A-70CF570CEF2A}" presName="bgRect" presStyleLbl="alignNode1" presStyleIdx="3" presStyleCnt="5"/>
      <dgm:spPr/>
    </dgm:pt>
    <dgm:pt modelId="{2271B5C9-A60C-4FFE-8FC8-50D880C1E77E}" type="pres">
      <dgm:prSet presAssocID="{334116C4-F75D-444B-A749-0941669BC1E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D7CBD6E0-D6DF-4B90-B547-0D25666317CA}" type="pres">
      <dgm:prSet presAssocID="{CC896BF9-0511-4EF6-BF3A-70CF570CEF2A}" presName="nodeRect" presStyleLbl="alignNode1" presStyleIdx="3" presStyleCnt="5">
        <dgm:presLayoutVars>
          <dgm:bulletEnabled val="1"/>
        </dgm:presLayoutVars>
      </dgm:prSet>
      <dgm:spPr/>
    </dgm:pt>
    <dgm:pt modelId="{21090EC7-9AF7-4362-BDF0-F8196A1CE7F0}" type="pres">
      <dgm:prSet presAssocID="{334116C4-F75D-444B-A749-0941669BC1EF}" presName="sibTrans" presStyleCnt="0"/>
      <dgm:spPr/>
    </dgm:pt>
    <dgm:pt modelId="{D6316F7E-C37D-4716-AE4F-DBDA5FA5F91E}" type="pres">
      <dgm:prSet presAssocID="{9FBFC68F-2DDD-4B85-97D9-08107BBED236}" presName="compositeNode" presStyleCnt="0">
        <dgm:presLayoutVars>
          <dgm:bulletEnabled val="1"/>
        </dgm:presLayoutVars>
      </dgm:prSet>
      <dgm:spPr/>
    </dgm:pt>
    <dgm:pt modelId="{FFDC19C0-E8C4-49A5-A26B-8ABA685CBAA1}" type="pres">
      <dgm:prSet presAssocID="{9FBFC68F-2DDD-4B85-97D9-08107BBED236}" presName="bgRect" presStyleLbl="alignNode1" presStyleIdx="4" presStyleCnt="5"/>
      <dgm:spPr/>
    </dgm:pt>
    <dgm:pt modelId="{22DBC10F-C0C0-45AF-B3E8-75FA4A4C6823}" type="pres">
      <dgm:prSet presAssocID="{B6322F14-570E-4390-BC61-C991C41B51E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2CB9244-2DB3-45A3-82D2-55E54BCB36D1}" type="pres">
      <dgm:prSet presAssocID="{9FBFC68F-2DDD-4B85-97D9-08107BBED236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1691A702-763B-4C05-ACA7-1F4F0BB18BA0}" type="presOf" srcId="{3E8C9D92-6605-4185-93C0-CEC225A65FF4}" destId="{F5F90247-C457-4AF0-B60B-B17049773C6D}" srcOrd="1" destOrd="0" presId="urn:microsoft.com/office/officeart/2016/7/layout/LinearBlockProcessNumbered"/>
    <dgm:cxn modelId="{2D69170C-9C9D-47C8-AE5E-DF375BCA6DEE}" type="presOf" srcId="{CC896BF9-0511-4EF6-BF3A-70CF570CEF2A}" destId="{765B7E31-0505-4EE9-A5A1-6F55AB35D6BC}" srcOrd="0" destOrd="0" presId="urn:microsoft.com/office/officeart/2016/7/layout/LinearBlockProcessNumbered"/>
    <dgm:cxn modelId="{65A9BA1C-9E1F-4725-B6F5-A50427B7BF50}" type="presOf" srcId="{47E9FDE0-59BB-4980-A7B7-D20792ADF714}" destId="{DADC0BBB-60D0-4F2F-BF85-7F455A50F352}" srcOrd="1" destOrd="0" presId="urn:microsoft.com/office/officeart/2016/7/layout/LinearBlockProcessNumbered"/>
    <dgm:cxn modelId="{04EB3E40-7046-4165-A554-E6B7AC1BA320}" type="presOf" srcId="{53CDEFD4-9663-46B1-B124-503025B15D99}" destId="{AAD5605D-8D89-4AAE-B797-F2EB94865033}" srcOrd="0" destOrd="0" presId="urn:microsoft.com/office/officeart/2016/7/layout/LinearBlockProcessNumbered"/>
    <dgm:cxn modelId="{0AC1CD5D-04C7-4225-B7EF-43E229AF6BB7}" srcId="{BBF3999C-1A45-4657-952A-9B2F7CE3EDB8}" destId="{33B38C4B-86A0-4F38-9E79-1B28F67BB700}" srcOrd="0" destOrd="0" parTransId="{E1EA0347-FF32-4A00-9A36-A0984422FA4E}" sibTransId="{53CDEFD4-9663-46B1-B124-503025B15D99}"/>
    <dgm:cxn modelId="{EE22D048-DA3D-41E7-84E0-953C576752FB}" type="presOf" srcId="{CC896BF9-0511-4EF6-BF3A-70CF570CEF2A}" destId="{D7CBD6E0-D6DF-4B90-B547-0D25666317CA}" srcOrd="1" destOrd="0" presId="urn:microsoft.com/office/officeart/2016/7/layout/LinearBlockProcessNumbered"/>
    <dgm:cxn modelId="{333A3E4B-F44D-44CC-BC58-81C56AC056DB}" srcId="{BBF3999C-1A45-4657-952A-9B2F7CE3EDB8}" destId="{9FBFC68F-2DDD-4B85-97D9-08107BBED236}" srcOrd="4" destOrd="0" parTransId="{AB851320-504F-4AB9-B7A6-0BDC4968AE16}" sibTransId="{B6322F14-570E-4390-BC61-C991C41B51E4}"/>
    <dgm:cxn modelId="{E4EC5477-E2F2-4FB8-92DD-4434895C6F73}" type="presOf" srcId="{B6322F14-570E-4390-BC61-C991C41B51E4}" destId="{22DBC10F-C0C0-45AF-B3E8-75FA4A4C6823}" srcOrd="0" destOrd="0" presId="urn:microsoft.com/office/officeart/2016/7/layout/LinearBlockProcessNumbered"/>
    <dgm:cxn modelId="{37B11558-8EC3-45B7-BFAB-8BE6C20EC849}" srcId="{BBF3999C-1A45-4657-952A-9B2F7CE3EDB8}" destId="{47E9FDE0-59BB-4980-A7B7-D20792ADF714}" srcOrd="2" destOrd="0" parTransId="{2573AF4D-4661-487F-91B4-9FF80FEFCB7E}" sibTransId="{3F146EF4-B925-4F56-B418-021DA9D6E07B}"/>
    <dgm:cxn modelId="{A9579E78-7CBE-4B87-AD23-0B30A04DD59F}" type="presOf" srcId="{3F146EF4-B925-4F56-B418-021DA9D6E07B}" destId="{5576FCE1-FBF8-49BE-8746-073484558060}" srcOrd="0" destOrd="0" presId="urn:microsoft.com/office/officeart/2016/7/layout/LinearBlockProcessNumbered"/>
    <dgm:cxn modelId="{D5B62079-8123-4549-9A8F-6F7130490761}" type="presOf" srcId="{33B38C4B-86A0-4F38-9E79-1B28F67BB700}" destId="{F1B9F6A8-C3B0-4356-BE6D-A8215CCD24DA}" srcOrd="0" destOrd="0" presId="urn:microsoft.com/office/officeart/2016/7/layout/LinearBlockProcessNumbered"/>
    <dgm:cxn modelId="{472BB696-57D7-457F-BA71-1AA5C98B9D52}" type="presOf" srcId="{33B38C4B-86A0-4F38-9E79-1B28F67BB700}" destId="{FA04F2AC-DE73-4A04-9887-E1995D340888}" srcOrd="1" destOrd="0" presId="urn:microsoft.com/office/officeart/2016/7/layout/LinearBlockProcessNumbered"/>
    <dgm:cxn modelId="{5B9B0F9D-64A9-4450-A2AE-0C37A389F6A7}" type="presOf" srcId="{47E9FDE0-59BB-4980-A7B7-D20792ADF714}" destId="{072E62AB-0CB9-432E-9A32-1F435569DB20}" srcOrd="0" destOrd="0" presId="urn:microsoft.com/office/officeart/2016/7/layout/LinearBlockProcessNumbered"/>
    <dgm:cxn modelId="{8F5D11B1-85F7-4B47-82E5-ED6B4A06CAA5}" type="presOf" srcId="{4A1B89D3-DFA3-4BE8-A076-473D5BDC81D4}" destId="{7E4E20D9-8528-48BB-9A23-92FEFA109713}" srcOrd="0" destOrd="0" presId="urn:microsoft.com/office/officeart/2016/7/layout/LinearBlockProcessNumbered"/>
    <dgm:cxn modelId="{CEC22CB9-9E66-4190-A794-C4E76470B88D}" srcId="{BBF3999C-1A45-4657-952A-9B2F7CE3EDB8}" destId="{3E8C9D92-6605-4185-93C0-CEC225A65FF4}" srcOrd="1" destOrd="0" parTransId="{93AE09DC-93C3-4A97-8055-7BC77E88E4DA}" sibTransId="{4A1B89D3-DFA3-4BE8-A076-473D5BDC81D4}"/>
    <dgm:cxn modelId="{707E6BC8-A0A9-44E4-BB7C-92E1F30663D7}" type="presOf" srcId="{9FBFC68F-2DDD-4B85-97D9-08107BBED236}" destId="{FFDC19C0-E8C4-49A5-A26B-8ABA685CBAA1}" srcOrd="0" destOrd="0" presId="urn:microsoft.com/office/officeart/2016/7/layout/LinearBlockProcessNumbered"/>
    <dgm:cxn modelId="{9761D6CB-6844-4462-9BAA-059E04666260}" srcId="{BBF3999C-1A45-4657-952A-9B2F7CE3EDB8}" destId="{CC896BF9-0511-4EF6-BF3A-70CF570CEF2A}" srcOrd="3" destOrd="0" parTransId="{DEA7DCBF-6D55-4EBF-ACB3-ED65D4078DD2}" sibTransId="{334116C4-F75D-444B-A749-0941669BC1EF}"/>
    <dgm:cxn modelId="{16538BD2-E8A7-4428-B2C8-48EFFBAF2295}" type="presOf" srcId="{3E8C9D92-6605-4185-93C0-CEC225A65FF4}" destId="{BB953E4E-1CD9-49F1-93B1-5DE43747C6F3}" srcOrd="0" destOrd="0" presId="urn:microsoft.com/office/officeart/2016/7/layout/LinearBlockProcessNumbered"/>
    <dgm:cxn modelId="{F75042D3-2C79-426C-BC18-FCDEED34B6D7}" type="presOf" srcId="{334116C4-F75D-444B-A749-0941669BC1EF}" destId="{2271B5C9-A60C-4FFE-8FC8-50D880C1E77E}" srcOrd="0" destOrd="0" presId="urn:microsoft.com/office/officeart/2016/7/layout/LinearBlockProcessNumbered"/>
    <dgm:cxn modelId="{65969FE8-D8AA-43EC-9147-465D8B71F2BE}" type="presOf" srcId="{BBF3999C-1A45-4657-952A-9B2F7CE3EDB8}" destId="{B25EE617-FFD0-4D76-A73B-9999381A3F7E}" srcOrd="0" destOrd="0" presId="urn:microsoft.com/office/officeart/2016/7/layout/LinearBlockProcessNumbered"/>
    <dgm:cxn modelId="{A602F4EF-F626-409E-9E1B-B6F4FE5B18F4}" type="presOf" srcId="{9FBFC68F-2DDD-4B85-97D9-08107BBED236}" destId="{C2CB9244-2DB3-45A3-82D2-55E54BCB36D1}" srcOrd="1" destOrd="0" presId="urn:microsoft.com/office/officeart/2016/7/layout/LinearBlockProcessNumbered"/>
    <dgm:cxn modelId="{18678AA4-6852-4EAB-8126-2EC0D7E20737}" type="presParOf" srcId="{B25EE617-FFD0-4D76-A73B-9999381A3F7E}" destId="{C02B0338-555F-40D6-8775-D92527D7F90E}" srcOrd="0" destOrd="0" presId="urn:microsoft.com/office/officeart/2016/7/layout/LinearBlockProcessNumbered"/>
    <dgm:cxn modelId="{2B649724-FFF7-4A3A-B12A-3E4A1B21070A}" type="presParOf" srcId="{C02B0338-555F-40D6-8775-D92527D7F90E}" destId="{F1B9F6A8-C3B0-4356-BE6D-A8215CCD24DA}" srcOrd="0" destOrd="0" presId="urn:microsoft.com/office/officeart/2016/7/layout/LinearBlockProcessNumbered"/>
    <dgm:cxn modelId="{C78AE505-EE87-48C5-B98F-803BB2F81839}" type="presParOf" srcId="{C02B0338-555F-40D6-8775-D92527D7F90E}" destId="{AAD5605D-8D89-4AAE-B797-F2EB94865033}" srcOrd="1" destOrd="0" presId="urn:microsoft.com/office/officeart/2016/7/layout/LinearBlockProcessNumbered"/>
    <dgm:cxn modelId="{1FB557ED-78C2-4D57-9DD0-F976BDFBD19B}" type="presParOf" srcId="{C02B0338-555F-40D6-8775-D92527D7F90E}" destId="{FA04F2AC-DE73-4A04-9887-E1995D340888}" srcOrd="2" destOrd="0" presId="urn:microsoft.com/office/officeart/2016/7/layout/LinearBlockProcessNumbered"/>
    <dgm:cxn modelId="{E002125E-1946-4F16-A33A-1BE7EA12FFF9}" type="presParOf" srcId="{B25EE617-FFD0-4D76-A73B-9999381A3F7E}" destId="{57CA3ABE-9897-4081-8CB8-813A27C79D89}" srcOrd="1" destOrd="0" presId="urn:microsoft.com/office/officeart/2016/7/layout/LinearBlockProcessNumbered"/>
    <dgm:cxn modelId="{715F9B8F-F96B-4C7F-ADE1-2C54CD901A27}" type="presParOf" srcId="{B25EE617-FFD0-4D76-A73B-9999381A3F7E}" destId="{DB33A00E-DCDA-4172-8E61-AB085316327E}" srcOrd="2" destOrd="0" presId="urn:microsoft.com/office/officeart/2016/7/layout/LinearBlockProcessNumbered"/>
    <dgm:cxn modelId="{96733908-680D-492F-821F-BA34BCDEFAE5}" type="presParOf" srcId="{DB33A00E-DCDA-4172-8E61-AB085316327E}" destId="{BB953E4E-1CD9-49F1-93B1-5DE43747C6F3}" srcOrd="0" destOrd="0" presId="urn:microsoft.com/office/officeart/2016/7/layout/LinearBlockProcessNumbered"/>
    <dgm:cxn modelId="{3D4C3F0D-0175-4BA1-9134-E806D333DBEC}" type="presParOf" srcId="{DB33A00E-DCDA-4172-8E61-AB085316327E}" destId="{7E4E20D9-8528-48BB-9A23-92FEFA109713}" srcOrd="1" destOrd="0" presId="urn:microsoft.com/office/officeart/2016/7/layout/LinearBlockProcessNumbered"/>
    <dgm:cxn modelId="{1F6F15B2-5DC0-4A67-AAFA-1C945F358B18}" type="presParOf" srcId="{DB33A00E-DCDA-4172-8E61-AB085316327E}" destId="{F5F90247-C457-4AF0-B60B-B17049773C6D}" srcOrd="2" destOrd="0" presId="urn:microsoft.com/office/officeart/2016/7/layout/LinearBlockProcessNumbered"/>
    <dgm:cxn modelId="{96A781A4-2516-459D-B3A0-8387526B6AAD}" type="presParOf" srcId="{B25EE617-FFD0-4D76-A73B-9999381A3F7E}" destId="{69E0608B-DEAB-4461-98DB-C004FD38CBFA}" srcOrd="3" destOrd="0" presId="urn:microsoft.com/office/officeart/2016/7/layout/LinearBlockProcessNumbered"/>
    <dgm:cxn modelId="{DD26370B-83F8-4819-93AC-CD7503213D97}" type="presParOf" srcId="{B25EE617-FFD0-4D76-A73B-9999381A3F7E}" destId="{238CF34E-94B3-4A50-A6A6-AD8825AC99AA}" srcOrd="4" destOrd="0" presId="urn:microsoft.com/office/officeart/2016/7/layout/LinearBlockProcessNumbered"/>
    <dgm:cxn modelId="{CDF57615-F515-4657-9AE3-0A77D01BCCF8}" type="presParOf" srcId="{238CF34E-94B3-4A50-A6A6-AD8825AC99AA}" destId="{072E62AB-0CB9-432E-9A32-1F435569DB20}" srcOrd="0" destOrd="0" presId="urn:microsoft.com/office/officeart/2016/7/layout/LinearBlockProcessNumbered"/>
    <dgm:cxn modelId="{0FC17B36-9DA4-433F-AAB8-767252DD6907}" type="presParOf" srcId="{238CF34E-94B3-4A50-A6A6-AD8825AC99AA}" destId="{5576FCE1-FBF8-49BE-8746-073484558060}" srcOrd="1" destOrd="0" presId="urn:microsoft.com/office/officeart/2016/7/layout/LinearBlockProcessNumbered"/>
    <dgm:cxn modelId="{78CC9903-8F35-4760-9BDF-93A3E7C367F6}" type="presParOf" srcId="{238CF34E-94B3-4A50-A6A6-AD8825AC99AA}" destId="{DADC0BBB-60D0-4F2F-BF85-7F455A50F352}" srcOrd="2" destOrd="0" presId="urn:microsoft.com/office/officeart/2016/7/layout/LinearBlockProcessNumbered"/>
    <dgm:cxn modelId="{F63F3AB4-F59F-4542-B79A-D51B9AB81352}" type="presParOf" srcId="{B25EE617-FFD0-4D76-A73B-9999381A3F7E}" destId="{594FE484-48E7-42D5-8D8A-BC465128FB7F}" srcOrd="5" destOrd="0" presId="urn:microsoft.com/office/officeart/2016/7/layout/LinearBlockProcessNumbered"/>
    <dgm:cxn modelId="{58AFA4BB-45C4-4728-8EBF-894DF1ED77EA}" type="presParOf" srcId="{B25EE617-FFD0-4D76-A73B-9999381A3F7E}" destId="{ADF65C5A-ECE4-4B87-8D90-FC324185498F}" srcOrd="6" destOrd="0" presId="urn:microsoft.com/office/officeart/2016/7/layout/LinearBlockProcessNumbered"/>
    <dgm:cxn modelId="{5418172B-9F67-4304-82C1-DF9A15E3E273}" type="presParOf" srcId="{ADF65C5A-ECE4-4B87-8D90-FC324185498F}" destId="{765B7E31-0505-4EE9-A5A1-6F55AB35D6BC}" srcOrd="0" destOrd="0" presId="urn:microsoft.com/office/officeart/2016/7/layout/LinearBlockProcessNumbered"/>
    <dgm:cxn modelId="{0302CF4A-A64C-43E3-A907-FD94687D418C}" type="presParOf" srcId="{ADF65C5A-ECE4-4B87-8D90-FC324185498F}" destId="{2271B5C9-A60C-4FFE-8FC8-50D880C1E77E}" srcOrd="1" destOrd="0" presId="urn:microsoft.com/office/officeart/2016/7/layout/LinearBlockProcessNumbered"/>
    <dgm:cxn modelId="{08545AA9-B9BD-4C2A-979B-51BEA23D24A2}" type="presParOf" srcId="{ADF65C5A-ECE4-4B87-8D90-FC324185498F}" destId="{D7CBD6E0-D6DF-4B90-B547-0D25666317CA}" srcOrd="2" destOrd="0" presId="urn:microsoft.com/office/officeart/2016/7/layout/LinearBlockProcessNumbered"/>
    <dgm:cxn modelId="{C58CBB55-F440-4E13-9E7E-76DA78988BFB}" type="presParOf" srcId="{B25EE617-FFD0-4D76-A73B-9999381A3F7E}" destId="{21090EC7-9AF7-4362-BDF0-F8196A1CE7F0}" srcOrd="7" destOrd="0" presId="urn:microsoft.com/office/officeart/2016/7/layout/LinearBlockProcessNumbered"/>
    <dgm:cxn modelId="{EFE4376F-BDAC-4F2F-8CF9-F071E025647D}" type="presParOf" srcId="{B25EE617-FFD0-4D76-A73B-9999381A3F7E}" destId="{D6316F7E-C37D-4716-AE4F-DBDA5FA5F91E}" srcOrd="8" destOrd="0" presId="urn:microsoft.com/office/officeart/2016/7/layout/LinearBlockProcessNumbered"/>
    <dgm:cxn modelId="{88690E6A-CBFC-4B3E-84E1-F37F65D2D515}" type="presParOf" srcId="{D6316F7E-C37D-4716-AE4F-DBDA5FA5F91E}" destId="{FFDC19C0-E8C4-49A5-A26B-8ABA685CBAA1}" srcOrd="0" destOrd="0" presId="urn:microsoft.com/office/officeart/2016/7/layout/LinearBlockProcessNumbered"/>
    <dgm:cxn modelId="{DEA5909A-191B-426C-8CD0-4D4A643578A5}" type="presParOf" srcId="{D6316F7E-C37D-4716-AE4F-DBDA5FA5F91E}" destId="{22DBC10F-C0C0-45AF-B3E8-75FA4A4C6823}" srcOrd="1" destOrd="0" presId="urn:microsoft.com/office/officeart/2016/7/layout/LinearBlockProcessNumbered"/>
    <dgm:cxn modelId="{47713102-6A83-40FF-9673-42DD35803AFD}" type="presParOf" srcId="{D6316F7E-C37D-4716-AE4F-DBDA5FA5F91E}" destId="{C2CB9244-2DB3-45A3-82D2-55E54BCB36D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DBECF-BB27-4224-A9A1-79D9BCCBF824}">
      <dsp:nvSpPr>
        <dsp:cNvPr id="0" name=""/>
        <dsp:cNvSpPr/>
      </dsp:nvSpPr>
      <dsp:spPr>
        <a:xfrm>
          <a:off x="840986" y="393205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FBECE-3116-4490-81C7-CD602D7F75EA}">
      <dsp:nvSpPr>
        <dsp:cNvPr id="0" name=""/>
        <dsp:cNvSpPr/>
      </dsp:nvSpPr>
      <dsp:spPr>
        <a:xfrm>
          <a:off x="411728" y="1356779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portfolio optimization relies on Modern Portfolio Theory (MPT).</a:t>
          </a:r>
        </a:p>
      </dsp:txBody>
      <dsp:txXfrm>
        <a:off x="411728" y="1356779"/>
        <a:ext cx="1560937" cy="624375"/>
      </dsp:txXfrm>
    </dsp:sp>
    <dsp:sp modelId="{BD6700FE-D138-487F-8997-03BF82D4F925}">
      <dsp:nvSpPr>
        <dsp:cNvPr id="0" name=""/>
        <dsp:cNvSpPr/>
      </dsp:nvSpPr>
      <dsp:spPr>
        <a:xfrm>
          <a:off x="2675088" y="393205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BE23A-18DA-48F8-BBE2-A915E6AA5818}">
      <dsp:nvSpPr>
        <dsp:cNvPr id="0" name=""/>
        <dsp:cNvSpPr/>
      </dsp:nvSpPr>
      <dsp:spPr>
        <a:xfrm>
          <a:off x="2245830" y="1356779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enhances portfolio performance by integrating machine learning:</a:t>
          </a:r>
        </a:p>
      </dsp:txBody>
      <dsp:txXfrm>
        <a:off x="2245830" y="1356779"/>
        <a:ext cx="1560937" cy="624375"/>
      </dsp:txXfrm>
    </dsp:sp>
    <dsp:sp modelId="{3B5D2AF7-FBA4-4AB3-9E42-25E6E3B29A65}">
      <dsp:nvSpPr>
        <dsp:cNvPr id="0" name=""/>
        <dsp:cNvSpPr/>
      </dsp:nvSpPr>
      <dsp:spPr>
        <a:xfrm>
          <a:off x="4509189" y="393205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37A5C-7B1C-4CF4-BCDC-C2D07EA3A0FE}">
      <dsp:nvSpPr>
        <dsp:cNvPr id="0" name=""/>
        <dsp:cNvSpPr/>
      </dsp:nvSpPr>
      <dsp:spPr>
        <a:xfrm>
          <a:off x="4079932" y="1356779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 series forecasting (ARIMA models)</a:t>
          </a:r>
        </a:p>
      </dsp:txBody>
      <dsp:txXfrm>
        <a:off x="4079932" y="1356779"/>
        <a:ext cx="1560937" cy="624375"/>
      </dsp:txXfrm>
    </dsp:sp>
    <dsp:sp modelId="{6CA0ACC5-E607-444D-A94B-1D580085ABC3}">
      <dsp:nvSpPr>
        <dsp:cNvPr id="0" name=""/>
        <dsp:cNvSpPr/>
      </dsp:nvSpPr>
      <dsp:spPr>
        <a:xfrm>
          <a:off x="6343291" y="393205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CF3B8-518E-45C9-A0C0-55A1C7954A9A}">
      <dsp:nvSpPr>
        <dsp:cNvPr id="0" name=""/>
        <dsp:cNvSpPr/>
      </dsp:nvSpPr>
      <dsp:spPr>
        <a:xfrm>
          <a:off x="5914033" y="1356779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learning (clustering)</a:t>
          </a:r>
        </a:p>
      </dsp:txBody>
      <dsp:txXfrm>
        <a:off x="5914033" y="1356779"/>
        <a:ext cx="1560937" cy="624375"/>
      </dsp:txXfrm>
    </dsp:sp>
    <dsp:sp modelId="{81DD576C-03A6-4727-8474-5407F74D5F78}">
      <dsp:nvSpPr>
        <dsp:cNvPr id="0" name=""/>
        <dsp:cNvSpPr/>
      </dsp:nvSpPr>
      <dsp:spPr>
        <a:xfrm>
          <a:off x="1758037" y="2371389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1F4D3-17AC-4E17-867A-2F7F6422B74F}">
      <dsp:nvSpPr>
        <dsp:cNvPr id="0" name=""/>
        <dsp:cNvSpPr/>
      </dsp:nvSpPr>
      <dsp:spPr>
        <a:xfrm>
          <a:off x="1328779" y="3334963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Monte Carlo simulation</a:t>
          </a:r>
        </a:p>
      </dsp:txBody>
      <dsp:txXfrm>
        <a:off x="1328779" y="3334963"/>
        <a:ext cx="1560937" cy="624375"/>
      </dsp:txXfrm>
    </dsp:sp>
    <dsp:sp modelId="{27E6B32B-DC2E-4107-BB55-5560358F831F}">
      <dsp:nvSpPr>
        <dsp:cNvPr id="0" name=""/>
        <dsp:cNvSpPr/>
      </dsp:nvSpPr>
      <dsp:spPr>
        <a:xfrm>
          <a:off x="3592139" y="2371389"/>
          <a:ext cx="702421" cy="702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A06AA-C054-4F73-B10C-5EFDB3443A3F}">
      <dsp:nvSpPr>
        <dsp:cNvPr id="0" name=""/>
        <dsp:cNvSpPr/>
      </dsp:nvSpPr>
      <dsp:spPr>
        <a:xfrm>
          <a:off x="3162881" y="3334963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Multi-strategy integration</a:t>
          </a:r>
        </a:p>
      </dsp:txBody>
      <dsp:txXfrm>
        <a:off x="3162881" y="3334963"/>
        <a:ext cx="1560937" cy="624375"/>
      </dsp:txXfrm>
    </dsp:sp>
    <dsp:sp modelId="{8FE9F63E-363A-4905-B6BB-C834D727A323}">
      <dsp:nvSpPr>
        <dsp:cNvPr id="0" name=""/>
        <dsp:cNvSpPr/>
      </dsp:nvSpPr>
      <dsp:spPr>
        <a:xfrm>
          <a:off x="5426240" y="2371389"/>
          <a:ext cx="702421" cy="7024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F29D-03E3-454F-ADFB-E588339BD259}">
      <dsp:nvSpPr>
        <dsp:cNvPr id="0" name=""/>
        <dsp:cNvSpPr/>
      </dsp:nvSpPr>
      <dsp:spPr>
        <a:xfrm>
          <a:off x="4996982" y="3334963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Goal: Improve risk-adjusted returns beyond traditional methods.</a:t>
          </a:r>
        </a:p>
      </dsp:txBody>
      <dsp:txXfrm>
        <a:off x="4996982" y="3334963"/>
        <a:ext cx="1560937" cy="62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21D09-CBA2-4A75-802B-36B786770383}">
      <dsp:nvSpPr>
        <dsp:cNvPr id="0" name=""/>
        <dsp:cNvSpPr/>
      </dsp:nvSpPr>
      <dsp:spPr>
        <a:xfrm>
          <a:off x="2151773" y="762563"/>
          <a:ext cx="893320" cy="893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C803FE-D295-440E-8DF6-B02E7EC435B7}">
      <dsp:nvSpPr>
        <dsp:cNvPr id="0" name=""/>
        <dsp:cNvSpPr/>
      </dsp:nvSpPr>
      <dsp:spPr>
        <a:xfrm>
          <a:off x="1322261" y="1765696"/>
          <a:ext cx="2552343" cy="38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</a:t>
          </a:r>
        </a:p>
      </dsp:txBody>
      <dsp:txXfrm>
        <a:off x="1322261" y="1765696"/>
        <a:ext cx="2552343" cy="382851"/>
      </dsp:txXfrm>
    </dsp:sp>
    <dsp:sp modelId="{56A06B57-155C-45CD-89E3-0BE55B366477}">
      <dsp:nvSpPr>
        <dsp:cNvPr id="0" name=""/>
        <dsp:cNvSpPr/>
      </dsp:nvSpPr>
      <dsp:spPr>
        <a:xfrm>
          <a:off x="1334" y="2085707"/>
          <a:ext cx="5194198" cy="1344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 stocks across 6 sectors (2018-2023)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Daily prices from Yahoo Finance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 stocks each from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Technology, Financials, Healthcare, Energy, Consumer Staples, Consumer Discretionary</a:t>
          </a:r>
        </a:p>
      </dsp:txBody>
      <dsp:txXfrm>
        <a:off x="1334" y="2085707"/>
        <a:ext cx="5194198" cy="1344533"/>
      </dsp:txXfrm>
    </dsp:sp>
    <dsp:sp modelId="{6C8F4287-D595-4A19-9CE8-485440468320}">
      <dsp:nvSpPr>
        <dsp:cNvPr id="0" name=""/>
        <dsp:cNvSpPr/>
      </dsp:nvSpPr>
      <dsp:spPr>
        <a:xfrm>
          <a:off x="6471704" y="819521"/>
          <a:ext cx="893320" cy="893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7E2B1B-2B59-454D-8BD1-026113D83FE9}">
      <dsp:nvSpPr>
        <dsp:cNvPr id="0" name=""/>
        <dsp:cNvSpPr/>
      </dsp:nvSpPr>
      <dsp:spPr>
        <a:xfrm>
          <a:off x="5642192" y="1822653"/>
          <a:ext cx="2552343" cy="38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Strategies:</a:t>
          </a:r>
        </a:p>
      </dsp:txBody>
      <dsp:txXfrm>
        <a:off x="5642192" y="1822653"/>
        <a:ext cx="2552343" cy="382851"/>
      </dsp:txXfrm>
    </dsp:sp>
    <dsp:sp modelId="{8EB7C7DA-B0D4-492B-BAD5-3B18296A890F}">
      <dsp:nvSpPr>
        <dsp:cNvPr id="0" name=""/>
        <dsp:cNvSpPr/>
      </dsp:nvSpPr>
      <dsp:spPr>
        <a:xfrm>
          <a:off x="5642192" y="2256580"/>
          <a:ext cx="2552343" cy="111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MPT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Cluster-Based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Monte Carlo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 Approach</a:t>
          </a:r>
        </a:p>
      </dsp:txBody>
      <dsp:txXfrm>
        <a:off x="5642192" y="2256580"/>
        <a:ext cx="2552343" cy="1116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4D34F-3BE8-4A2B-ADC6-EF12D5C95680}">
      <dsp:nvSpPr>
        <dsp:cNvPr id="0" name=""/>
        <dsp:cNvSpPr/>
      </dsp:nvSpPr>
      <dsp:spPr>
        <a:xfrm>
          <a:off x="39" y="150706"/>
          <a:ext cx="3792159" cy="1477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 Forecasted Annual Returns (ARIMA):</a:t>
          </a:r>
        </a:p>
      </dsp:txBody>
      <dsp:txXfrm>
        <a:off x="39" y="150706"/>
        <a:ext cx="3792159" cy="1477859"/>
      </dsp:txXfrm>
    </dsp:sp>
    <dsp:sp modelId="{7F933A3E-B55D-4DA9-88DF-8A5ED43B6283}">
      <dsp:nvSpPr>
        <dsp:cNvPr id="0" name=""/>
        <dsp:cNvSpPr/>
      </dsp:nvSpPr>
      <dsp:spPr>
        <a:xfrm>
          <a:off x="39" y="1628566"/>
          <a:ext cx="3792159" cy="19545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AAPL: 31.49%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MSFT: 30.07%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COST: 25.51%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COP: 24.74%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AMZN: 22.06%</a:t>
          </a:r>
        </a:p>
      </dsp:txBody>
      <dsp:txXfrm>
        <a:off x="39" y="1628566"/>
        <a:ext cx="3792159" cy="1954525"/>
      </dsp:txXfrm>
    </dsp:sp>
    <dsp:sp modelId="{29873C6E-5D23-4F31-985A-E2A3F19B5E9A}">
      <dsp:nvSpPr>
        <dsp:cNvPr id="0" name=""/>
        <dsp:cNvSpPr/>
      </dsp:nvSpPr>
      <dsp:spPr>
        <a:xfrm>
          <a:off x="4323101" y="150706"/>
          <a:ext cx="3792159" cy="147785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</a:t>
          </a:r>
          <a:r>
            <a:rPr lang="en-US" sz="3100" kern="1200" dirty="0"/>
            <a:t> Insights:</a:t>
          </a:r>
        </a:p>
      </dsp:txBody>
      <dsp:txXfrm>
        <a:off x="4323101" y="150706"/>
        <a:ext cx="3792159" cy="1477859"/>
      </dsp:txXfrm>
    </dsp:sp>
    <dsp:sp modelId="{69688BD4-7ECB-47D5-AF04-34E280373D57}">
      <dsp:nvSpPr>
        <dsp:cNvPr id="0" name=""/>
        <dsp:cNvSpPr/>
      </dsp:nvSpPr>
      <dsp:spPr>
        <a:xfrm>
          <a:off x="4323101" y="1628566"/>
          <a:ext cx="3792159" cy="195452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Identified high-potential assets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Forecasts aligned with actual performance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Combined forecasts with historical data for improved predictions.</a:t>
          </a:r>
        </a:p>
      </dsp:txBody>
      <dsp:txXfrm>
        <a:off x="4323101" y="1628566"/>
        <a:ext cx="3792159" cy="1954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DFBD-94CD-4230-A389-BC950F505F77}">
      <dsp:nvSpPr>
        <dsp:cNvPr id="0" name=""/>
        <dsp:cNvSpPr/>
      </dsp:nvSpPr>
      <dsp:spPr>
        <a:xfrm rot="5400000">
          <a:off x="1537739" y="-159327"/>
          <a:ext cx="1447936" cy="212866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Identical results for Monte Carlo and Traditional MPT.</a:t>
          </a:r>
        </a:p>
      </dsp:txBody>
      <dsp:txXfrm rot="-5400000">
        <a:off x="1197374" y="251720"/>
        <a:ext cx="2057984" cy="1306572"/>
      </dsp:txXfrm>
    </dsp:sp>
    <dsp:sp modelId="{1D1D1781-B55A-487B-80EC-DDFAE5E25697}">
      <dsp:nvSpPr>
        <dsp:cNvPr id="0" name=""/>
        <dsp:cNvSpPr/>
      </dsp:nvSpPr>
      <dsp:spPr>
        <a:xfrm>
          <a:off x="0" y="45"/>
          <a:ext cx="1197374" cy="180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Unexpected Finding:</a:t>
          </a:r>
        </a:p>
      </dsp:txBody>
      <dsp:txXfrm>
        <a:off x="58451" y="58496"/>
        <a:ext cx="1080472" cy="1693018"/>
      </dsp:txXfrm>
    </dsp:sp>
    <dsp:sp modelId="{1E85ACE1-CED9-46E3-84B7-60726AD35903}">
      <dsp:nvSpPr>
        <dsp:cNvPr id="0" name=""/>
        <dsp:cNvSpPr/>
      </dsp:nvSpPr>
      <dsp:spPr>
        <a:xfrm rot="5400000">
          <a:off x="1537739" y="1741088"/>
          <a:ext cx="1447936" cy="212866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Return distributions were normal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Both methods found the same optimal solution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Simulation approach needs refinement.</a:t>
          </a:r>
        </a:p>
      </dsp:txBody>
      <dsp:txXfrm rot="-5400000">
        <a:off x="1197374" y="2152135"/>
        <a:ext cx="2057984" cy="1306572"/>
      </dsp:txXfrm>
    </dsp:sp>
    <dsp:sp modelId="{3B0F78F1-FD9A-4052-B170-EE670DCAA459}">
      <dsp:nvSpPr>
        <dsp:cNvPr id="0" name=""/>
        <dsp:cNvSpPr/>
      </dsp:nvSpPr>
      <dsp:spPr>
        <a:xfrm>
          <a:off x="0" y="1900461"/>
          <a:ext cx="1197374" cy="180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Possible Explanations:</a:t>
          </a:r>
        </a:p>
      </dsp:txBody>
      <dsp:txXfrm>
        <a:off x="58451" y="1958912"/>
        <a:ext cx="1080472" cy="1693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538C0-FD16-4C50-A441-15EDC754B457}">
      <dsp:nvSpPr>
        <dsp:cNvPr id="0" name=""/>
        <dsp:cNvSpPr/>
      </dsp:nvSpPr>
      <dsp:spPr>
        <a:xfrm>
          <a:off x="0" y="44373"/>
          <a:ext cx="5098904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Enhancement Value:</a:t>
          </a:r>
        </a:p>
      </dsp:txBody>
      <dsp:txXfrm>
        <a:off x="25130" y="69503"/>
        <a:ext cx="5048644" cy="464540"/>
      </dsp:txXfrm>
    </dsp:sp>
    <dsp:sp modelId="{567CF907-DB8C-4D8E-9366-2B0FD925DBC2}">
      <dsp:nvSpPr>
        <dsp:cNvPr id="0" name=""/>
        <dsp:cNvSpPr/>
      </dsp:nvSpPr>
      <dsp:spPr>
        <a:xfrm>
          <a:off x="0" y="559173"/>
          <a:ext cx="5098904" cy="100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+10.02 percentage points vs Traditional MPT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+3.98 percentage points with the same Sharpe ratio</a:t>
          </a:r>
        </a:p>
      </dsp:txBody>
      <dsp:txXfrm>
        <a:off x="0" y="559173"/>
        <a:ext cx="5098904" cy="1001880"/>
      </dsp:txXfrm>
    </dsp:sp>
    <dsp:sp modelId="{DC1105E2-CEE3-477D-B9F2-84A789602195}">
      <dsp:nvSpPr>
        <dsp:cNvPr id="0" name=""/>
        <dsp:cNvSpPr/>
      </dsp:nvSpPr>
      <dsp:spPr>
        <a:xfrm>
          <a:off x="0" y="1561053"/>
          <a:ext cx="5098904" cy="5148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Strategic Diversification: </a:t>
          </a:r>
        </a:p>
      </dsp:txBody>
      <dsp:txXfrm>
        <a:off x="25130" y="1586183"/>
        <a:ext cx="5048644" cy="464540"/>
      </dsp:txXfrm>
    </dsp:sp>
    <dsp:sp modelId="{527C582F-142E-4A9E-B7D2-BABBB93EC810}">
      <dsp:nvSpPr>
        <dsp:cNvPr id="0" name=""/>
        <dsp:cNvSpPr/>
      </dsp:nvSpPr>
      <dsp:spPr>
        <a:xfrm>
          <a:off x="0" y="2075853"/>
          <a:ext cx="5098904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of assets &gt; quantity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approach delivered the highest performance</a:t>
          </a:r>
        </a:p>
      </dsp:txBody>
      <dsp:txXfrm>
        <a:off x="0" y="2075853"/>
        <a:ext cx="5098904" cy="557865"/>
      </dsp:txXfrm>
    </dsp:sp>
    <dsp:sp modelId="{12BC74CB-6BA5-49FC-A51A-AB0800B7EF77}">
      <dsp:nvSpPr>
        <dsp:cNvPr id="0" name=""/>
        <dsp:cNvSpPr/>
      </dsp:nvSpPr>
      <dsp:spPr>
        <a:xfrm>
          <a:off x="0" y="2633718"/>
          <a:ext cx="5098904" cy="5148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Integration Advantage:</a:t>
          </a:r>
        </a:p>
      </dsp:txBody>
      <dsp:txXfrm>
        <a:off x="25130" y="2658848"/>
        <a:ext cx="5048644" cy="464540"/>
      </dsp:txXfrm>
    </dsp:sp>
    <dsp:sp modelId="{8E69EE1A-8F8A-472D-A3C2-27F5FC54ADF1}">
      <dsp:nvSpPr>
        <dsp:cNvPr id="0" name=""/>
        <dsp:cNvSpPr/>
      </dsp:nvSpPr>
      <dsp:spPr>
        <a:xfrm>
          <a:off x="0" y="3148518"/>
          <a:ext cx="5098904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Combined multiple techniques for balanced outcomes</a:t>
          </a:r>
        </a:p>
      </dsp:txBody>
      <dsp:txXfrm>
        <a:off x="0" y="3148518"/>
        <a:ext cx="5098904" cy="5123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DFA7C-6A53-4A4A-A839-AE6BE6A3FEF9}">
      <dsp:nvSpPr>
        <dsp:cNvPr id="0" name=""/>
        <dsp:cNvSpPr/>
      </dsp:nvSpPr>
      <dsp:spPr>
        <a:xfrm>
          <a:off x="640" y="2887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Cluster-Based: Best for Aggressive Investors</a:t>
          </a:r>
        </a:p>
      </dsp:txBody>
      <dsp:txXfrm>
        <a:off x="640" y="1533515"/>
        <a:ext cx="2593224" cy="1867121"/>
      </dsp:txXfrm>
    </dsp:sp>
    <dsp:sp modelId="{30A73017-23FC-4518-9F87-50A3754C10E8}">
      <dsp:nvSpPr>
        <dsp:cNvPr id="0" name=""/>
        <dsp:cNvSpPr/>
      </dsp:nvSpPr>
      <dsp:spPr>
        <a:xfrm>
          <a:off x="640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01</a:t>
          </a:r>
        </a:p>
      </dsp:txBody>
      <dsp:txXfrm>
        <a:off x="640" y="288767"/>
        <a:ext cx="2593224" cy="1244747"/>
      </dsp:txXfrm>
    </dsp:sp>
    <dsp:sp modelId="{97342E89-1124-4B80-9A3E-DAB05D352BB1}">
      <dsp:nvSpPr>
        <dsp:cNvPr id="0" name=""/>
        <dsp:cNvSpPr/>
      </dsp:nvSpPr>
      <dsp:spPr>
        <a:xfrm>
          <a:off x="2801323" y="288767"/>
          <a:ext cx="2593224" cy="311186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MPT: Best for Conservative Investors</a:t>
          </a:r>
        </a:p>
      </dsp:txBody>
      <dsp:txXfrm>
        <a:off x="2801323" y="1533515"/>
        <a:ext cx="2593224" cy="1867121"/>
      </dsp:txXfrm>
    </dsp:sp>
    <dsp:sp modelId="{B867F345-64F2-49C5-95C5-9328D31C922A}">
      <dsp:nvSpPr>
        <dsp:cNvPr id="0" name=""/>
        <dsp:cNvSpPr/>
      </dsp:nvSpPr>
      <dsp:spPr>
        <a:xfrm>
          <a:off x="2801323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288767"/>
        <a:ext cx="2593224" cy="1244747"/>
      </dsp:txXfrm>
    </dsp:sp>
    <dsp:sp modelId="{44D61CA5-D808-4CB0-8CD6-8ECD380D0575}">
      <dsp:nvSpPr>
        <dsp:cNvPr id="0" name=""/>
        <dsp:cNvSpPr/>
      </dsp:nvSpPr>
      <dsp:spPr>
        <a:xfrm>
          <a:off x="5602005" y="288767"/>
          <a:ext cx="2593224" cy="311186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Integrated: Best for Balanced Investors</a:t>
          </a:r>
        </a:p>
      </dsp:txBody>
      <dsp:txXfrm>
        <a:off x="5602005" y="1533515"/>
        <a:ext cx="2593224" cy="1867121"/>
      </dsp:txXfrm>
    </dsp:sp>
    <dsp:sp modelId="{BEC009E8-E0B9-4E13-B844-9C0481E2AF69}">
      <dsp:nvSpPr>
        <dsp:cNvPr id="0" name=""/>
        <dsp:cNvSpPr/>
      </dsp:nvSpPr>
      <dsp:spPr>
        <a:xfrm>
          <a:off x="5602005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288767"/>
        <a:ext cx="2593224" cy="12447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F1590-62F3-438C-8182-8AEA34BF1087}">
      <dsp:nvSpPr>
        <dsp:cNvPr id="0" name=""/>
        <dsp:cNvSpPr/>
      </dsp:nvSpPr>
      <dsp:spPr>
        <a:xfrm>
          <a:off x="0" y="3077"/>
          <a:ext cx="8195871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Professionals:</a:t>
          </a:r>
        </a:p>
      </dsp:txBody>
      <dsp:txXfrm>
        <a:off x="45692" y="48769"/>
        <a:ext cx="8104487" cy="844616"/>
      </dsp:txXfrm>
    </dsp:sp>
    <dsp:sp modelId="{0F14AB98-3BE1-413B-9B1B-5379302735D2}">
      <dsp:nvSpPr>
        <dsp:cNvPr id="0" name=""/>
        <dsp:cNvSpPr/>
      </dsp:nvSpPr>
      <dsp:spPr>
        <a:xfrm>
          <a:off x="0" y="939077"/>
          <a:ext cx="8195871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 cluster-based selection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integrated optimization</a:t>
          </a:r>
        </a:p>
      </dsp:txBody>
      <dsp:txXfrm>
        <a:off x="0" y="939077"/>
        <a:ext cx="8195871" cy="905625"/>
      </dsp:txXfrm>
    </dsp:sp>
    <dsp:sp modelId="{00229BA6-1EBF-4AB8-BA08-88D2BB9AF27F}">
      <dsp:nvSpPr>
        <dsp:cNvPr id="0" name=""/>
        <dsp:cNvSpPr/>
      </dsp:nvSpPr>
      <dsp:spPr>
        <a:xfrm>
          <a:off x="0" y="1844702"/>
          <a:ext cx="8195871" cy="9360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Individuals:</a:t>
          </a:r>
        </a:p>
      </dsp:txBody>
      <dsp:txXfrm>
        <a:off x="45692" y="1890394"/>
        <a:ext cx="8104487" cy="844616"/>
      </dsp:txXfrm>
    </dsp:sp>
    <dsp:sp modelId="{90102416-07D9-43E9-B12A-28FE33534EF5}">
      <dsp:nvSpPr>
        <dsp:cNvPr id="0" name=""/>
        <dsp:cNvSpPr/>
      </dsp:nvSpPr>
      <dsp:spPr>
        <a:xfrm>
          <a:off x="0" y="2780702"/>
          <a:ext cx="8195871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quality stocks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Avoid over-diversification.</a:t>
          </a:r>
        </a:p>
      </dsp:txBody>
      <dsp:txXfrm>
        <a:off x="0" y="2780702"/>
        <a:ext cx="8195871" cy="9056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C01AB-10F8-4EAE-AC9D-EC9BBD9F3FC7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749C1-F88D-44E8-906C-187DE7DC6AE9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33A05-CF31-4AEB-9900-E7ACB2A4B56F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techniques significantly enhance portfolio optimization</a:t>
          </a:r>
        </a:p>
      </dsp:txBody>
      <dsp:txXfrm>
        <a:off x="1099610" y="1878"/>
        <a:ext cx="7129989" cy="952043"/>
      </dsp:txXfrm>
    </dsp:sp>
    <dsp:sp modelId="{AE05EC9F-3A5E-43E2-9CEE-249A397B283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B24F7-8B71-4780-8A77-4D1B2A9C750C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F619E-F4CE-457C-B567-19DF8E1D701F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 approach delivers the highest returns</a:t>
          </a:r>
        </a:p>
      </dsp:txBody>
      <dsp:txXfrm>
        <a:off x="1099610" y="1191932"/>
        <a:ext cx="7129989" cy="952043"/>
      </dsp:txXfrm>
    </dsp:sp>
    <dsp:sp modelId="{0D0970FA-0BF0-4BB8-A85B-D52B9B8F8A46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F3772-53D2-42F0-AFF8-4711D3BEF8D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DAA7-C9A4-47EA-BB56-A37BE8E1EEDE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Integrated strategy provides the best risk-adjusted performance</a:t>
          </a:r>
        </a:p>
      </dsp:txBody>
      <dsp:txXfrm>
        <a:off x="1099610" y="2381986"/>
        <a:ext cx="7129989" cy="952043"/>
      </dsp:txXfrm>
    </dsp:sp>
    <dsp:sp modelId="{73ED52DA-9C86-4121-ACCD-C8D51BBF7045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890CF-6961-44F5-80C6-268D029FF9CA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808ED-D31F-4445-B0E0-313FD9BBC5C4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Strategic diversification outperforms naive diversification.</a:t>
          </a:r>
        </a:p>
      </dsp:txBody>
      <dsp:txXfrm>
        <a:off x="1099610" y="3572041"/>
        <a:ext cx="7129989" cy="9520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9F6A8-C3B0-4356-BE6D-A8215CCD24DA}">
      <dsp:nvSpPr>
        <dsp:cNvPr id="0" name=""/>
        <dsp:cNvSpPr/>
      </dsp:nvSpPr>
      <dsp:spPr>
        <a:xfrm>
          <a:off x="4996" y="1141603"/>
          <a:ext cx="1562047" cy="18744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0" rIns="1542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concentration limits</a:t>
          </a:r>
        </a:p>
      </dsp:txBody>
      <dsp:txXfrm>
        <a:off x="4996" y="1891386"/>
        <a:ext cx="1562047" cy="1124674"/>
      </dsp:txXfrm>
    </dsp:sp>
    <dsp:sp modelId="{AAD5605D-8D89-4AAE-B797-F2EB94865033}">
      <dsp:nvSpPr>
        <dsp:cNvPr id="0" name=""/>
        <dsp:cNvSpPr/>
      </dsp:nvSpPr>
      <dsp:spPr>
        <a:xfrm>
          <a:off x="4996" y="1141603"/>
          <a:ext cx="1562047" cy="749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165100" rIns="15429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4996" y="1141603"/>
        <a:ext cx="1562047" cy="749782"/>
      </dsp:txXfrm>
    </dsp:sp>
    <dsp:sp modelId="{BB953E4E-1CD9-49F1-93B1-5DE43747C6F3}">
      <dsp:nvSpPr>
        <dsp:cNvPr id="0" name=""/>
        <dsp:cNvSpPr/>
      </dsp:nvSpPr>
      <dsp:spPr>
        <a:xfrm>
          <a:off x="1692008" y="1141603"/>
          <a:ext cx="1562047" cy="18744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0" rIns="1542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across market regimes</a:t>
          </a:r>
        </a:p>
      </dsp:txBody>
      <dsp:txXfrm>
        <a:off x="1692008" y="1891386"/>
        <a:ext cx="1562047" cy="1124674"/>
      </dsp:txXfrm>
    </dsp:sp>
    <dsp:sp modelId="{7E4E20D9-8528-48BB-9A23-92FEFA109713}">
      <dsp:nvSpPr>
        <dsp:cNvPr id="0" name=""/>
        <dsp:cNvSpPr/>
      </dsp:nvSpPr>
      <dsp:spPr>
        <a:xfrm>
          <a:off x="1692008" y="1141603"/>
          <a:ext cx="1562047" cy="749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165100" rIns="15429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1692008" y="1141603"/>
        <a:ext cx="1562047" cy="749782"/>
      </dsp:txXfrm>
    </dsp:sp>
    <dsp:sp modelId="{072E62AB-0CB9-432E-9A32-1F435569DB20}">
      <dsp:nvSpPr>
        <dsp:cNvPr id="0" name=""/>
        <dsp:cNvSpPr/>
      </dsp:nvSpPr>
      <dsp:spPr>
        <a:xfrm>
          <a:off x="3379019" y="1141603"/>
          <a:ext cx="1562047" cy="18744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0" rIns="1542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advanced time series models</a:t>
          </a:r>
        </a:p>
      </dsp:txBody>
      <dsp:txXfrm>
        <a:off x="3379019" y="1891386"/>
        <a:ext cx="1562047" cy="1124674"/>
      </dsp:txXfrm>
    </dsp:sp>
    <dsp:sp modelId="{5576FCE1-FBF8-49BE-8746-073484558060}">
      <dsp:nvSpPr>
        <dsp:cNvPr id="0" name=""/>
        <dsp:cNvSpPr/>
      </dsp:nvSpPr>
      <dsp:spPr>
        <a:xfrm>
          <a:off x="3379019" y="1141603"/>
          <a:ext cx="1562047" cy="749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165100" rIns="15429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3379019" y="1141603"/>
        <a:ext cx="1562047" cy="749782"/>
      </dsp:txXfrm>
    </dsp:sp>
    <dsp:sp modelId="{765B7E31-0505-4EE9-A5A1-6F55AB35D6BC}">
      <dsp:nvSpPr>
        <dsp:cNvPr id="0" name=""/>
        <dsp:cNvSpPr/>
      </dsp:nvSpPr>
      <dsp:spPr>
        <a:xfrm>
          <a:off x="5066031" y="1141603"/>
          <a:ext cx="1562047" cy="18744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0" rIns="1542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Monte Carlo simulations</a:t>
          </a:r>
        </a:p>
      </dsp:txBody>
      <dsp:txXfrm>
        <a:off x="5066031" y="1891386"/>
        <a:ext cx="1562047" cy="1124674"/>
      </dsp:txXfrm>
    </dsp:sp>
    <dsp:sp modelId="{2271B5C9-A60C-4FFE-8FC8-50D880C1E77E}">
      <dsp:nvSpPr>
        <dsp:cNvPr id="0" name=""/>
        <dsp:cNvSpPr/>
      </dsp:nvSpPr>
      <dsp:spPr>
        <a:xfrm>
          <a:off x="5066031" y="1141603"/>
          <a:ext cx="1562047" cy="749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165100" rIns="15429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04</a:t>
          </a:r>
        </a:p>
      </dsp:txBody>
      <dsp:txXfrm>
        <a:off x="5066031" y="1141603"/>
        <a:ext cx="1562047" cy="749782"/>
      </dsp:txXfrm>
    </dsp:sp>
    <dsp:sp modelId="{FFDC19C0-E8C4-49A5-A26B-8ABA685CBAA1}">
      <dsp:nvSpPr>
        <dsp:cNvPr id="0" name=""/>
        <dsp:cNvSpPr/>
      </dsp:nvSpPr>
      <dsp:spPr>
        <a:xfrm>
          <a:off x="6753042" y="1141603"/>
          <a:ext cx="1562047" cy="18744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0" rIns="1542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transaction costs and tax considerations.</a:t>
          </a:r>
        </a:p>
      </dsp:txBody>
      <dsp:txXfrm>
        <a:off x="6753042" y="1891386"/>
        <a:ext cx="1562047" cy="1124674"/>
      </dsp:txXfrm>
    </dsp:sp>
    <dsp:sp modelId="{22DBC10F-C0C0-45AF-B3E8-75FA4A4C6823}">
      <dsp:nvSpPr>
        <dsp:cNvPr id="0" name=""/>
        <dsp:cNvSpPr/>
      </dsp:nvSpPr>
      <dsp:spPr>
        <a:xfrm>
          <a:off x="6753042" y="1141603"/>
          <a:ext cx="1562047" cy="749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96" tIns="165100" rIns="154296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05</a:t>
          </a:r>
          <a:endParaRPr lang="en-US" sz="3000" kern="1200" dirty="0"/>
        </a:p>
      </dsp:txBody>
      <dsp:txXfrm>
        <a:off x="6753042" y="1141603"/>
        <a:ext cx="1562047" cy="749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NC lathe processing">
            <a:extLst>
              <a:ext uri="{FF2B5EF4-FFF2-40B4-BE49-F238E27FC236}">
                <a16:creationId xmlns:a16="http://schemas.microsoft.com/office/drawing/2014/main" id="{46FCE972-9766-8901-F796-F195DFB6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80" t="6484" r="23743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 with Machine Learning Techniques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A34F3-459C-0281-284F-235E8426B1BE}"/>
              </a:ext>
            </a:extLst>
          </p:cNvPr>
          <p:cNvSpPr txBox="1"/>
          <p:nvPr/>
        </p:nvSpPr>
        <p:spPr>
          <a:xfrm>
            <a:off x="177800" y="227076"/>
            <a:ext cx="708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690 Special Topics in Data Science (06.2278) SP2025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Professor </a:t>
            </a:r>
            <a:r>
              <a:rPr lang="en-US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Abdullah Karasan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6769F-70E4-252F-203F-5E455A45EECD}"/>
              </a:ext>
            </a:extLst>
          </p:cNvPr>
          <p:cNvSpPr txBox="1"/>
          <p:nvPr/>
        </p:nvSpPr>
        <p:spPr>
          <a:xfrm>
            <a:off x="256967" y="5575356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Sruthi Kapudasi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Harshitha Josyula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0D2597-FA83-4401-8784-A2F27D47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266839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0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Picture 8" descr="plot_9.png">
            <a:extLst>
              <a:ext uri="{FF2B5EF4-FFF2-40B4-BE49-F238E27FC236}">
                <a16:creationId xmlns:a16="http://schemas.microsoft.com/office/drawing/2014/main" id="{7E496330-5E09-759D-C6E8-335D2887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5" y="5107478"/>
            <a:ext cx="2449443" cy="1623362"/>
          </a:xfrm>
          <a:prstGeom prst="rect">
            <a:avLst/>
          </a:prstGeom>
        </p:spPr>
      </p:pic>
      <p:pic>
        <p:nvPicPr>
          <p:cNvPr id="8" name="Picture 7" descr="plot_8.png">
            <a:extLst>
              <a:ext uri="{FF2B5EF4-FFF2-40B4-BE49-F238E27FC236}">
                <a16:creationId xmlns:a16="http://schemas.microsoft.com/office/drawing/2014/main" id="{0D9B9865-9EBD-BA95-C410-3DA5580A0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8" y="3321215"/>
            <a:ext cx="2429111" cy="1560873"/>
          </a:xfrm>
          <a:prstGeom prst="rect">
            <a:avLst/>
          </a:prstGeom>
        </p:spPr>
      </p:pic>
      <p:pic>
        <p:nvPicPr>
          <p:cNvPr id="7" name="Picture 6" descr="plot_7.png">
            <a:extLst>
              <a:ext uri="{FF2B5EF4-FFF2-40B4-BE49-F238E27FC236}">
                <a16:creationId xmlns:a16="http://schemas.microsoft.com/office/drawing/2014/main" id="{1F45A32A-53DC-9CF0-BAD2-235995CB3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63" y="127160"/>
            <a:ext cx="2640363" cy="1611126"/>
          </a:xfrm>
          <a:prstGeom prst="rect">
            <a:avLst/>
          </a:prstGeom>
        </p:spPr>
      </p:pic>
      <p:pic>
        <p:nvPicPr>
          <p:cNvPr id="5" name="Picture 4" descr="plot_6.png">
            <a:extLst>
              <a:ext uri="{FF2B5EF4-FFF2-40B4-BE49-F238E27FC236}">
                <a16:creationId xmlns:a16="http://schemas.microsoft.com/office/drawing/2014/main" id="{41EAF3E1-A16C-320F-B43C-B00D58923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89" y="1843363"/>
            <a:ext cx="2706195" cy="142075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8DE334E-E869-8B3C-2DB7-7617D6C76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88858" y="1318439"/>
            <a:ext cx="5278125" cy="49266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Return Comparison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Cluster Optimized strategy consistently delivered the highest cumulative returns throughout the period, while the Equal Weight portfolio underperformed.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(Sharpe, Return, Volatility, Drawdown)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Optimized achieved the highest annualized return and Sharpe ratio, though it came with increased volatility. The Integrated Strategy provided a strong balance between risk and return.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Sector Allocations by Strategy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optimization strategies favored Consumer Staples and Technology sectors, reflecting their strong historical performance and lower relative risk.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Contributions by Strategy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their larger weight, Consumer Staples contributed the highest to portfolio risk across strategies despite their typically lower individual stock volatility.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D8679-A57B-416C-8EB1-68A3E952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6793992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2561C-FE61-05F4-A47F-B7505687C15E}"/>
              </a:ext>
            </a:extLst>
          </p:cNvPr>
          <p:cNvSpPr txBox="1"/>
          <p:nvPr/>
        </p:nvSpPr>
        <p:spPr>
          <a:xfrm>
            <a:off x="3632200" y="549872"/>
            <a:ext cx="495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 PORTFOLIO STRATEGIES</a:t>
            </a:r>
          </a:p>
        </p:txBody>
      </p:sp>
    </p:spTree>
    <p:extLst>
      <p:ext uri="{BB962C8B-B14F-4D97-AF65-F5344CB8AC3E}">
        <p14:creationId xmlns:p14="http://schemas.microsoft.com/office/powerpoint/2010/main" val="359452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10D2597-FA83-4401-8784-A2F27D47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266839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0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D444-7406-3F3E-F952-848677B1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5" y="546747"/>
            <a:ext cx="4786655" cy="5885803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Rolling Annualized Returns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Optimized and Integrated strategies demonstrated superior rolling returns, maintaining higher performance even during periods of market uncertainty.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Rolling Annualized Volatility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and Integrated strategies maintained lower volatility throughout most of the period, while the Cluster Optimized strategy experienced higher fluctuations.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Rolling Sharpe Ratio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strategies sustained higher Sharpe ratios than the Equal Weight portfolio, indicating consistently better risk-adjusted performance.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Drawdown Analysis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Optimized and Integrated strategies demonstrated better resilience during market downturns, recovering faster from losses, while the Equal Weight portfolio experienced the deepest and most prolonged drawdowns.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1D8679-A57B-416C-8EB1-68A3E952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6793992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43656-E498-6734-3E08-5DDF90E68E4A}"/>
              </a:ext>
            </a:extLst>
          </p:cNvPr>
          <p:cNvSpPr txBox="1"/>
          <p:nvPr/>
        </p:nvSpPr>
        <p:spPr>
          <a:xfrm>
            <a:off x="3681958" y="344506"/>
            <a:ext cx="5087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 PORTFOLIO STRATEGIES</a:t>
            </a:r>
          </a:p>
        </p:txBody>
      </p:sp>
      <p:pic>
        <p:nvPicPr>
          <p:cNvPr id="9" name="Picture 8" descr="plot_12.png">
            <a:extLst>
              <a:ext uri="{FF2B5EF4-FFF2-40B4-BE49-F238E27FC236}">
                <a16:creationId xmlns:a16="http://schemas.microsoft.com/office/drawing/2014/main" id="{B4A0B9A9-B023-DBDD-84C9-5FFF6DBC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4" y="3428999"/>
            <a:ext cx="2763913" cy="1434641"/>
          </a:xfrm>
          <a:prstGeom prst="rect">
            <a:avLst/>
          </a:prstGeom>
        </p:spPr>
      </p:pic>
      <p:pic>
        <p:nvPicPr>
          <p:cNvPr id="10" name="Picture 9" descr="plot_13.png">
            <a:extLst>
              <a:ext uri="{FF2B5EF4-FFF2-40B4-BE49-F238E27FC236}">
                <a16:creationId xmlns:a16="http://schemas.microsoft.com/office/drawing/2014/main" id="{2A76D640-F3D5-9090-6430-D9C41EB50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4" y="5011797"/>
            <a:ext cx="2763913" cy="1420753"/>
          </a:xfrm>
          <a:prstGeom prst="rect">
            <a:avLst/>
          </a:prstGeom>
        </p:spPr>
      </p:pic>
      <p:pic>
        <p:nvPicPr>
          <p:cNvPr id="11" name="Picture 10" descr="plot_11.png">
            <a:extLst>
              <a:ext uri="{FF2B5EF4-FFF2-40B4-BE49-F238E27FC236}">
                <a16:creationId xmlns:a16="http://schemas.microsoft.com/office/drawing/2014/main" id="{51CBCE7B-11D4-E41F-A427-18FE57C17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4" y="1923166"/>
            <a:ext cx="2763913" cy="1424891"/>
          </a:xfrm>
          <a:prstGeom prst="rect">
            <a:avLst/>
          </a:prstGeom>
        </p:spPr>
      </p:pic>
      <p:pic>
        <p:nvPicPr>
          <p:cNvPr id="12" name="Picture 11" descr="plot_10.png">
            <a:extLst>
              <a:ext uri="{FF2B5EF4-FFF2-40B4-BE49-F238E27FC236}">
                <a16:creationId xmlns:a16="http://schemas.microsoft.com/office/drawing/2014/main" id="{33CD8ADA-EF7A-E45C-483C-718469C66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64" y="144950"/>
            <a:ext cx="2763914" cy="14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5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70022"/>
              </p:ext>
            </p:extLst>
          </p:nvPr>
        </p:nvGraphicFramePr>
        <p:xfrm>
          <a:off x="324168" y="2145310"/>
          <a:ext cx="8495664" cy="409412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68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1383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sz="2000" b="0" cap="none" spc="0">
                          <a:solidFill>
                            <a:schemeClr val="bg1"/>
                          </a:solidFill>
                        </a:rPr>
                        <a:t>Strategy</a:t>
                      </a:r>
                    </a:p>
                  </a:txBody>
                  <a:tcPr marL="173179" marR="133215" marT="133215" marB="1332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sz="2000" b="0" cap="none" spc="0">
                          <a:solidFill>
                            <a:schemeClr val="bg1"/>
                          </a:solidFill>
                        </a:rPr>
                        <a:t>Annual Return</a:t>
                      </a:r>
                    </a:p>
                  </a:txBody>
                  <a:tcPr marL="173179" marR="133215" marT="133215" marB="1332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sz="2000" b="0" cap="none" spc="0">
                          <a:solidFill>
                            <a:schemeClr val="bg1"/>
                          </a:solidFill>
                        </a:rPr>
                        <a:t>Volatility</a:t>
                      </a:r>
                    </a:p>
                  </a:txBody>
                  <a:tcPr marL="173179" marR="133215" marT="133215" marB="1332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sz="2000" b="0" cap="none" spc="0">
                          <a:solidFill>
                            <a:schemeClr val="bg1"/>
                          </a:solidFill>
                        </a:rPr>
                        <a:t>Sharpe</a:t>
                      </a:r>
                    </a:p>
                  </a:txBody>
                  <a:tcPr marL="173179" marR="133215" marT="133215" marB="1332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sz="2000" b="0" cap="none" spc="0">
                          <a:solidFill>
                            <a:schemeClr val="bg1"/>
                          </a:solidFill>
                        </a:rPr>
                        <a:t>Max Drawdown</a:t>
                      </a:r>
                    </a:p>
                  </a:txBody>
                  <a:tcPr marL="173179" marR="133215" marT="133215" marB="1332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54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Equal Weight</a:t>
                      </a:r>
                    </a:p>
                  </a:txBody>
                  <a:tcPr marL="173179" marR="133215" marT="133215" marB="13321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15.60%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11.93%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1.27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-9.00%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54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Traditional MPT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36.99%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13.13%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2.46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-5.66%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549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Cluster Optimized</a:t>
                      </a:r>
                    </a:p>
                  </a:txBody>
                  <a:tcPr marL="173179" marR="133215" marT="133215" marB="13321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47.01%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15.66%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2.54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-8.14%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54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Monte Carlo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36.99%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13.13%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2.46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-5.66%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49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Integrated</a:t>
                      </a:r>
                    </a:p>
                  </a:txBody>
                  <a:tcPr marL="173179" marR="133215" marT="133215" marB="13321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40.97%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13.91%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>
                          <a:solidFill>
                            <a:schemeClr val="tx1"/>
                          </a:solidFill>
                        </a:rPr>
                        <a:t>2.54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000000"/>
                          </a:solidFill>
                        </a:defRPr>
                      </a:pPr>
                      <a:r>
                        <a:rPr sz="2000" cap="none" spc="0" dirty="0">
                          <a:solidFill>
                            <a:schemeClr val="tx1"/>
                          </a:solidFill>
                        </a:rPr>
                        <a:t>-6.41%</a:t>
                      </a:r>
                    </a:p>
                  </a:txBody>
                  <a:tcPr marL="173179" marR="133215" marT="133215" marB="13321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Comparison for Different Investors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F6994E-8B0E-1C56-F900-FDC7FA4A8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9032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9DA2E2-AE14-FC4F-3411-1F61DA920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17718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979675-6768-1D52-3A8B-3C0822977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509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64059-099A-AB57-E6EE-82EC29C5E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283248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056875A-87F3-C7BA-342D-C4A527E5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52" r="1250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B8C0D0-AE0C-8054-8FC1-76D6F12D0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33656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1520377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9143992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8936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9" y="3100283"/>
            <a:ext cx="7417341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Portfolio Optimization?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Real-world investment decisions are complex and influenced by market volatility.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Helps maximize returns while minimizing risk.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Increasing importance in personal finance and institutional investments.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5CA98-D082-F743-0E28-C2ACC6536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2790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8F6E6EC-A8FD-4B6C-A363-D840F1949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08047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49CD-B66E-D418-9CCE-E0D9728F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68" y="609597"/>
            <a:ext cx="7971857" cy="133084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MPT(Mean-Variance Portfolio Theory)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8CF868-790E-B085-258C-9E0C1BD8B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095" y="2198362"/>
            <a:ext cx="4058905" cy="38896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Frontier Visualized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curve illustrates optimal portfolios offering the highest expected return for each level of risk, helping investors make data-driven allocation decisions.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Sharpe Ratio Portfolio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by the red star, this portfolio delivers the best risk-adjusted returns and lies on the Capital Market Line (CML), representing the ideal portfolio for most investors.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 Volatility Portfolio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Highlighted by the green star, this portfolio minimizes risk but offers lower returns, which is ideal for conservative, risk-averse investors.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Market Line (CML)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the best possible combinations of risk-free assets and the market portfolio, outperforming inefficient portfolios below the line.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Uploaded image">
            <a:extLst>
              <a:ext uri="{FF2B5EF4-FFF2-40B4-BE49-F238E27FC236}">
                <a16:creationId xmlns:a16="http://schemas.microsoft.com/office/drawing/2014/main" id="{46F3B90A-4165-51E6-06A7-45659089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3421" y="2473960"/>
            <a:ext cx="4057484" cy="285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455453-641F-F469-D416-EC33E5C815E5}"/>
              </a:ext>
            </a:extLst>
          </p:cNvPr>
          <p:cNvSpPr txBox="1"/>
          <p:nvPr/>
        </p:nvSpPr>
        <p:spPr>
          <a:xfrm>
            <a:off x="133350" y="1604010"/>
            <a:ext cx="3860800" cy="4396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2 (High-Growth Tech Stocks)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Highest average return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~25%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best risk-adjusted performance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 0.75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ideal for aggressive growth portfolios.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4 (Stable Blue-Chip Stocks)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Largest cluster with low volatility and solid returns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~13.66% return, Sharpe 0.58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suitable for conservative investors.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1 (Balanced Performers)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Moderate returns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~11.25%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with decent risk control; fits balanced investment strategies.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3 (High Risk, Moderate Return)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Higher returns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~15.15%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but with the highest volatility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~40%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caution advised.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0 (Underperformers)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Lowest returns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~9.85%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poor risk-return profile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0.30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best avoided or kept at minimal exposure.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plot_2.png">
            <a:extLst>
              <a:ext uri="{FF2B5EF4-FFF2-40B4-BE49-F238E27FC236}">
                <a16:creationId xmlns:a16="http://schemas.microsoft.com/office/drawing/2014/main" id="{07E6B43A-47F4-906F-F384-139A5AAF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54" y="1762442"/>
            <a:ext cx="4792009" cy="33424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4EBFE1-9AE3-F628-964F-F659BA783236}"/>
              </a:ext>
            </a:extLst>
          </p:cNvPr>
          <p:cNvSpPr txBox="1"/>
          <p:nvPr/>
        </p:nvSpPr>
        <p:spPr>
          <a:xfrm>
            <a:off x="1695450" y="488950"/>
            <a:ext cx="458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for Asset Clustering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A5DC3-66D6-74CC-B24D-8678462C1179}"/>
              </a:ext>
            </a:extLst>
          </p:cNvPr>
          <p:cNvSpPr txBox="1"/>
          <p:nvPr/>
        </p:nvSpPr>
        <p:spPr>
          <a:xfrm>
            <a:off x="0" y="6001006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revealed market segments transcending traditional sector 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115156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7" y="501651"/>
            <a:ext cx="3326040" cy="17162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and Traditional MPT Equivalence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4C47B-5E91-3A0F-802E-744AB4E44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989344"/>
              </p:ext>
            </p:extLst>
          </p:nvPr>
        </p:nvGraphicFramePr>
        <p:xfrm>
          <a:off x="4794437" y="2645922"/>
          <a:ext cx="332604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4" name="Picture 10">
            <a:extLst>
              <a:ext uri="{FF2B5EF4-FFF2-40B4-BE49-F238E27FC236}">
                <a16:creationId xmlns:a16="http://schemas.microsoft.com/office/drawing/2014/main" id="{A3836980-3833-0EDE-EEC3-82956550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38150"/>
            <a:ext cx="4122731" cy="26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8DF4228-BF0B-7004-4C72-D4231928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" y="3593096"/>
            <a:ext cx="4202466" cy="26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8AAD1-CBEB-74D8-5BC3-A0D005D4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pic>
        <p:nvPicPr>
          <p:cNvPr id="6" name="Picture 5" descr="A close-up of a molecule&#10;&#10;AI-generated content may be incorrect.">
            <a:extLst>
              <a:ext uri="{FF2B5EF4-FFF2-40B4-BE49-F238E27FC236}">
                <a16:creationId xmlns:a16="http://schemas.microsoft.com/office/drawing/2014/main" id="{020514F6-BD65-B405-563B-62137536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56" r="29129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4C29777-BECA-C760-33D5-3F0E0FEDC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027692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28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981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Portfolio Optimization with Machine Learning Techniques</vt:lpstr>
      <vt:lpstr>Introduction</vt:lpstr>
      <vt:lpstr>Motivation</vt:lpstr>
      <vt:lpstr>Data and Methodology</vt:lpstr>
      <vt:lpstr>Time Series Forecasting</vt:lpstr>
      <vt:lpstr>TRADITIONAL MPT(Mean-Variance Portfolio Theory)</vt:lpstr>
      <vt:lpstr>PowerPoint Presentation</vt:lpstr>
      <vt:lpstr>Monte Carlo and Traditional MPT Equivalence</vt:lpstr>
      <vt:lpstr>Key Insights</vt:lpstr>
      <vt:lpstr>PowerPoint Presentation</vt:lpstr>
      <vt:lpstr>PowerPoint Presentation</vt:lpstr>
      <vt:lpstr>Performance Comparison</vt:lpstr>
      <vt:lpstr>Strategy Comparison for Different Investors</vt:lpstr>
      <vt:lpstr>Practical Applications</vt:lpstr>
      <vt:lpstr>Conclusions</vt:lpstr>
      <vt:lpstr>Future Research Directions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Sruthi Kapudasi</cp:lastModifiedBy>
  <cp:revision>13</cp:revision>
  <dcterms:created xsi:type="dcterms:W3CDTF">2013-01-27T09:14:16Z</dcterms:created>
  <dcterms:modified xsi:type="dcterms:W3CDTF">2025-05-19T17:35:36Z</dcterms:modified>
  <cp:category/>
</cp:coreProperties>
</file>