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20"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BAD48-0592-4989-A42B-6A7597D5185D}"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06C78-09F1-40FB-81A1-9859E0AC5AE6}" type="slidenum">
              <a:rPr lang="en-US" smtClean="0"/>
              <a:t>‹#›</a:t>
            </a:fld>
            <a:endParaRPr lang="en-US"/>
          </a:p>
        </p:txBody>
      </p:sp>
    </p:spTree>
    <p:extLst>
      <p:ext uri="{BB962C8B-B14F-4D97-AF65-F5344CB8AC3E}">
        <p14:creationId xmlns:p14="http://schemas.microsoft.com/office/powerpoint/2010/main" val="117745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06C78-09F1-40FB-81A1-9859E0AC5AE6}" type="slidenum">
              <a:rPr lang="en-US" smtClean="0"/>
              <a:t>2</a:t>
            </a:fld>
            <a:endParaRPr lang="en-US"/>
          </a:p>
        </p:txBody>
      </p:sp>
    </p:spTree>
    <p:extLst>
      <p:ext uri="{BB962C8B-B14F-4D97-AF65-F5344CB8AC3E}">
        <p14:creationId xmlns:p14="http://schemas.microsoft.com/office/powerpoint/2010/main" val="366849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13515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253252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B059D0-B81E-471C-9CF1-19B0FEFADC0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1487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2A6BFF-D359-4CCC-8074-4DF8423457AB}"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515564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2A6BFF-D359-4CCC-8074-4DF8423457AB}"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B059D0-B81E-471C-9CF1-19B0FEFADC0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263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2A6BFF-D359-4CCC-8074-4DF8423457AB}"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1038825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1922348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233169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356877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A6BFF-D359-4CCC-8074-4DF8423457A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31728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A6BFF-D359-4CCC-8074-4DF8423457AB}"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132500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A6BFF-D359-4CCC-8074-4DF8423457AB}"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135026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A6BFF-D359-4CCC-8074-4DF8423457AB}"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197308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A6BFF-D359-4CCC-8074-4DF8423457AB}"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31836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A6BFF-D359-4CCC-8074-4DF8423457AB}"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209688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A6BFF-D359-4CCC-8074-4DF8423457AB}"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B059D0-B81E-471C-9CF1-19B0FEFADC09}" type="slidenum">
              <a:rPr lang="en-US" smtClean="0"/>
              <a:t>‹#›</a:t>
            </a:fld>
            <a:endParaRPr lang="en-US"/>
          </a:p>
        </p:txBody>
      </p:sp>
    </p:spTree>
    <p:extLst>
      <p:ext uri="{BB962C8B-B14F-4D97-AF65-F5344CB8AC3E}">
        <p14:creationId xmlns:p14="http://schemas.microsoft.com/office/powerpoint/2010/main" val="215684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2A6BFF-D359-4CCC-8074-4DF8423457AB}" type="datetimeFigureOut">
              <a:rPr lang="en-US" smtClean="0"/>
              <a:t>4/21/2024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B059D0-B81E-471C-9CF1-19B0FEFADC09}" type="slidenum">
              <a:rPr lang="en-US" smtClean="0"/>
              <a:t>‹#›</a:t>
            </a:fld>
            <a:endParaRPr lang="en-US"/>
          </a:p>
        </p:txBody>
      </p:sp>
    </p:spTree>
    <p:extLst>
      <p:ext uri="{BB962C8B-B14F-4D97-AF65-F5344CB8AC3E}">
        <p14:creationId xmlns:p14="http://schemas.microsoft.com/office/powerpoint/2010/main" val="1846990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E385-DBFB-FCAD-C0EC-4CB0EE10DBB8}"/>
              </a:ext>
            </a:extLst>
          </p:cNvPr>
          <p:cNvSpPr>
            <a:spLocks noGrp="1"/>
          </p:cNvSpPr>
          <p:nvPr>
            <p:ph type="ctrTitle"/>
          </p:nvPr>
        </p:nvSpPr>
        <p:spPr>
          <a:xfrm>
            <a:off x="1293813" y="859971"/>
            <a:ext cx="8915399" cy="2262781"/>
          </a:xfrm>
        </p:spPr>
        <p:txBody>
          <a:bodyPr>
            <a:normAutofit/>
          </a:bodyPr>
          <a:lstStyle/>
          <a:p>
            <a:r>
              <a:rPr lang="en-US" b="1" dirty="0"/>
              <a:t>Fake News Detection using Deep Learning</a:t>
            </a:r>
          </a:p>
        </p:txBody>
      </p:sp>
      <p:sp>
        <p:nvSpPr>
          <p:cNvPr id="3" name="Subtitle 2">
            <a:extLst>
              <a:ext uri="{FF2B5EF4-FFF2-40B4-BE49-F238E27FC236}">
                <a16:creationId xmlns:a16="http://schemas.microsoft.com/office/drawing/2014/main" id="{BF846AF5-059A-93E9-69F5-E8041CAA5382}"/>
              </a:ext>
            </a:extLst>
          </p:cNvPr>
          <p:cNvSpPr>
            <a:spLocks noGrp="1"/>
          </p:cNvSpPr>
          <p:nvPr>
            <p:ph type="subTitle" idx="1"/>
          </p:nvPr>
        </p:nvSpPr>
        <p:spPr>
          <a:xfrm>
            <a:off x="2609397" y="4200438"/>
            <a:ext cx="8915399" cy="1126283"/>
          </a:xfrm>
        </p:spPr>
        <p:txBody>
          <a:bodyPr>
            <a:normAutofit lnSpcReduction="10000"/>
          </a:bodyPr>
          <a:lstStyle/>
          <a:p>
            <a:r>
              <a:rPr lang="en-US" dirty="0"/>
              <a:t>                                                                                         </a:t>
            </a:r>
            <a:r>
              <a:rPr lang="en-US" b="1" dirty="0">
                <a:solidFill>
                  <a:schemeClr val="tx1"/>
                </a:solidFill>
                <a:latin typeface="Times New Roman" panose="02020603050405020304" pitchFamily="18" charset="0"/>
                <a:cs typeface="Times New Roman" panose="02020603050405020304" pitchFamily="18" charset="0"/>
              </a:rPr>
              <a:t>Presented By:-</a:t>
            </a:r>
          </a:p>
          <a:p>
            <a:r>
              <a:rPr lang="en-US" b="1" dirty="0">
                <a:solidFill>
                  <a:schemeClr val="tx1"/>
                </a:solidFill>
                <a:latin typeface="Times New Roman" panose="02020603050405020304" pitchFamily="18" charset="0"/>
                <a:cs typeface="Times New Roman" panose="02020603050405020304" pitchFamily="18" charset="0"/>
              </a:rPr>
              <a:t>                                                                                                              Sruthi Bhonagiri</a:t>
            </a:r>
          </a:p>
          <a:p>
            <a:r>
              <a:rPr lang="en-US" b="1" dirty="0">
                <a:solidFill>
                  <a:schemeClr val="tx1"/>
                </a:solidFill>
                <a:latin typeface="Times New Roman" panose="02020603050405020304" pitchFamily="18" charset="0"/>
                <a:cs typeface="Times New Roman" panose="02020603050405020304" pitchFamily="18" charset="0"/>
              </a:rPr>
              <a:t>                                                                                                              Deepa </a:t>
            </a:r>
            <a:r>
              <a:rPr lang="en-US" b="1" dirty="0" err="1">
                <a:solidFill>
                  <a:schemeClr val="tx1"/>
                </a:solidFill>
                <a:latin typeface="Times New Roman" panose="02020603050405020304" pitchFamily="18" charset="0"/>
                <a:cs typeface="Times New Roman" panose="02020603050405020304" pitchFamily="18" charset="0"/>
              </a:rPr>
              <a:t>Anabathula</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1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1A760-6211-3ECB-0D03-F09021A18F13}"/>
              </a:ext>
            </a:extLst>
          </p:cNvPr>
          <p:cNvSpPr txBox="1"/>
          <p:nvPr/>
        </p:nvSpPr>
        <p:spPr>
          <a:xfrm>
            <a:off x="1058778" y="1684421"/>
            <a:ext cx="10587790" cy="4533229"/>
          </a:xfrm>
          <a:prstGeom prst="rect">
            <a:avLst/>
          </a:prstGeom>
          <a:noFill/>
        </p:spPr>
        <p:txBody>
          <a:bodyPr wrap="square" rtlCol="0">
            <a:spAutoFit/>
          </a:bodyPr>
          <a:lstStyle/>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contrast, the CNN-based architecture excels in accuracy, attaining and 82% on the FNC dataset. Convolutional Neural Networks (CNNs) are adept at capturing spatial hierarchies within data, making them well-suited for tasks such as image recognition and, as demonstrated here, textual analysis (Rodríguez &amp; Iglesias, 2019). </a:t>
            </a:r>
          </a:p>
          <a:p>
            <a:pPr marL="342900" indent="-342900">
              <a:lnSpc>
                <a:spcPct val="150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BERT-based architecture, leveraging Bidirectional Encoder Representations from Transformers (BERT),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achievesits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performance on the FNC dataset, with an accuracy of 76%, falls short compared to the CNN-based architecture</a:t>
            </a:r>
          </a:p>
          <a:p>
            <a:pPr marL="342900" marR="0" indent="-342900">
              <a:lnSpc>
                <a:spcPct val="150000"/>
              </a:lnSpc>
              <a:spcBef>
                <a:spcPts val="0"/>
              </a:spcBef>
              <a:spcAft>
                <a:spcPts val="1000"/>
              </a:spcAft>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50000"/>
              </a:lnSpc>
              <a:spcBef>
                <a:spcPts val="0"/>
              </a:spcBef>
              <a:spcAft>
                <a:spcPts val="1000"/>
              </a:spcAft>
            </a:pPr>
            <a:endParaRPr lang="en-US" dirty="0"/>
          </a:p>
        </p:txBody>
      </p:sp>
    </p:spTree>
    <p:extLst>
      <p:ext uri="{BB962C8B-B14F-4D97-AF65-F5344CB8AC3E}">
        <p14:creationId xmlns:p14="http://schemas.microsoft.com/office/powerpoint/2010/main" val="290828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19ACA-AC73-6D2B-F7DF-487A4560E3E7}"/>
              </a:ext>
            </a:extLst>
          </p:cNvPr>
          <p:cNvSpPr txBox="1"/>
          <p:nvPr/>
        </p:nvSpPr>
        <p:spPr>
          <a:xfrm>
            <a:off x="4092742" y="240631"/>
            <a:ext cx="4006516"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Approach</a:t>
            </a:r>
          </a:p>
        </p:txBody>
      </p:sp>
      <p:sp>
        <p:nvSpPr>
          <p:cNvPr id="3" name="TextBox 2">
            <a:extLst>
              <a:ext uri="{FF2B5EF4-FFF2-40B4-BE49-F238E27FC236}">
                <a16:creationId xmlns:a16="http://schemas.microsoft.com/office/drawing/2014/main" id="{74CA40C1-B63E-AC25-658B-3D566ABC4911}"/>
              </a:ext>
            </a:extLst>
          </p:cNvPr>
          <p:cNvSpPr txBox="1"/>
          <p:nvPr/>
        </p:nvSpPr>
        <p:spPr>
          <a:xfrm>
            <a:off x="794084" y="818147"/>
            <a:ext cx="11020926" cy="50372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foundation of any machine learning endeavor lies in the quality and relevance of the data. In the context of combating fake news, this entails collecting a diverse range of news articles from various sources. However, raw data often contains noise, inconsistencies, and biases that can hinder model performance. Hence, a crucial initial step involves meticulous data preprocessing.</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preprocessing stage involves several tasks:</a:t>
            </a:r>
          </a:p>
          <a:p>
            <a:pPr marR="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&gt;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Cleaning</a:t>
            </a:r>
          </a:p>
          <a:p>
            <a:pPr marR="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&gt;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Normalization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&gt;Tokenization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026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0AA8F-45EC-BEFE-182B-102DD64C2AD5}"/>
              </a:ext>
            </a:extLst>
          </p:cNvPr>
          <p:cNvSpPr txBox="1"/>
          <p:nvPr/>
        </p:nvSpPr>
        <p:spPr>
          <a:xfrm>
            <a:off x="673768" y="1299410"/>
            <a:ext cx="11117179" cy="3908762"/>
          </a:xfrm>
          <a:prstGeom prst="rect">
            <a:avLst/>
          </a:prstGeom>
          <a:noFill/>
        </p:spPr>
        <p:txBody>
          <a:bodyPr wrap="square" rtlCol="0">
            <a:spAutoFit/>
          </a:bodyPr>
          <a:lstStyle/>
          <a:p>
            <a:pPr marL="342900" marR="0" indent="-342900">
              <a:lnSpc>
                <a:spcPct val="150000"/>
              </a:lnSpc>
              <a:spcBef>
                <a:spcPts val="0"/>
              </a:spcBef>
              <a:spcAft>
                <a:spcPts val="1000"/>
              </a:spcAft>
              <a:buFont typeface="Arial" panose="020B0604020202020204" pitchFamily="34" charset="0"/>
              <a:buChar char="•"/>
            </a:pP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Stopword</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Removal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indent="-342900">
              <a:lnSpc>
                <a:spcPct val="150000"/>
              </a:lnSpc>
              <a:spcBef>
                <a:spcPts val="0"/>
              </a:spcBef>
              <a:spcAft>
                <a:spcPts val="10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Lemmatization/Stemming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0"/>
              </a:spcBef>
              <a:spcAft>
                <a:spcPts val="10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Training Deep Neural Networks</a:t>
            </a:r>
          </a:p>
          <a:p>
            <a:pPr marL="342900" marR="0" indent="-342900">
              <a:lnSpc>
                <a:spcPct val="150000"/>
              </a:lnSpc>
              <a:spcBef>
                <a:spcPts val="0"/>
              </a:spcBef>
              <a:spcAft>
                <a:spcPts val="10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Data Training </a:t>
            </a:r>
          </a:p>
          <a:p>
            <a:pPr marL="342900" marR="0" indent="-342900">
              <a:lnSpc>
                <a:spcPct val="150000"/>
              </a:lnSpc>
              <a:spcBef>
                <a:spcPts val="0"/>
              </a:spcBef>
              <a:spcAft>
                <a:spcPts val="10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Testing on Datasets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0"/>
              </a:spcBef>
              <a:spcAft>
                <a:spcPts val="1000"/>
              </a:spcAft>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8343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8A712-F81F-2139-BFDE-9C64673775EE}"/>
              </a:ext>
            </a:extLst>
          </p:cNvPr>
          <p:cNvSpPr txBox="1"/>
          <p:nvPr/>
        </p:nvSpPr>
        <p:spPr>
          <a:xfrm>
            <a:off x="143219" y="750688"/>
            <a:ext cx="11721947" cy="6225807"/>
          </a:xfrm>
          <a:prstGeom prst="rect">
            <a:avLst/>
          </a:prstGeom>
          <a:noFill/>
        </p:spPr>
        <p:txBody>
          <a:bodyPr wrap="square" rtlCol="0">
            <a:spAutoFit/>
          </a:bodyPr>
          <a:lstStyle/>
          <a:p>
            <a:pPr marL="342900" marR="0" indent="-342900">
              <a:lnSpc>
                <a:spcPct val="150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Combining LSTM, BERT, and CNN can offer a more comprehensive understanding and detection of fake news by leveraging their unique strengths.</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Deep learning models like LSTM, BERT, and CNN can be scaled to handle large datasets, making them adaptable to the growing volume of online content.</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These advanced models can be optimized for real-time analysis, allowing for timely interventions against the spread of misinformation.</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Despite challenges, the versatility of LSTM, BERT, and CNN architectures suggests potential applicability across various domains beyond fake news detection.</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While technology plays a pivotal role, it's essential to balance innovation with ethical considerations, ensuring fairness, transparency, and respect for user privacy.</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Continued advancements in deep learning and NLP techniques promise even more sophisticated and accurate fake news detection systems in the future.</a:t>
            </a:r>
          </a:p>
        </p:txBody>
      </p:sp>
      <p:sp>
        <p:nvSpPr>
          <p:cNvPr id="3" name="TextBox 2">
            <a:extLst>
              <a:ext uri="{FF2B5EF4-FFF2-40B4-BE49-F238E27FC236}">
                <a16:creationId xmlns:a16="http://schemas.microsoft.com/office/drawing/2014/main" id="{4C2B1385-4E7D-C1F3-B5C5-95BFB7A09349}"/>
              </a:ext>
            </a:extLst>
          </p:cNvPr>
          <p:cNvSpPr txBox="1"/>
          <p:nvPr/>
        </p:nvSpPr>
        <p:spPr>
          <a:xfrm>
            <a:off x="-322847" y="289023"/>
            <a:ext cx="12837694"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409039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1F63-8F43-461E-79C1-FDBDAE65227C}"/>
              </a:ext>
            </a:extLst>
          </p:cNvPr>
          <p:cNvSpPr>
            <a:spLocks noGrp="1"/>
          </p:cNvSpPr>
          <p:nvPr>
            <p:ph type="title"/>
          </p:nvPr>
        </p:nvSpPr>
        <p:spPr>
          <a:xfrm>
            <a:off x="2622014" y="624109"/>
            <a:ext cx="8882598" cy="5380083"/>
          </a:xfrm>
        </p:spPr>
        <p:txBody>
          <a:bodyPr/>
          <a:lstStyle/>
          <a:p>
            <a:br>
              <a:rPr lang="en-US" dirty="0"/>
            </a:br>
            <a:br>
              <a:rPr lang="en-US" dirty="0"/>
            </a:br>
            <a:br>
              <a:rPr lang="en-US" dirty="0"/>
            </a:br>
            <a:r>
              <a:rPr lang="en-US" dirty="0"/>
              <a:t>  </a:t>
            </a:r>
            <a:r>
              <a:rPr lang="en-US" sz="8000" dirty="0"/>
              <a:t>THANK YOU</a:t>
            </a:r>
          </a:p>
        </p:txBody>
      </p:sp>
    </p:spTree>
    <p:extLst>
      <p:ext uri="{BB962C8B-B14F-4D97-AF65-F5344CB8AC3E}">
        <p14:creationId xmlns:p14="http://schemas.microsoft.com/office/powerpoint/2010/main" val="182360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EC01C-241C-F256-BAFF-19DEC4792AA7}"/>
              </a:ext>
            </a:extLst>
          </p:cNvPr>
          <p:cNvSpPr txBox="1"/>
          <p:nvPr/>
        </p:nvSpPr>
        <p:spPr>
          <a:xfrm>
            <a:off x="3864429" y="576943"/>
            <a:ext cx="4920342"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52D9B045-95D9-8387-2AF8-10C7CD99A832}"/>
              </a:ext>
            </a:extLst>
          </p:cNvPr>
          <p:cNvSpPr txBox="1"/>
          <p:nvPr/>
        </p:nvSpPr>
        <p:spPr>
          <a:xfrm>
            <a:off x="1436915" y="1545771"/>
            <a:ext cx="10352314" cy="41913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Fake news, the dissemination of false or misleading information disguised as legitimate news, has become a pervasive issue in today's society, particularly with the advent of social media and digital communication channels. Its impact extends beyond mere misinformation, affecting public opinion, electoral processes, and societal discourse.</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 Detecting fake news presents a formidable challenge due to the sheer volume of information available online and the rapidity with which it spreads (Kong et al., 2020).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However, advancements in deep learning offer promising avenues for tackling this problem by leveraging vast datasets and sophisticated algorithms to discern patterns and differentiate between credible and dubious sources.</a:t>
            </a:r>
            <a:endParaRPr lang="en-US" sz="2000" dirty="0"/>
          </a:p>
        </p:txBody>
      </p:sp>
    </p:spTree>
    <p:extLst>
      <p:ext uri="{BB962C8B-B14F-4D97-AF65-F5344CB8AC3E}">
        <p14:creationId xmlns:p14="http://schemas.microsoft.com/office/powerpoint/2010/main" val="124350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44415-9DD5-7249-0263-9D5DD59E1E1F}"/>
              </a:ext>
            </a:extLst>
          </p:cNvPr>
          <p:cNvSpPr txBox="1"/>
          <p:nvPr/>
        </p:nvSpPr>
        <p:spPr>
          <a:xfrm>
            <a:off x="1197428" y="1839686"/>
            <a:ext cx="10374085" cy="3395801"/>
          </a:xfrm>
          <a:prstGeom prst="rect">
            <a:avLst/>
          </a:prstGeom>
          <a:noFill/>
        </p:spPr>
        <p:txBody>
          <a:bodyPr wrap="square" rtlCol="0">
            <a:spAutoFit/>
          </a:bodyPr>
          <a:lstStyle/>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Manual fake news detection involves techniques that individuals can employ to verify the authenticity of news sources. This may entail visiting fact-checking websites or comparing unverified news with reliable sources. </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However, manual verification is often impractical given the immense volume of information circulating online. Moreover, by the time fake news is identified and addressed, its detrimental effects may have already taken hold.</a:t>
            </a:r>
          </a:p>
          <a:p>
            <a:endParaRPr lang="en-US" dirty="0"/>
          </a:p>
        </p:txBody>
      </p:sp>
      <p:sp>
        <p:nvSpPr>
          <p:cNvPr id="3" name="TextBox 2">
            <a:extLst>
              <a:ext uri="{FF2B5EF4-FFF2-40B4-BE49-F238E27FC236}">
                <a16:creationId xmlns:a16="http://schemas.microsoft.com/office/drawing/2014/main" id="{6E09A459-8C08-3886-BF7F-67BCEF778866}"/>
              </a:ext>
            </a:extLst>
          </p:cNvPr>
          <p:cNvSpPr txBox="1"/>
          <p:nvPr/>
        </p:nvSpPr>
        <p:spPr>
          <a:xfrm>
            <a:off x="0" y="751114"/>
            <a:ext cx="12192000" cy="738664"/>
          </a:xfrm>
          <a:prstGeom prst="rect">
            <a:avLst/>
          </a:prstGeom>
          <a:noFill/>
        </p:spPr>
        <p:txBody>
          <a:bodyPr wrap="square" rtlCol="0">
            <a:spAutoFit/>
          </a:bodyPr>
          <a:lstStyle/>
          <a:p>
            <a:pPr algn="ct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Manual Fake News Detection</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3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3FBF2-8C93-E4C7-D71D-BCE2AC0E91DE}"/>
              </a:ext>
            </a:extLst>
          </p:cNvPr>
          <p:cNvSpPr txBox="1"/>
          <p:nvPr/>
        </p:nvSpPr>
        <p:spPr>
          <a:xfrm>
            <a:off x="879644" y="1165554"/>
            <a:ext cx="10842171" cy="54476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Automated methods of fake news detection utilize Natural Language Processing (NLP) and Deep Learning (DL) approaches to automate the detection process. One such study, "Fake News Detection on Social Media: A Data Mining Perspective," highlights the prevalence of fake news on social media platforms and proposes a data mining approach to identify them.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 methodologies include feature engineering, sentiment analysis, and network analysis to detect patterns indicative of fake news propagation. Another significant contribution is a survey on identification and mitigation techniques, which provides an overview of various techniques employed for fake news detection, including content-based, social network-based, and hybrid approaches (Kong et al., 2020).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Challenges discussed include the lack of labeled datasets, the evolving strategies of fake news creators, and ethical considerations surrounding censorship and freedom of expression.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E1AED58D-6DC5-CDC3-08F5-4702BFB62757}"/>
              </a:ext>
            </a:extLst>
          </p:cNvPr>
          <p:cNvSpPr txBox="1"/>
          <p:nvPr/>
        </p:nvSpPr>
        <p:spPr>
          <a:xfrm>
            <a:off x="3907971" y="446314"/>
            <a:ext cx="4789715" cy="461665"/>
          </a:xfrm>
          <a:prstGeom prst="rect">
            <a:avLst/>
          </a:prstGeom>
          <a:noFill/>
        </p:spPr>
        <p:txBody>
          <a:bodyPr wrap="square" rtlCol="0">
            <a:spAutoFit/>
          </a:bodyPr>
          <a:lstStyle/>
          <a:p>
            <a:pPr algn="ct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Automated Fake News Detection</a:t>
            </a:r>
            <a:endParaRPr lang="en-US" sz="2400" dirty="0">
              <a:solidFill>
                <a:srgbClr val="FF0000"/>
              </a:solidFill>
            </a:endParaRPr>
          </a:p>
        </p:txBody>
      </p:sp>
    </p:spTree>
    <p:extLst>
      <p:ext uri="{BB962C8B-B14F-4D97-AF65-F5344CB8AC3E}">
        <p14:creationId xmlns:p14="http://schemas.microsoft.com/office/powerpoint/2010/main" val="402832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63321-19C2-02F9-B2E3-750CC6981ABC}"/>
              </a:ext>
            </a:extLst>
          </p:cNvPr>
          <p:cNvSpPr txBox="1"/>
          <p:nvPr/>
        </p:nvSpPr>
        <p:spPr>
          <a:xfrm>
            <a:off x="972291" y="1253027"/>
            <a:ext cx="10734261" cy="5370701"/>
          </a:xfrm>
          <a:prstGeom prst="rect">
            <a:avLst/>
          </a:prstGeom>
          <a:noFill/>
        </p:spPr>
        <p:txBody>
          <a:bodyPr wrap="square" rtlCol="0">
            <a:spAutoFit/>
          </a:bodyPr>
          <a:lstStyle/>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One major obstacle is the scarcity of labeled datasets necessary for training machine learning models. The dynamic nature of fake news also poses a challenge, as creators continually adapt their strategies to evade detection.</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Moreover, there are ethical considerations regarding the balance between combating misinformation and preserving freedom of expression. Implementing detection systems may inadvertently lead to censorship or stifling legitimate discourse.</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address these challenges, ongoing research efforts are focused on developing robust detection algorithms capable of adapting to evolving tactics employed by fake news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creatorsUltimately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development of effective fake news detection systems requires a multifaceted approach that considers technological, social, and ethical dimensions.</a:t>
            </a:r>
          </a:p>
          <a:p>
            <a:endParaRPr lang="en-US" dirty="0"/>
          </a:p>
        </p:txBody>
      </p:sp>
    </p:spTree>
    <p:extLst>
      <p:ext uri="{BB962C8B-B14F-4D97-AF65-F5344CB8AC3E}">
        <p14:creationId xmlns:p14="http://schemas.microsoft.com/office/powerpoint/2010/main" val="48123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C8A9F-699F-0AD9-8FE3-25489EF7653C}"/>
              </a:ext>
            </a:extLst>
          </p:cNvPr>
          <p:cNvSpPr txBox="1"/>
          <p:nvPr/>
        </p:nvSpPr>
        <p:spPr>
          <a:xfrm>
            <a:off x="3984458" y="591628"/>
            <a:ext cx="4223084"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Deep Learning Approaches</a:t>
            </a:r>
          </a:p>
        </p:txBody>
      </p:sp>
      <p:sp>
        <p:nvSpPr>
          <p:cNvPr id="4" name="TextBox 3">
            <a:extLst>
              <a:ext uri="{FF2B5EF4-FFF2-40B4-BE49-F238E27FC236}">
                <a16:creationId xmlns:a16="http://schemas.microsoft.com/office/drawing/2014/main" id="{12D19171-217E-7499-C453-4A72BAC1C50C}"/>
              </a:ext>
            </a:extLst>
          </p:cNvPr>
          <p:cNvSpPr txBox="1"/>
          <p:nvPr/>
        </p:nvSpPr>
        <p:spPr>
          <a:xfrm>
            <a:off x="1143001" y="1588168"/>
            <a:ext cx="10503568" cy="4447371"/>
          </a:xfrm>
          <a:prstGeom prst="rect">
            <a:avLst/>
          </a:prstGeom>
          <a:noFill/>
        </p:spPr>
        <p:txBody>
          <a:bodyPr wrap="square" rtlCol="0">
            <a:spAutoFit/>
          </a:bodyPr>
          <a:lstStyle/>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realm of fake news detection has seen significant advancements with the application of deep learning techniques. One notable exploration involves the utilization of Long Short-Term Memory (LSTM) networks, a subtype of recurrent neural networks (RNNs), for this specific task </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LSTM networks excel in capturing temporal dependencies within textual data, making them adept at identifying deceptive language patterns commonly found in fake news articles (Rodríguez &amp; Iglesias, 2019). </a:t>
            </a:r>
          </a:p>
          <a:p>
            <a:pPr marL="342900" marR="0" indent="-342900">
              <a:lnSpc>
                <a:spcPct val="150000"/>
              </a:lnSpc>
              <a:spcBef>
                <a:spcPts val="0"/>
              </a:spcBef>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capability stems from their ability to retain information over long sequences, which is essential when analyzing textual data with intricate linguistic structures.</a:t>
            </a:r>
          </a:p>
          <a:p>
            <a:endParaRPr lang="en-US" dirty="0"/>
          </a:p>
        </p:txBody>
      </p:sp>
    </p:spTree>
    <p:extLst>
      <p:ext uri="{BB962C8B-B14F-4D97-AF65-F5344CB8AC3E}">
        <p14:creationId xmlns:p14="http://schemas.microsoft.com/office/powerpoint/2010/main" val="20812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1B003-5EB1-B4E3-D7DC-C099E4A3068C}"/>
              </a:ext>
            </a:extLst>
          </p:cNvPr>
          <p:cNvSpPr txBox="1"/>
          <p:nvPr/>
        </p:nvSpPr>
        <p:spPr>
          <a:xfrm>
            <a:off x="1058779" y="1419726"/>
            <a:ext cx="10611852"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Building upon this foundation, another significant study delved into the efficacy of BERT (Bidirectional Encoder Representations from Transformers), a cutting-edge transformer-based model, in fake news detection.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BERT represents a significant leap forward in natural language processing, leveraging bidirectional attention mechanisms to capture context from both preceding and succeeding words in a sequence.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 findings demonstrated substantial enhancements in classification accuracy compared to conventional machine learning methodologies (Rodríguez &amp; Iglesias, 2019). This improvement underscores the effectiveness of leveraging pre-trained language representations and advanced neural network architectures for discerning the veracity of textual information.</a:t>
            </a:r>
          </a:p>
          <a:p>
            <a:endParaRPr lang="en-US" dirty="0"/>
          </a:p>
        </p:txBody>
      </p:sp>
    </p:spTree>
    <p:extLst>
      <p:ext uri="{BB962C8B-B14F-4D97-AF65-F5344CB8AC3E}">
        <p14:creationId xmlns:p14="http://schemas.microsoft.com/office/powerpoint/2010/main" val="379100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BB7CE-01C7-7AB0-F195-37D597DD9BDA}"/>
              </a:ext>
            </a:extLst>
          </p:cNvPr>
          <p:cNvSpPr txBox="1"/>
          <p:nvPr/>
        </p:nvSpPr>
        <p:spPr>
          <a:xfrm>
            <a:off x="998620" y="1118939"/>
            <a:ext cx="10912642" cy="63709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However, despite the evident progress, challenges persist in the field of fake news detection. One prominent concern revolves around the computational resources required for implementing transformer-based models effectively.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These models are computationally intensive, demanding substantial hardware resources for training and inference (Rodríguez &amp; Iglesias, 2019). As a result, their widespread adoption may be limited by the availability of high-performance computing infrastructure.</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Despite these challenges, the studies collectively underscore the evolving landscape of fake news detection and the pivotal role that deep learning techniques play in advancing the field. By leveraging sophisticated neural network architectures like LSTM and BERT, researchers continue to push the boundaries of what is achievable in discerning the veracity of textual information.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These efforts contribute to the ongoing battle against misinformation and the promotion of information integrity in the digital age.</a:t>
            </a:r>
          </a:p>
          <a:p>
            <a:pPr>
              <a:lnSpc>
                <a:spcPct val="15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752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7C278-0F83-DC8E-F93A-97DEC9C4437C}"/>
              </a:ext>
            </a:extLst>
          </p:cNvPr>
          <p:cNvSpPr txBox="1"/>
          <p:nvPr/>
        </p:nvSpPr>
        <p:spPr>
          <a:xfrm>
            <a:off x="0" y="324853"/>
            <a:ext cx="12192000" cy="738664"/>
          </a:xfrm>
          <a:prstGeom prst="rect">
            <a:avLst/>
          </a:prstGeom>
          <a:noFill/>
        </p:spPr>
        <p:txBody>
          <a:bodyPr wrap="square" rtlCol="0">
            <a:spAutoFit/>
          </a:bodyPr>
          <a:lstStyle/>
          <a:p>
            <a:pPr algn="ct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2B9A1B6F-7FC8-C9EF-DEDE-C6E3ACF1D7EC}"/>
              </a:ext>
            </a:extLst>
          </p:cNvPr>
          <p:cNvSpPr txBox="1"/>
          <p:nvPr/>
        </p:nvSpPr>
        <p:spPr>
          <a:xfrm>
            <a:off x="1443789" y="1407695"/>
            <a:ext cx="10130590" cy="40626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Through the evaluation of three distinct deep learning architectures—LSTM, CNN, and BERT—using two prominent datasets, namely the Fake News Corpus (FNC) and TI-CNN, the system's efficacy is comprehensively examined.</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LSTM-based architecture demonstrates promising results, achieving an accuracy of 76% on the FNC dataset. Long Short-Term Memory (LSTM) networks are renowned for their ability to capture sequential dependencies within data, making them particularly suitable for analyzing text (Lee et al., 2021). </a:t>
            </a:r>
          </a:p>
          <a:p>
            <a:pPr>
              <a:lnSpc>
                <a:spcPct val="15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08063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157</TotalTime>
  <Words>1277</Words>
  <Application>Microsoft Office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Century Gothic</vt:lpstr>
      <vt:lpstr>Times New Roman</vt:lpstr>
      <vt:lpstr>Wingdings 3</vt:lpstr>
      <vt:lpstr>Wisp</vt:lpstr>
      <vt:lpstr>Fake News Detection using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Deep Learning</dc:title>
  <dc:creator>Sruthi Bhonagiri</dc:creator>
  <cp:lastModifiedBy>Sruthi Bhonagiri</cp:lastModifiedBy>
  <cp:revision>2</cp:revision>
  <dcterms:created xsi:type="dcterms:W3CDTF">2024-04-16T12:29:47Z</dcterms:created>
  <dcterms:modified xsi:type="dcterms:W3CDTF">2024-04-21T21:14:53Z</dcterms:modified>
</cp:coreProperties>
</file>