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991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1312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3964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4/21/2024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2670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868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58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588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1944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66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1187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155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2203096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brownlee/Datasets/blob/master/Flickr8k_Dataset.nam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9E4BF-6042-92E3-8FF2-E12B615C2109}"/>
              </a:ext>
            </a:extLst>
          </p:cNvPr>
          <p:cNvSpPr>
            <a:spLocks noGrp="1"/>
          </p:cNvSpPr>
          <p:nvPr>
            <p:ph type="ctrTitle"/>
          </p:nvPr>
        </p:nvSpPr>
        <p:spPr>
          <a:xfrm>
            <a:off x="4529389" y="1"/>
            <a:ext cx="7530531" cy="5336406"/>
          </a:xfrm>
        </p:spPr>
        <p:txBody>
          <a:bodyPr>
            <a:normAutofit/>
          </a:bodyPr>
          <a:lstStyle/>
          <a:p>
            <a:pPr algn="l"/>
            <a:r>
              <a:rPr lang="en-US" sz="5300" b="1" i="0" dirty="0">
                <a:solidFill>
                  <a:srgbClr val="383838"/>
                </a:solidFill>
                <a:effectLst/>
                <a:latin typeface="Times New Roman" panose="02020603050405020304" pitchFamily="18" charset="0"/>
                <a:cs typeface="Times New Roman" panose="02020603050405020304" pitchFamily="18" charset="0"/>
              </a:rPr>
              <a:t>Build Image Caption Generator using </a:t>
            </a:r>
            <a:br>
              <a:rPr lang="en-US" sz="5300" b="1" i="0" dirty="0">
                <a:solidFill>
                  <a:srgbClr val="383838"/>
                </a:solidFill>
                <a:effectLst/>
                <a:latin typeface="Times New Roman" panose="02020603050405020304" pitchFamily="18" charset="0"/>
                <a:cs typeface="Times New Roman" panose="02020603050405020304" pitchFamily="18" charset="0"/>
              </a:rPr>
            </a:br>
            <a:r>
              <a:rPr lang="en-US" sz="5300" b="1" i="0" dirty="0">
                <a:solidFill>
                  <a:srgbClr val="383838"/>
                </a:solidFill>
                <a:effectLst/>
                <a:latin typeface="Times New Roman" panose="02020603050405020304" pitchFamily="18" charset="0"/>
                <a:cs typeface="Times New Roman" panose="02020603050405020304" pitchFamily="18" charset="0"/>
              </a:rPr>
              <a:t>Natural language processing</a:t>
            </a:r>
            <a:br>
              <a:rPr lang="en-US" b="1" i="0" dirty="0">
                <a:solidFill>
                  <a:srgbClr val="383838"/>
                </a:solidFill>
                <a:effectLst/>
                <a:latin typeface="Inter"/>
              </a:rPr>
            </a:br>
            <a:endParaRPr lang="en-US" dirty="0"/>
          </a:p>
        </p:txBody>
      </p:sp>
      <p:pic>
        <p:nvPicPr>
          <p:cNvPr id="4" name="Picture 3" descr="Colorful leaf patterns">
            <a:extLst>
              <a:ext uri="{FF2B5EF4-FFF2-40B4-BE49-F238E27FC236}">
                <a16:creationId xmlns:a16="http://schemas.microsoft.com/office/drawing/2014/main" id="{FCF89C6D-4688-918D-BA7B-88B4CA5D77A8}"/>
              </a:ext>
            </a:extLst>
          </p:cNvPr>
          <p:cNvPicPr>
            <a:picLocks noChangeAspect="1"/>
          </p:cNvPicPr>
          <p:nvPr/>
        </p:nvPicPr>
        <p:blipFill rotWithShape="1">
          <a:blip r:embed="rId2"/>
          <a:srcRect l="19829" r="31062"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9" name="Straight Connector 18">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71CB62-B9F9-52E6-83C0-6E2F1503DFA9}"/>
              </a:ext>
            </a:extLst>
          </p:cNvPr>
          <p:cNvSpPr txBox="1"/>
          <p:nvPr/>
        </p:nvSpPr>
        <p:spPr>
          <a:xfrm>
            <a:off x="7914640" y="5341030"/>
            <a:ext cx="4053840"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a:t>
            </a:r>
          </a:p>
          <a:p>
            <a:r>
              <a:rPr lang="en-US" sz="2800" b="1" dirty="0">
                <a:latin typeface="Times New Roman" panose="02020603050405020304" pitchFamily="18" charset="0"/>
                <a:cs typeface="Times New Roman" panose="02020603050405020304" pitchFamily="18" charset="0"/>
              </a:rPr>
              <a:t>         Sruthi Bhonagiri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Deepa </a:t>
            </a:r>
            <a:r>
              <a:rPr lang="en-US" sz="2800" b="1" dirty="0" err="1">
                <a:latin typeface="Times New Roman" panose="02020603050405020304" pitchFamily="18" charset="0"/>
                <a:cs typeface="Times New Roman" panose="02020603050405020304" pitchFamily="18" charset="0"/>
              </a:rPr>
              <a:t>Anabathula</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3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F54BC-5C5A-4159-B5E6-53B6D0942EF5}"/>
              </a:ext>
            </a:extLst>
          </p:cNvPr>
          <p:cNvSpPr txBox="1"/>
          <p:nvPr/>
        </p:nvSpPr>
        <p:spPr>
          <a:xfrm>
            <a:off x="4318000" y="2479040"/>
            <a:ext cx="6634480" cy="923330"/>
          </a:xfrm>
          <a:prstGeom prst="rect">
            <a:avLst/>
          </a:prstGeom>
          <a:noFill/>
        </p:spPr>
        <p:txBody>
          <a:bodyPr wrap="square" rtlCol="0">
            <a:spAutoFit/>
          </a:bodyPr>
          <a:lstStyle/>
          <a:p>
            <a:r>
              <a:rPr lang="en-US" sz="5400" dirty="0">
                <a:latin typeface="Algerian" panose="04020705040A02060702" pitchFamily="82" charset="0"/>
              </a:rPr>
              <a:t>THANK YOU</a:t>
            </a:r>
          </a:p>
        </p:txBody>
      </p:sp>
    </p:spTree>
    <p:extLst>
      <p:ext uri="{BB962C8B-B14F-4D97-AF65-F5344CB8AC3E}">
        <p14:creationId xmlns:p14="http://schemas.microsoft.com/office/powerpoint/2010/main" val="192404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5900C-2D01-E7D7-FCFA-08218D13A006}"/>
              </a:ext>
            </a:extLst>
          </p:cNvPr>
          <p:cNvSpPr txBox="1"/>
          <p:nvPr/>
        </p:nvSpPr>
        <p:spPr>
          <a:xfrm>
            <a:off x="3007360" y="792480"/>
            <a:ext cx="4876800"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4B5F64AD-8501-74E8-2C11-3B6ED7B03D02}"/>
              </a:ext>
            </a:extLst>
          </p:cNvPr>
          <p:cNvSpPr txBox="1"/>
          <p:nvPr/>
        </p:nvSpPr>
        <p:spPr>
          <a:xfrm>
            <a:off x="1544320" y="1859339"/>
            <a:ext cx="8483600"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Whenever an image appears in front of us, our brain can annotate or label it. But what about computers? How can a machine process and label an image with a highly relevant and accurate caption?</a:t>
            </a: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will build one such annotation tool capable of generating relevant captions for the image with the help of datasets. Basic knowledge of two Deep learning techniques, including LSTM and CNN, is required</a:t>
            </a:r>
            <a:r>
              <a:rPr lang="en-US" b="0" i="0" dirty="0">
                <a:solidFill>
                  <a:srgbClr val="383838"/>
                </a:solidFill>
                <a:effectLst/>
                <a:latin typeface="Inter"/>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919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508CC-CA2E-DEC0-84E8-F24DC610B97F}"/>
              </a:ext>
            </a:extLst>
          </p:cNvPr>
          <p:cNvSpPr txBox="1"/>
          <p:nvPr/>
        </p:nvSpPr>
        <p:spPr>
          <a:xfrm>
            <a:off x="0" y="751840"/>
            <a:ext cx="121920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Statement Of Value</a:t>
            </a:r>
          </a:p>
        </p:txBody>
      </p:sp>
      <p:sp>
        <p:nvSpPr>
          <p:cNvPr id="3" name="TextBox 2">
            <a:extLst>
              <a:ext uri="{FF2B5EF4-FFF2-40B4-BE49-F238E27FC236}">
                <a16:creationId xmlns:a16="http://schemas.microsoft.com/office/drawing/2014/main" id="{3EF2E3AC-A8F4-70B0-B118-FA9FF2E1F832}"/>
              </a:ext>
            </a:extLst>
          </p:cNvPr>
          <p:cNvSpPr txBox="1"/>
          <p:nvPr/>
        </p:nvSpPr>
        <p:spPr>
          <a:xfrm>
            <a:off x="1097280" y="2032000"/>
            <a:ext cx="10220960" cy="3691523"/>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Image caption generator is a process of recognizing the context of an image and annotating it with relevant captions using deep learning and computer vision. </a:t>
            </a:r>
          </a:p>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It includes labeling an image with English keywords with the help of datasets provided during model training. The </a:t>
            </a:r>
            <a:r>
              <a:rPr lang="en-US" sz="2000" b="0" i="0" dirty="0" err="1">
                <a:solidFill>
                  <a:srgbClr val="383838"/>
                </a:solidFill>
                <a:effectLst/>
                <a:latin typeface="Times New Roman" panose="02020603050405020304" pitchFamily="18" charset="0"/>
                <a:cs typeface="Times New Roman" panose="02020603050405020304" pitchFamily="18" charset="0"/>
              </a:rPr>
              <a:t>imagenet</a:t>
            </a:r>
            <a:r>
              <a:rPr lang="en-US" sz="2000" b="0" i="0" dirty="0">
                <a:solidFill>
                  <a:srgbClr val="383838"/>
                </a:solidFill>
                <a:effectLst/>
                <a:latin typeface="Times New Roman" panose="02020603050405020304" pitchFamily="18" charset="0"/>
                <a:cs typeface="Times New Roman" panose="02020603050405020304" pitchFamily="18" charset="0"/>
              </a:rPr>
              <a:t> dataset trains the CNN model called </a:t>
            </a:r>
            <a:r>
              <a:rPr lang="en-US" sz="2000" b="0" i="0" dirty="0" err="1">
                <a:solidFill>
                  <a:srgbClr val="383838"/>
                </a:solidFill>
                <a:effectLst/>
                <a:latin typeface="Times New Roman" panose="02020603050405020304" pitchFamily="18" charset="0"/>
                <a:cs typeface="Times New Roman" panose="02020603050405020304" pitchFamily="18" charset="0"/>
              </a:rPr>
              <a:t>Xception</a:t>
            </a:r>
            <a:r>
              <a:rPr lang="en-US" sz="2000" b="0" i="0" dirty="0">
                <a:solidFill>
                  <a:srgbClr val="383838"/>
                </a:solidFill>
                <a:effectLst/>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000" b="0" i="0" dirty="0" err="1">
                <a:solidFill>
                  <a:srgbClr val="383838"/>
                </a:solidFill>
                <a:effectLst/>
                <a:latin typeface="Times New Roman" panose="02020603050405020304" pitchFamily="18" charset="0"/>
                <a:cs typeface="Times New Roman" panose="02020603050405020304" pitchFamily="18" charset="0"/>
              </a:rPr>
              <a:t>Xception</a:t>
            </a:r>
            <a:r>
              <a:rPr lang="en-US" sz="2000" b="0" i="0" dirty="0">
                <a:solidFill>
                  <a:srgbClr val="383838"/>
                </a:solidFill>
                <a:effectLst/>
                <a:latin typeface="Times New Roman" panose="02020603050405020304" pitchFamily="18" charset="0"/>
                <a:cs typeface="Times New Roman" panose="02020603050405020304" pitchFamily="18" charset="0"/>
              </a:rPr>
              <a:t> is responsible for image feature extraction. These extracted features will be fed to the LSTM model, which generates the image caption.</a:t>
            </a:r>
          </a:p>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To build an image caption generator model we have to merge CNN with LSTM</a:t>
            </a:r>
            <a:br>
              <a:rPr lang="en-US" b="0" i="0" dirty="0">
                <a:solidFill>
                  <a:srgbClr val="383838"/>
                </a:solidFill>
                <a:effectLst/>
                <a:latin typeface="Inter"/>
              </a:rPr>
            </a:br>
            <a:endParaRPr lang="en-US" dirty="0"/>
          </a:p>
        </p:txBody>
      </p:sp>
    </p:spTree>
    <p:extLst>
      <p:ext uri="{BB962C8B-B14F-4D97-AF65-F5344CB8AC3E}">
        <p14:creationId xmlns:p14="http://schemas.microsoft.com/office/powerpoint/2010/main" val="300861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F3DE9-895A-9EE9-E3BF-810FADD955DB}"/>
              </a:ext>
            </a:extLst>
          </p:cNvPr>
          <p:cNvSpPr txBox="1"/>
          <p:nvPr/>
        </p:nvSpPr>
        <p:spPr>
          <a:xfrm>
            <a:off x="3535680" y="477520"/>
            <a:ext cx="4470400" cy="800219"/>
          </a:xfrm>
          <a:prstGeom prst="rect">
            <a:avLst/>
          </a:prstGeom>
          <a:noFill/>
        </p:spPr>
        <p:txBody>
          <a:bodyPr wrap="square" rtlCol="0">
            <a:spAutoFit/>
          </a:bodyPr>
          <a:lstStyle/>
          <a:p>
            <a:pPr algn="ctr"/>
            <a:r>
              <a:rPr lang="en-US" sz="2800" b="1"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Relevant Works</a:t>
            </a:r>
            <a:endParaRPr lang="en-US" sz="2800" b="1"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4DEE75CA-8F43-6AE4-1922-5B4E2A5ED4E3}"/>
              </a:ext>
            </a:extLst>
          </p:cNvPr>
          <p:cNvSpPr txBox="1"/>
          <p:nvPr/>
        </p:nvSpPr>
        <p:spPr>
          <a:xfrm>
            <a:off x="965200" y="1483360"/>
            <a:ext cx="10403840" cy="452431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"Show and Tell: A Neural Image Caption Generator"</a:t>
            </a:r>
            <a:r>
              <a:rPr lang="en-US" sz="2000" b="0" i="0" dirty="0">
                <a:solidFill>
                  <a:srgbClr val="0D0D0D"/>
                </a:solidFill>
                <a:effectLst/>
                <a:latin typeface="Times New Roman" panose="02020603050405020304" pitchFamily="18" charset="0"/>
                <a:cs typeface="Times New Roman" panose="02020603050405020304" pitchFamily="18" charset="0"/>
              </a:rPr>
              <a:t> by </a:t>
            </a:r>
            <a:r>
              <a:rPr lang="en-US" sz="2000" b="0" i="0" dirty="0" err="1">
                <a:solidFill>
                  <a:srgbClr val="0D0D0D"/>
                </a:solidFill>
                <a:effectLst/>
                <a:latin typeface="Times New Roman" panose="02020603050405020304" pitchFamily="18" charset="0"/>
                <a:cs typeface="Times New Roman" panose="02020603050405020304" pitchFamily="18" charset="0"/>
              </a:rPr>
              <a:t>Vinyals</a:t>
            </a:r>
            <a:r>
              <a:rPr lang="en-US" sz="2000" b="0" i="0" dirty="0">
                <a:solidFill>
                  <a:srgbClr val="0D0D0D"/>
                </a:solidFill>
                <a:effectLst/>
                <a:latin typeface="Times New Roman" panose="02020603050405020304" pitchFamily="18" charset="0"/>
                <a:cs typeface="Times New Roman" panose="02020603050405020304" pitchFamily="18" charset="0"/>
              </a:rPr>
              <a:t> et al. (2015):</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paper introduced the concept of using a neural network to generate captions for images.</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authors proposed an architecture that combines a Convolutional Neural Network (CNN) to extract image features and a Long Short-Term Memory (LSTM) network to generate captions.</a:t>
            </a:r>
          </a:p>
          <a:p>
            <a:pPr marL="285750" indent="-285750" algn="l">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"Bottom-Up and Top-Down Attention for Image Captioning and Visual Question Answering"</a:t>
            </a:r>
            <a:r>
              <a:rPr lang="en-US" sz="2000" b="0" i="0" dirty="0">
                <a:solidFill>
                  <a:srgbClr val="0D0D0D"/>
                </a:solidFill>
                <a:effectLst/>
                <a:latin typeface="Times New Roman" panose="02020603050405020304" pitchFamily="18" charset="0"/>
                <a:cs typeface="Times New Roman" panose="02020603050405020304" pitchFamily="18" charset="0"/>
              </a:rPr>
              <a:t> by Anderson et al. (2017):</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work proposed an attention mechanism for image captioning that attends to different regions of the image while generating captions.</a:t>
            </a:r>
          </a:p>
          <a:p>
            <a:endParaRPr lang="en-US" dirty="0"/>
          </a:p>
        </p:txBody>
      </p:sp>
    </p:spTree>
    <p:extLst>
      <p:ext uri="{BB962C8B-B14F-4D97-AF65-F5344CB8AC3E}">
        <p14:creationId xmlns:p14="http://schemas.microsoft.com/office/powerpoint/2010/main" val="47238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32A5B-1A0D-FCC2-9BC4-84AA9D7F6F7C}"/>
              </a:ext>
            </a:extLst>
          </p:cNvPr>
          <p:cNvSpPr txBox="1"/>
          <p:nvPr/>
        </p:nvSpPr>
        <p:spPr>
          <a:xfrm>
            <a:off x="3048000" y="914400"/>
            <a:ext cx="58928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054F2894-AF4D-8723-58C5-FADB00C272CC}"/>
              </a:ext>
            </a:extLst>
          </p:cNvPr>
          <p:cNvSpPr txBox="1"/>
          <p:nvPr/>
        </p:nvSpPr>
        <p:spPr>
          <a:xfrm>
            <a:off x="568960" y="1717040"/>
            <a:ext cx="11694160"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V’s of Data; Volume, Variety, Velocity, Veracity, Value are checked to ensure right set of data is collected for the problem statement.</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are using the</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Flickr8k_dataset</a:t>
            </a:r>
            <a:r>
              <a:rPr lang="en-US" sz="2000" b="0" i="0" dirty="0">
                <a:effectLst/>
                <a:latin typeface="Times New Roman" panose="02020603050405020304" pitchFamily="18" charset="0"/>
                <a:cs typeface="Times New Roman" panose="02020603050405020304" pitchFamily="18" charset="0"/>
              </a:rPr>
              <a:t>. The dataset contains two directories:</a:t>
            </a:r>
          </a:p>
          <a:p>
            <a:pPr algn="l">
              <a:lnSpc>
                <a:spcPct val="150000"/>
              </a:lnSpc>
            </a:pP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Flickr8k_Dataset</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Contains 8092 photographs in JPEG format.</a:t>
            </a:r>
          </a:p>
          <a:p>
            <a:pPr algn="l">
              <a:lnSpc>
                <a:spcPct val="150000"/>
              </a:lnSpc>
            </a:pPr>
            <a:r>
              <a:rPr lang="en-US" sz="2000" b="1"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Flickr8k_text</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Contains a number of files containing different sources of descriptions for the</a:t>
            </a:r>
          </a:p>
          <a:p>
            <a:pPr algn="l">
              <a:lnSpc>
                <a:spcPct val="150000"/>
              </a:lnSpc>
            </a:pPr>
            <a:r>
              <a:rPr lang="en-US" sz="2000" dirty="0">
                <a:latin typeface="Times New Roman" panose="02020603050405020304" pitchFamily="18" charset="0"/>
                <a:cs typeface="Times New Roman" panose="02020603050405020304" pitchFamily="18" charset="0"/>
              </a:rPr>
              <a:t>                                                    photographs</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 all the required packages </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Perform data cleaning</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Extract the feature vecto</a:t>
            </a:r>
            <a:r>
              <a:rPr lang="en-US" sz="2000" dirty="0">
                <a:latin typeface="Times New Roman" panose="02020603050405020304" pitchFamily="18" charset="0"/>
                <a:cs typeface="Times New Roman" panose="02020603050405020304" pitchFamily="18" charset="0"/>
              </a:rPr>
              <a:t>r</a:t>
            </a:r>
          </a:p>
          <a:p>
            <a:pPr marL="342900" indent="-342900" algn="l">
              <a:lnSpc>
                <a:spcPct val="150000"/>
              </a:lnSpc>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964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8B9F0-3F53-5EE4-6E28-220D5DEA6497}"/>
              </a:ext>
            </a:extLst>
          </p:cNvPr>
          <p:cNvSpPr txBox="1"/>
          <p:nvPr/>
        </p:nvSpPr>
        <p:spPr>
          <a:xfrm>
            <a:off x="1127760" y="1828800"/>
            <a:ext cx="1008888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Loading dataset for model training</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Tokenizing the Vocabulary</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Create a Data generator</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Define the CNN-RNN model</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Training the Image Caption Generator model</a:t>
            </a:r>
          </a:p>
          <a:p>
            <a:pPr marL="285750" indent="-285750" algn="l">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Testing the Image Caption Generator model</a:t>
            </a:r>
          </a:p>
          <a:p>
            <a:br>
              <a:rPr lang="en-US" dirty="0"/>
            </a:br>
            <a:endParaRPr lang="en-US" dirty="0"/>
          </a:p>
        </p:txBody>
      </p:sp>
    </p:spTree>
    <p:extLst>
      <p:ext uri="{BB962C8B-B14F-4D97-AF65-F5344CB8AC3E}">
        <p14:creationId xmlns:p14="http://schemas.microsoft.com/office/powerpoint/2010/main" val="97132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F2207-A35C-CE11-EC81-D2644B1123C8}"/>
              </a:ext>
            </a:extLst>
          </p:cNvPr>
          <p:cNvSpPr txBox="1"/>
          <p:nvPr/>
        </p:nvSpPr>
        <p:spPr>
          <a:xfrm>
            <a:off x="-121920" y="680720"/>
            <a:ext cx="12313920" cy="800219"/>
          </a:xfrm>
          <a:prstGeom prst="rect">
            <a:avLst/>
          </a:prstGeom>
          <a:noFill/>
        </p:spPr>
        <p:txBody>
          <a:bodyPr wrap="square" rtlCol="0">
            <a:spAutoFit/>
          </a:bodyPr>
          <a:lstStyle/>
          <a:p>
            <a:pPr algn="ctr"/>
            <a:r>
              <a:rPr lang="en-US" sz="2800"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Deliverables</a:t>
            </a:r>
            <a:endParaRPr lang="en-US" sz="2800"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DCD6B849-E0FD-AEE6-15FA-706DE9E3C795}"/>
              </a:ext>
            </a:extLst>
          </p:cNvPr>
          <p:cNvSpPr txBox="1"/>
          <p:nvPr/>
        </p:nvSpPr>
        <p:spPr>
          <a:xfrm>
            <a:off x="1427480" y="1869440"/>
            <a:ext cx="9215120" cy="32703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deliverables for this project include: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fully trained Natural Language Processing Model capable of generating a caption from the image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comprehensive report detailing the development process, methodologies used and performance metrics.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Dataset compilation used for training and testing.</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future access all coding scripts will be provided along with documentation </a:t>
            </a:r>
            <a:endParaRPr lang="en-US" dirty="0"/>
          </a:p>
        </p:txBody>
      </p:sp>
    </p:spTree>
    <p:extLst>
      <p:ext uri="{BB962C8B-B14F-4D97-AF65-F5344CB8AC3E}">
        <p14:creationId xmlns:p14="http://schemas.microsoft.com/office/powerpoint/2010/main" val="134940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B398B-1520-F747-014B-6366DDB1073F}"/>
              </a:ext>
            </a:extLst>
          </p:cNvPr>
          <p:cNvSpPr txBox="1"/>
          <p:nvPr/>
        </p:nvSpPr>
        <p:spPr>
          <a:xfrm>
            <a:off x="-436880" y="251579"/>
            <a:ext cx="12192000" cy="800219"/>
          </a:xfrm>
          <a:prstGeom prst="rect">
            <a:avLst/>
          </a:prstGeom>
          <a:noFill/>
        </p:spPr>
        <p:txBody>
          <a:bodyPr wrap="square" rtlCol="0">
            <a:spAutoFit/>
          </a:bodyPr>
          <a:lstStyle/>
          <a:p>
            <a:pPr algn="ctr"/>
            <a:r>
              <a:rPr lang="en-US" sz="2800" b="1"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Evaluation Methodology</a:t>
            </a:r>
            <a:endParaRPr lang="en-US" sz="2800" b="1"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0006BCCA-0B2A-78DD-2BB3-6A7BB780A312}"/>
              </a:ext>
            </a:extLst>
          </p:cNvPr>
          <p:cNvSpPr txBox="1"/>
          <p:nvPr/>
        </p:nvSpPr>
        <p:spPr>
          <a:xfrm>
            <a:off x="1056640" y="1362888"/>
            <a:ext cx="10078720" cy="3139321"/>
          </a:xfrm>
          <a:prstGeom prst="rect">
            <a:avLst/>
          </a:prstGeom>
          <a:noFill/>
        </p:spPr>
        <p:txBody>
          <a:bodyPr wrap="square" rtlCol="0">
            <a:spAutoFit/>
          </a:bodyPr>
          <a:lstStyle/>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BLEU Score</a:t>
            </a:r>
            <a:r>
              <a:rPr lang="en-US" sz="2000" b="0" i="0" dirty="0">
                <a:solidFill>
                  <a:srgbClr val="0D0D0D"/>
                </a:solidFill>
                <a:effectLst/>
                <a:latin typeface="Times New Roman" panose="02020603050405020304" pitchFamily="18" charset="0"/>
                <a:cs typeface="Times New Roman" panose="02020603050405020304" pitchFamily="18" charset="0"/>
              </a:rPr>
              <a:t>: BLEU checks how similar the captions generated by the model are to the actual captions. A higher BLEU score means the model's captions are closer to the real ones.</a:t>
            </a:r>
          </a:p>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METEOR</a:t>
            </a:r>
            <a:r>
              <a:rPr lang="en-US" sz="2000" b="0" i="0" dirty="0">
                <a:solidFill>
                  <a:srgbClr val="0D0D0D"/>
                </a:solidFill>
                <a:effectLst/>
                <a:latin typeface="Times New Roman" panose="02020603050405020304" pitchFamily="18" charset="0"/>
                <a:cs typeface="Times New Roman" panose="02020603050405020304" pitchFamily="18" charset="0"/>
              </a:rPr>
              <a:t>: METEOR looks at both how many words the model gets right and how many it misses. A higher METEOR score shows the model does a better job at describing the images.</a:t>
            </a:r>
          </a:p>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Human Evaluation</a:t>
            </a:r>
            <a:r>
              <a:rPr lang="en-US" sz="2000" b="0" i="0" dirty="0">
                <a:solidFill>
                  <a:srgbClr val="0D0D0D"/>
                </a:solidFill>
                <a:effectLst/>
                <a:latin typeface="Times New Roman" panose="02020603050405020304" pitchFamily="18" charset="0"/>
                <a:cs typeface="Times New Roman" panose="02020603050405020304" pitchFamily="18" charset="0"/>
              </a:rPr>
              <a:t>: People also look at the captions and decide if they make sense and match the images. This helps understand how well the model is doing from a human perspective.</a:t>
            </a:r>
          </a:p>
          <a:p>
            <a:endParaRPr lang="en-US" dirty="0"/>
          </a:p>
        </p:txBody>
      </p:sp>
    </p:spTree>
    <p:extLst>
      <p:ext uri="{BB962C8B-B14F-4D97-AF65-F5344CB8AC3E}">
        <p14:creationId xmlns:p14="http://schemas.microsoft.com/office/powerpoint/2010/main" val="311587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AF7A-A7E7-1CDA-FD8A-9BFD85265AFD}"/>
              </a:ext>
            </a:extLst>
          </p:cNvPr>
          <p:cNvSpPr>
            <a:spLocks noGrp="1"/>
          </p:cNvSpPr>
          <p:nvPr>
            <p:ph type="title"/>
          </p:nvPr>
        </p:nvSpPr>
        <p:spPr>
          <a:xfrm>
            <a:off x="-264160" y="0"/>
            <a:ext cx="12192000" cy="1076960"/>
          </a:xfrm>
        </p:spPr>
        <p:txBody>
          <a:bodyPr>
            <a:normAutofit/>
          </a:bodyPr>
          <a:lstStyle/>
          <a:p>
            <a:pPr algn="ctr"/>
            <a:r>
              <a:rPr lang="en-US" sz="2800" b="1" i="0" dirty="0">
                <a:solidFill>
                  <a:srgbClr val="FF000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74AF4C6-853A-0A9D-3447-1311D3E38AF0}"/>
              </a:ext>
            </a:extLst>
          </p:cNvPr>
          <p:cNvSpPr txBox="1"/>
          <p:nvPr/>
        </p:nvSpPr>
        <p:spPr>
          <a:xfrm>
            <a:off x="629920" y="965200"/>
            <a:ext cx="10962640" cy="5115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Increased Training Epochs</a:t>
            </a:r>
            <a:r>
              <a:rPr lang="en-US" sz="2000" dirty="0">
                <a:latin typeface="Times New Roman" panose="02020603050405020304" pitchFamily="18" charset="0"/>
                <a:cs typeface="Times New Roman" panose="02020603050405020304" pitchFamily="18" charset="0"/>
              </a:rPr>
              <a:t>: Training the model for more epochs generally leads to improved accuracy and better results, as the model has more opportunities to learn from the data.</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Resource-Intensive Processing</a:t>
            </a:r>
            <a:r>
              <a:rPr lang="en-US" sz="2000" dirty="0">
                <a:latin typeface="Times New Roman" panose="02020603050405020304" pitchFamily="18" charset="0"/>
                <a:cs typeface="Times New Roman" panose="02020603050405020304" pitchFamily="18" charset="0"/>
              </a:rPr>
              <a:t>: Handling large datasets requires substantial time and system resources, necessitating careful planning and potentially specialized hardware.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Deeper Models for Large Datasets</a:t>
            </a:r>
            <a:r>
              <a:rPr lang="en-US" sz="2000" dirty="0">
                <a:latin typeface="Times New Roman" panose="02020603050405020304" pitchFamily="18" charset="0"/>
                <a:cs typeface="Times New Roman" panose="02020603050405020304" pitchFamily="18" charset="0"/>
              </a:rPr>
              <a:t>: Increasing the number of layers in the model can be beneficial when working with extensive datasets like Flickr32k, as deeper models can capture more complex patterns.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Challenges in Caption Generation</a:t>
            </a:r>
            <a:r>
              <a:rPr lang="en-US" sz="2000" dirty="0">
                <a:latin typeface="Times New Roman" panose="02020603050405020304" pitchFamily="18" charset="0"/>
                <a:cs typeface="Times New Roman" panose="02020603050405020304" pitchFamily="18" charset="0"/>
              </a:rPr>
              <a:t>: Generating accurate captions for images is inherently challenging, involving both visual and textual understanding.</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Promising Outcomes</a:t>
            </a:r>
            <a:r>
              <a:rPr lang="en-US" sz="2000" dirty="0">
                <a:latin typeface="Times New Roman" panose="02020603050405020304" pitchFamily="18" charset="0"/>
                <a:cs typeface="Times New Roman" panose="02020603050405020304" pitchFamily="18" charset="0"/>
              </a:rPr>
              <a:t>: Despite the challenges, the results obtained from the model are encouraging, indicating that the approach holds potential for further development.</a:t>
            </a:r>
          </a:p>
        </p:txBody>
      </p:sp>
    </p:spTree>
    <p:extLst>
      <p:ext uri="{BB962C8B-B14F-4D97-AF65-F5344CB8AC3E}">
        <p14:creationId xmlns:p14="http://schemas.microsoft.com/office/powerpoint/2010/main" val="3444709023"/>
      </p:ext>
    </p:extLst>
  </p:cSld>
  <p:clrMapOvr>
    <a:masterClrMapping/>
  </p:clrMapOvr>
</p:sld>
</file>

<file path=ppt/theme/theme1.xml><?xml version="1.0" encoding="utf-8"?>
<a:theme xmlns:a="http://schemas.openxmlformats.org/drawingml/2006/main" name="AngleLines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262</TotalTime>
  <Words>724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Inter</vt:lpstr>
      <vt:lpstr>Times New Roman</vt:lpstr>
      <vt:lpstr>Univers Condensed Light</vt:lpstr>
      <vt:lpstr>Walbaum Display Light</vt:lpstr>
      <vt:lpstr>AngleLinesVTI</vt:lpstr>
      <vt:lpstr>Build Image Caption Generator using  Natural language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Image Caption Generator using  Natural language processing </dc:title>
  <dc:creator>Sruthi Bhonagiri</dc:creator>
  <cp:lastModifiedBy>Sruthi Bhonagiri</cp:lastModifiedBy>
  <cp:revision>3</cp:revision>
  <dcterms:created xsi:type="dcterms:W3CDTF">2024-03-28T19:05:40Z</dcterms:created>
  <dcterms:modified xsi:type="dcterms:W3CDTF">2024-04-21T17:19:24Z</dcterms:modified>
</cp:coreProperties>
</file>