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4"/>
  </p:sldMasterIdLst>
  <p:notesMasterIdLst>
    <p:notesMasterId r:id="rId22"/>
  </p:notesMasterIdLst>
  <p:sldIdLst>
    <p:sldId id="256" r:id="rId5"/>
    <p:sldId id="287" r:id="rId6"/>
    <p:sldId id="286" r:id="rId7"/>
    <p:sldId id="300" r:id="rId8"/>
    <p:sldId id="308" r:id="rId9"/>
    <p:sldId id="299" r:id="rId10"/>
    <p:sldId id="307" r:id="rId11"/>
    <p:sldId id="306" r:id="rId12"/>
    <p:sldId id="305" r:id="rId13"/>
    <p:sldId id="303" r:id="rId14"/>
    <p:sldId id="288" r:id="rId15"/>
    <p:sldId id="310" r:id="rId16"/>
    <p:sldId id="312" r:id="rId17"/>
    <p:sldId id="311" r:id="rId18"/>
    <p:sldId id="309" r:id="rId19"/>
    <p:sldId id="304" r:id="rId20"/>
    <p:sldId id="278" r:id="rId21"/>
  </p:sldIdLst>
  <p:sldSz cx="9144000" cy="5143500" type="screen16x9"/>
  <p:notesSz cx="6858000" cy="9144000"/>
  <p:embeddedFontLst>
    <p:embeddedFont>
      <p:font typeface="Calibri Light" panose="020F0302020204030204" pitchFamily="34" charset="0"/>
      <p:regular r:id="rId23"/>
      <p:italic r:id="rId24"/>
    </p:embeddedFont>
    <p:embeddedFont>
      <p:font typeface="Poppins" panose="00000500000000000000" pitchFamily="2" charset="0"/>
      <p:regular r:id="rId25"/>
      <p:bold r:id="rId26"/>
      <p:italic r:id="rId27"/>
      <p:boldItalic r:id="rId28"/>
    </p:embeddedFont>
    <p:embeddedFont>
      <p:font typeface="Poppins Light" panose="000004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62AA1-2ED3-44BA-BC08-9334F7ECD843}">
  <a:tblStyle styleId="{59D62AA1-2ED3-44BA-BC08-9334F7ECD8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mask">
  <p:cSld name="TITLE_AND_BODY_1">
    <p:bg>
      <p:bgPr>
        <a:solidFill>
          <a:schemeClr val="accent1"/>
        </a:solidFill>
        <a:effectLst/>
      </p:bgPr>
    </p:bg>
    <p:spTree>
      <p:nvGrpSpPr>
        <p:cNvPr id="1"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30;p6"/>
          <p:cNvSpPr txBox="1">
            <a:spLocks noGrp="1"/>
          </p:cNvSpPr>
          <p:nvPr>
            <p:ph type="title"/>
          </p:nvPr>
        </p:nvSpPr>
        <p:spPr>
          <a:xfrm>
            <a:off x="457200" y="1425175"/>
            <a:ext cx="31014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1" name="Google Shape;31;p6"/>
          <p:cNvSpPr txBox="1">
            <a:spLocks noGrp="1"/>
          </p:cNvSpPr>
          <p:nvPr>
            <p:ph type="body" idx="1"/>
          </p:nvPr>
        </p:nvSpPr>
        <p:spPr>
          <a:xfrm>
            <a:off x="457200" y="2419350"/>
            <a:ext cx="3101400" cy="1862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no illustration">
  <p:cSld name="TITLE_ONLY_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67719" y="418294"/>
            <a:ext cx="5549545" cy="2930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4000" dirty="0"/>
              <a:t>Hierarchical Attention Networks for Text &amp; Document Classification</a:t>
            </a:r>
            <a:endParaRPr sz="4000" dirty="0"/>
          </a:p>
        </p:txBody>
      </p:sp>
      <p:pic>
        <p:nvPicPr>
          <p:cNvPr id="15" name="Graphic 14" descr="Female Profile">
            <a:extLst>
              <a:ext uri="{FF2B5EF4-FFF2-40B4-BE49-F238E27FC236}">
                <a16:creationId xmlns:a16="http://schemas.microsoft.com/office/drawing/2014/main" id="{C35F0DC6-8D21-45EF-B652-E3F72D1755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7246" y="4149016"/>
            <a:ext cx="211269" cy="294255"/>
          </a:xfrm>
          <a:prstGeom prst="rect">
            <a:avLst/>
          </a:prstGeom>
        </p:spPr>
      </p:pic>
      <p:pic>
        <p:nvPicPr>
          <p:cNvPr id="17" name="Graphic 16" descr="Female Profile">
            <a:extLst>
              <a:ext uri="{FF2B5EF4-FFF2-40B4-BE49-F238E27FC236}">
                <a16:creationId xmlns:a16="http://schemas.microsoft.com/office/drawing/2014/main" id="{B6557FB7-B923-471D-BFDF-6407159EC0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542" y="4407276"/>
            <a:ext cx="220977" cy="307778"/>
          </a:xfrm>
          <a:prstGeom prst="rect">
            <a:avLst/>
          </a:prstGeom>
        </p:spPr>
      </p:pic>
      <p:sp>
        <p:nvSpPr>
          <p:cNvPr id="19" name="TextBox 18">
            <a:extLst>
              <a:ext uri="{FF2B5EF4-FFF2-40B4-BE49-F238E27FC236}">
                <a16:creationId xmlns:a16="http://schemas.microsoft.com/office/drawing/2014/main" id="{900E62A2-4563-47D4-943F-32E44BC2CE09}"/>
              </a:ext>
            </a:extLst>
          </p:cNvPr>
          <p:cNvSpPr txBox="1"/>
          <p:nvPr/>
        </p:nvSpPr>
        <p:spPr>
          <a:xfrm>
            <a:off x="869388" y="4128899"/>
            <a:ext cx="1436340" cy="307777"/>
          </a:xfrm>
          <a:prstGeom prst="rect">
            <a:avLst/>
          </a:prstGeom>
          <a:noFill/>
        </p:spPr>
        <p:txBody>
          <a:bodyPr wrap="square">
            <a:spAutoFit/>
          </a:bodyPr>
          <a:lstStyle/>
          <a:p>
            <a:pPr marL="0" lvl="0" indent="0" algn="l" rtl="0">
              <a:spcBef>
                <a:spcPts val="600"/>
              </a:spcBef>
              <a:spcAft>
                <a:spcPts val="0"/>
              </a:spcAft>
              <a:buNone/>
            </a:pPr>
            <a:r>
              <a:rPr lang="en-US" sz="1400" b="1" dirty="0">
                <a:solidFill>
                  <a:schemeClr val="tx1">
                    <a:lumMod val="60000"/>
                    <a:lumOff val="40000"/>
                  </a:schemeClr>
                </a:solidFill>
                <a:latin typeface="Muli"/>
              </a:rPr>
              <a:t>180030887</a:t>
            </a:r>
          </a:p>
        </p:txBody>
      </p:sp>
      <p:sp>
        <p:nvSpPr>
          <p:cNvPr id="21" name="TextBox 20">
            <a:extLst>
              <a:ext uri="{FF2B5EF4-FFF2-40B4-BE49-F238E27FC236}">
                <a16:creationId xmlns:a16="http://schemas.microsoft.com/office/drawing/2014/main" id="{447C52C4-E705-4A0A-8755-73108896860D}"/>
              </a:ext>
            </a:extLst>
          </p:cNvPr>
          <p:cNvSpPr txBox="1"/>
          <p:nvPr/>
        </p:nvSpPr>
        <p:spPr>
          <a:xfrm>
            <a:off x="869388" y="4407276"/>
            <a:ext cx="1436340" cy="307777"/>
          </a:xfrm>
          <a:prstGeom prst="rect">
            <a:avLst/>
          </a:prstGeom>
          <a:noFill/>
        </p:spPr>
        <p:txBody>
          <a:bodyPr wrap="square">
            <a:spAutoFit/>
          </a:bodyPr>
          <a:lstStyle/>
          <a:p>
            <a:pPr marL="0" lvl="0" indent="0" algn="l" rtl="0">
              <a:spcBef>
                <a:spcPts val="600"/>
              </a:spcBef>
              <a:spcAft>
                <a:spcPts val="0"/>
              </a:spcAft>
              <a:buNone/>
            </a:pPr>
            <a:r>
              <a:rPr lang="en-US" sz="1400" b="1" dirty="0">
                <a:solidFill>
                  <a:schemeClr val="tx1">
                    <a:lumMod val="60000"/>
                    <a:lumOff val="40000"/>
                  </a:schemeClr>
                </a:solidFill>
                <a:latin typeface="Muli"/>
              </a:rPr>
              <a:t>180030956</a:t>
            </a:r>
          </a:p>
        </p:txBody>
      </p:sp>
      <p:pic>
        <p:nvPicPr>
          <p:cNvPr id="7" name="Graphic 6" descr="Female Profile">
            <a:extLst>
              <a:ext uri="{FF2B5EF4-FFF2-40B4-BE49-F238E27FC236}">
                <a16:creationId xmlns:a16="http://schemas.microsoft.com/office/drawing/2014/main" id="{F166B75B-D922-4F9D-A73A-72BEE181F8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542" y="3877233"/>
            <a:ext cx="208841" cy="290874"/>
          </a:xfrm>
          <a:prstGeom prst="rect">
            <a:avLst/>
          </a:prstGeom>
        </p:spPr>
      </p:pic>
      <p:sp>
        <p:nvSpPr>
          <p:cNvPr id="8" name="TextBox 7">
            <a:extLst>
              <a:ext uri="{FF2B5EF4-FFF2-40B4-BE49-F238E27FC236}">
                <a16:creationId xmlns:a16="http://schemas.microsoft.com/office/drawing/2014/main" id="{EC21050F-E490-4621-BDD6-98889C57A5D4}"/>
              </a:ext>
            </a:extLst>
          </p:cNvPr>
          <p:cNvSpPr txBox="1"/>
          <p:nvPr/>
        </p:nvSpPr>
        <p:spPr>
          <a:xfrm>
            <a:off x="872520" y="3850522"/>
            <a:ext cx="1436340" cy="307777"/>
          </a:xfrm>
          <a:prstGeom prst="rect">
            <a:avLst/>
          </a:prstGeom>
          <a:noFill/>
        </p:spPr>
        <p:txBody>
          <a:bodyPr wrap="square">
            <a:spAutoFit/>
          </a:bodyPr>
          <a:lstStyle/>
          <a:p>
            <a:pPr marL="0" lvl="0" indent="0" algn="l" rtl="0">
              <a:spcBef>
                <a:spcPts val="600"/>
              </a:spcBef>
              <a:spcAft>
                <a:spcPts val="0"/>
              </a:spcAft>
              <a:buNone/>
            </a:pPr>
            <a:r>
              <a:rPr lang="en-US" sz="1400" b="1" dirty="0">
                <a:solidFill>
                  <a:schemeClr val="tx1">
                    <a:lumMod val="60000"/>
                    <a:lumOff val="40000"/>
                  </a:schemeClr>
                </a:solidFill>
                <a:latin typeface="Muli"/>
              </a:rPr>
              <a:t>180030120</a:t>
            </a:r>
          </a:p>
        </p:txBody>
      </p:sp>
      <p:pic>
        <p:nvPicPr>
          <p:cNvPr id="9" name="Graphic 8" descr="Female Profile">
            <a:extLst>
              <a:ext uri="{FF2B5EF4-FFF2-40B4-BE49-F238E27FC236}">
                <a16:creationId xmlns:a16="http://schemas.microsoft.com/office/drawing/2014/main" id="{47535C98-2F23-4A67-8FC3-03E8B2AC98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542" y="4696646"/>
            <a:ext cx="220977" cy="307778"/>
          </a:xfrm>
          <a:prstGeom prst="rect">
            <a:avLst/>
          </a:prstGeom>
        </p:spPr>
      </p:pic>
      <p:sp>
        <p:nvSpPr>
          <p:cNvPr id="10" name="TextBox 9">
            <a:extLst>
              <a:ext uri="{FF2B5EF4-FFF2-40B4-BE49-F238E27FC236}">
                <a16:creationId xmlns:a16="http://schemas.microsoft.com/office/drawing/2014/main" id="{814E8730-95B0-41C9-A53C-A2A1BD9E4D19}"/>
              </a:ext>
            </a:extLst>
          </p:cNvPr>
          <p:cNvSpPr txBox="1"/>
          <p:nvPr/>
        </p:nvSpPr>
        <p:spPr>
          <a:xfrm>
            <a:off x="869388" y="4694493"/>
            <a:ext cx="1436340" cy="307777"/>
          </a:xfrm>
          <a:prstGeom prst="rect">
            <a:avLst/>
          </a:prstGeom>
          <a:noFill/>
        </p:spPr>
        <p:txBody>
          <a:bodyPr wrap="square">
            <a:spAutoFit/>
          </a:bodyPr>
          <a:lstStyle/>
          <a:p>
            <a:pPr marL="0" lvl="0" indent="0" algn="l" rtl="0">
              <a:spcBef>
                <a:spcPts val="600"/>
              </a:spcBef>
              <a:spcAft>
                <a:spcPts val="0"/>
              </a:spcAft>
              <a:buNone/>
            </a:pPr>
            <a:r>
              <a:rPr lang="en-US" sz="1400" b="1" dirty="0">
                <a:solidFill>
                  <a:schemeClr val="tx1">
                    <a:lumMod val="60000"/>
                    <a:lumOff val="40000"/>
                  </a:schemeClr>
                </a:solidFill>
                <a:latin typeface="Muli"/>
              </a:rPr>
              <a:t>180031226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4BF204-5EC1-4E46-811B-028FE097C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3" name="Picture 2">
            <a:extLst>
              <a:ext uri="{FF2B5EF4-FFF2-40B4-BE49-F238E27FC236}">
                <a16:creationId xmlns:a16="http://schemas.microsoft.com/office/drawing/2014/main" id="{5A889274-1A89-4BDE-B727-DF4AACCD58D1}"/>
              </a:ext>
            </a:extLst>
          </p:cNvPr>
          <p:cNvPicPr/>
          <p:nvPr/>
        </p:nvPicPr>
        <p:blipFill>
          <a:blip r:embed="rId2"/>
          <a:stretch>
            <a:fillRect/>
          </a:stretch>
        </p:blipFill>
        <p:spPr>
          <a:xfrm>
            <a:off x="1484947" y="56197"/>
            <a:ext cx="6174105" cy="5031105"/>
          </a:xfrm>
          <a:prstGeom prst="rect">
            <a:avLst/>
          </a:prstGeom>
        </p:spPr>
      </p:pic>
    </p:spTree>
    <p:extLst>
      <p:ext uri="{BB962C8B-B14F-4D97-AF65-F5344CB8AC3E}">
        <p14:creationId xmlns:p14="http://schemas.microsoft.com/office/powerpoint/2010/main" val="41733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61E2-46E7-43AD-845B-9ADC37D92BEC}"/>
              </a:ext>
            </a:extLst>
          </p:cNvPr>
          <p:cNvSpPr>
            <a:spLocks noGrp="1"/>
          </p:cNvSpPr>
          <p:nvPr>
            <p:ph type="title"/>
          </p:nvPr>
        </p:nvSpPr>
        <p:spPr>
          <a:xfrm>
            <a:off x="449580" y="312655"/>
            <a:ext cx="6300300" cy="857400"/>
          </a:xfrm>
        </p:spPr>
        <p:txBody>
          <a:bodyPr/>
          <a:lstStyle/>
          <a:p>
            <a:r>
              <a:rPr lang="en-US" dirty="0"/>
              <a:t>Project Workflow</a:t>
            </a:r>
          </a:p>
        </p:txBody>
      </p:sp>
      <p:grpSp>
        <p:nvGrpSpPr>
          <p:cNvPr id="4" name="Google Shape;230;p30">
            <a:extLst>
              <a:ext uri="{FF2B5EF4-FFF2-40B4-BE49-F238E27FC236}">
                <a16:creationId xmlns:a16="http://schemas.microsoft.com/office/drawing/2014/main" id="{2A1EE4C8-C6A4-4FFB-A853-303DD6F2D622}"/>
              </a:ext>
            </a:extLst>
          </p:cNvPr>
          <p:cNvGrpSpPr/>
          <p:nvPr/>
        </p:nvGrpSpPr>
        <p:grpSpPr>
          <a:xfrm rot="2685696">
            <a:off x="11631" y="2235898"/>
            <a:ext cx="3040276" cy="1333476"/>
            <a:chOff x="1047100" y="2246017"/>
            <a:chExt cx="3040276" cy="1333476"/>
          </a:xfrm>
        </p:grpSpPr>
        <p:sp>
          <p:nvSpPr>
            <p:cNvPr id="5" name="Google Shape;231;p30">
              <a:extLst>
                <a:ext uri="{FF2B5EF4-FFF2-40B4-BE49-F238E27FC236}">
                  <a16:creationId xmlns:a16="http://schemas.microsoft.com/office/drawing/2014/main" id="{2D14DA72-78FA-4026-8888-626673F763CD}"/>
                </a:ext>
              </a:extLst>
            </p:cNvPr>
            <p:cNvSpPr/>
            <p:nvPr/>
          </p:nvSpPr>
          <p:spPr>
            <a:xfrm rot="2700000">
              <a:off x="2286375" y="1011412"/>
              <a:ext cx="561726" cy="3040276"/>
            </a:xfrm>
            <a:prstGeom prst="roundRect">
              <a:avLst>
                <a:gd name="adj" fmla="val 50000"/>
              </a:avLst>
            </a:prstGeom>
            <a:solidFill>
              <a:srgbClr val="52A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CBE5F"/>
                </a:solidFill>
              </a:endParaRPr>
            </a:p>
          </p:txBody>
        </p:sp>
        <p:sp>
          <p:nvSpPr>
            <p:cNvPr id="6" name="Google Shape;232;p30">
              <a:extLst>
                <a:ext uri="{FF2B5EF4-FFF2-40B4-BE49-F238E27FC236}">
                  <a16:creationId xmlns:a16="http://schemas.microsoft.com/office/drawing/2014/main" id="{6467D196-A29F-4FA5-A900-0109735DBB74}"/>
                </a:ext>
              </a:extLst>
            </p:cNvPr>
            <p:cNvSpPr/>
            <p:nvPr/>
          </p:nvSpPr>
          <p:spPr>
            <a:xfrm rot="18914304">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52A551"/>
                  </a:solidFill>
                  <a:latin typeface="Muli"/>
                  <a:ea typeface="Muli"/>
                  <a:cs typeface="Muli"/>
                  <a:sym typeface="Muli"/>
                </a:rPr>
                <a:t>1</a:t>
              </a:r>
              <a:endParaRPr sz="1200" b="1" dirty="0">
                <a:solidFill>
                  <a:srgbClr val="52A551"/>
                </a:solidFill>
                <a:latin typeface="Muli"/>
                <a:ea typeface="Muli"/>
                <a:cs typeface="Muli"/>
                <a:sym typeface="Muli"/>
              </a:endParaRPr>
            </a:p>
          </p:txBody>
        </p:sp>
        <p:sp>
          <p:nvSpPr>
            <p:cNvPr id="7" name="Google Shape;233;p30">
              <a:extLst>
                <a:ext uri="{FF2B5EF4-FFF2-40B4-BE49-F238E27FC236}">
                  <a16:creationId xmlns:a16="http://schemas.microsoft.com/office/drawing/2014/main" id="{FC72DCFF-FBD2-4420-9DCF-DB6A688E1251}"/>
                </a:ext>
              </a:extLst>
            </p:cNvPr>
            <p:cNvSpPr txBox="1"/>
            <p:nvPr/>
          </p:nvSpPr>
          <p:spPr>
            <a:xfrm rot="18900000">
              <a:off x="1496742" y="2246017"/>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Muli"/>
                  <a:ea typeface="Muli"/>
                  <a:cs typeface="Muli"/>
                  <a:sym typeface="Muli"/>
                </a:rPr>
                <a:t>Embedding Layer</a:t>
              </a:r>
              <a:endParaRPr sz="1200" b="1" dirty="0">
                <a:solidFill>
                  <a:srgbClr val="FFFFFF"/>
                </a:solidFill>
                <a:latin typeface="Muli"/>
                <a:ea typeface="Muli"/>
                <a:cs typeface="Muli"/>
                <a:sym typeface="Muli"/>
              </a:endParaRPr>
            </a:p>
          </p:txBody>
        </p:sp>
      </p:grpSp>
      <p:grpSp>
        <p:nvGrpSpPr>
          <p:cNvPr id="9" name="Google Shape;235;p30">
            <a:extLst>
              <a:ext uri="{FF2B5EF4-FFF2-40B4-BE49-F238E27FC236}">
                <a16:creationId xmlns:a16="http://schemas.microsoft.com/office/drawing/2014/main" id="{0C6CBCD5-783C-44E5-8632-2F487B0413F2}"/>
              </a:ext>
            </a:extLst>
          </p:cNvPr>
          <p:cNvGrpSpPr/>
          <p:nvPr/>
        </p:nvGrpSpPr>
        <p:grpSpPr>
          <a:xfrm rot="2697253">
            <a:off x="-11704" y="3039670"/>
            <a:ext cx="3040276" cy="1322377"/>
            <a:chOff x="2971459" y="2257116"/>
            <a:chExt cx="3040276" cy="1322377"/>
          </a:xfrm>
        </p:grpSpPr>
        <p:sp>
          <p:nvSpPr>
            <p:cNvPr id="10" name="Google Shape;236;p30">
              <a:extLst>
                <a:ext uri="{FF2B5EF4-FFF2-40B4-BE49-F238E27FC236}">
                  <a16:creationId xmlns:a16="http://schemas.microsoft.com/office/drawing/2014/main" id="{16239DB2-5943-4E27-B0AE-DD04B9DC33DF}"/>
                </a:ext>
              </a:extLst>
            </p:cNvPr>
            <p:cNvSpPr/>
            <p:nvPr/>
          </p:nvSpPr>
          <p:spPr>
            <a:xfrm rot="2700000">
              <a:off x="4210734" y="1021060"/>
              <a:ext cx="561726" cy="3040276"/>
            </a:xfrm>
            <a:prstGeom prst="roundRect">
              <a:avLst>
                <a:gd name="adj" fmla="val 50000"/>
              </a:avLst>
            </a:prstGeom>
            <a:solidFill>
              <a:srgbClr val="7CB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CBE5F"/>
                </a:solidFill>
              </a:endParaRPr>
            </a:p>
          </p:txBody>
        </p:sp>
        <p:sp>
          <p:nvSpPr>
            <p:cNvPr id="11" name="Google Shape;237;p30">
              <a:extLst>
                <a:ext uri="{FF2B5EF4-FFF2-40B4-BE49-F238E27FC236}">
                  <a16:creationId xmlns:a16="http://schemas.microsoft.com/office/drawing/2014/main" id="{629F489E-338B-459A-8E88-384D0F1D0156}"/>
                </a:ext>
              </a:extLst>
            </p:cNvPr>
            <p:cNvSpPr/>
            <p:nvPr/>
          </p:nvSpPr>
          <p:spPr>
            <a:xfrm rot="18919066">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7CBE5F"/>
                  </a:solidFill>
                  <a:latin typeface="Muli"/>
                  <a:ea typeface="Muli"/>
                  <a:cs typeface="Muli"/>
                  <a:sym typeface="Muli"/>
                </a:rPr>
                <a:t>2</a:t>
              </a:r>
              <a:endParaRPr sz="1600" b="1" dirty="0">
                <a:solidFill>
                  <a:srgbClr val="7CBE5F"/>
                </a:solidFill>
                <a:latin typeface="Muli"/>
                <a:ea typeface="Muli"/>
                <a:cs typeface="Muli"/>
                <a:sym typeface="Muli"/>
              </a:endParaRPr>
            </a:p>
          </p:txBody>
        </p:sp>
        <p:sp>
          <p:nvSpPr>
            <p:cNvPr id="12" name="Google Shape;238;p30">
              <a:extLst>
                <a:ext uri="{FF2B5EF4-FFF2-40B4-BE49-F238E27FC236}">
                  <a16:creationId xmlns:a16="http://schemas.microsoft.com/office/drawing/2014/main" id="{BCCA65BE-38A2-492A-95DD-66D368718859}"/>
                </a:ext>
              </a:extLst>
            </p:cNvPr>
            <p:cNvSpPr txBox="1"/>
            <p:nvPr/>
          </p:nvSpPr>
          <p:spPr>
            <a:xfrm rot="18900000">
              <a:off x="3418566" y="2257116"/>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Muli"/>
                  <a:ea typeface="Muli"/>
                  <a:cs typeface="Muli"/>
                  <a:sym typeface="Muli"/>
                </a:rPr>
                <a:t>Word Encoder</a:t>
              </a:r>
              <a:endParaRPr sz="1200" b="1" dirty="0">
                <a:solidFill>
                  <a:srgbClr val="FFFFFF"/>
                </a:solidFill>
                <a:latin typeface="Muli"/>
                <a:ea typeface="Muli"/>
                <a:cs typeface="Muli"/>
                <a:sym typeface="Muli"/>
              </a:endParaRPr>
            </a:p>
          </p:txBody>
        </p:sp>
      </p:grpSp>
      <p:grpSp>
        <p:nvGrpSpPr>
          <p:cNvPr id="14" name="Google Shape;240;p30">
            <a:extLst>
              <a:ext uri="{FF2B5EF4-FFF2-40B4-BE49-F238E27FC236}">
                <a16:creationId xmlns:a16="http://schemas.microsoft.com/office/drawing/2014/main" id="{B98C4A7C-7B14-406B-8C17-55C22C68262C}"/>
              </a:ext>
            </a:extLst>
          </p:cNvPr>
          <p:cNvGrpSpPr/>
          <p:nvPr/>
        </p:nvGrpSpPr>
        <p:grpSpPr>
          <a:xfrm rot="2713756">
            <a:off x="-22709" y="3817861"/>
            <a:ext cx="3040276" cy="1341290"/>
            <a:chOff x="4877339" y="2238203"/>
            <a:chExt cx="3040276" cy="1341290"/>
          </a:xfrm>
        </p:grpSpPr>
        <p:sp>
          <p:nvSpPr>
            <p:cNvPr id="15" name="Google Shape;241;p30">
              <a:extLst>
                <a:ext uri="{FF2B5EF4-FFF2-40B4-BE49-F238E27FC236}">
                  <a16:creationId xmlns:a16="http://schemas.microsoft.com/office/drawing/2014/main" id="{0D3FC7DC-F91C-491D-A5F2-8DBEFE851F20}"/>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42;p30">
              <a:extLst>
                <a:ext uri="{FF2B5EF4-FFF2-40B4-BE49-F238E27FC236}">
                  <a16:creationId xmlns:a16="http://schemas.microsoft.com/office/drawing/2014/main" id="{E0CEDB70-67BC-485B-A477-866E8E4DDBD6}"/>
                </a:ext>
              </a:extLst>
            </p:cNvPr>
            <p:cNvSpPr/>
            <p:nvPr/>
          </p:nvSpPr>
          <p:spPr>
            <a:xfrm rot="18935367">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A7D86D"/>
                  </a:solidFill>
                  <a:latin typeface="Muli"/>
                  <a:ea typeface="Muli"/>
                  <a:cs typeface="Muli"/>
                  <a:sym typeface="Muli"/>
                </a:rPr>
                <a:t>3</a:t>
              </a:r>
              <a:endParaRPr sz="1600" b="1" dirty="0">
                <a:solidFill>
                  <a:srgbClr val="A7D86D"/>
                </a:solidFill>
                <a:latin typeface="Muli"/>
                <a:ea typeface="Muli"/>
                <a:cs typeface="Muli"/>
                <a:sym typeface="Muli"/>
              </a:endParaRPr>
            </a:p>
          </p:txBody>
        </p:sp>
        <p:sp>
          <p:nvSpPr>
            <p:cNvPr id="17" name="Google Shape;243;p30">
              <a:extLst>
                <a:ext uri="{FF2B5EF4-FFF2-40B4-BE49-F238E27FC236}">
                  <a16:creationId xmlns:a16="http://schemas.microsoft.com/office/drawing/2014/main" id="{9BE72F4E-8A16-49E5-AC57-9778A94B6017}"/>
                </a:ext>
              </a:extLst>
            </p:cNvPr>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Muli"/>
                  <a:ea typeface="Muli"/>
                  <a:cs typeface="Muli"/>
                  <a:sym typeface="Muli"/>
                </a:rPr>
                <a:t>Word Attention</a:t>
              </a:r>
              <a:endParaRPr sz="1200" b="1" dirty="0">
                <a:solidFill>
                  <a:srgbClr val="FFFFFF"/>
                </a:solidFill>
                <a:latin typeface="Muli"/>
                <a:ea typeface="Muli"/>
                <a:cs typeface="Muli"/>
                <a:sym typeface="Muli"/>
              </a:endParaRPr>
            </a:p>
          </p:txBody>
        </p:sp>
      </p:grpSp>
      <p:grpSp>
        <p:nvGrpSpPr>
          <p:cNvPr id="19" name="Google Shape;240;p30">
            <a:extLst>
              <a:ext uri="{FF2B5EF4-FFF2-40B4-BE49-F238E27FC236}">
                <a16:creationId xmlns:a16="http://schemas.microsoft.com/office/drawing/2014/main" id="{2CECDE10-7D0F-4865-A2D1-D9F3B9BC68A3}"/>
              </a:ext>
            </a:extLst>
          </p:cNvPr>
          <p:cNvGrpSpPr/>
          <p:nvPr/>
        </p:nvGrpSpPr>
        <p:grpSpPr>
          <a:xfrm rot="2681185">
            <a:off x="3729034" y="1519598"/>
            <a:ext cx="3040276" cy="1341290"/>
            <a:chOff x="4877339" y="2238203"/>
            <a:chExt cx="3040276" cy="1341290"/>
          </a:xfrm>
        </p:grpSpPr>
        <p:sp>
          <p:nvSpPr>
            <p:cNvPr id="20" name="Google Shape;241;p30">
              <a:extLst>
                <a:ext uri="{FF2B5EF4-FFF2-40B4-BE49-F238E27FC236}">
                  <a16:creationId xmlns:a16="http://schemas.microsoft.com/office/drawing/2014/main" id="{07F7AAB2-7C88-471A-8950-93EB20BCFF86}"/>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42;p30">
              <a:extLst>
                <a:ext uri="{FF2B5EF4-FFF2-40B4-BE49-F238E27FC236}">
                  <a16:creationId xmlns:a16="http://schemas.microsoft.com/office/drawing/2014/main" id="{6540114B-175C-4B0F-8444-17C45969125F}"/>
                </a:ext>
              </a:extLst>
            </p:cNvPr>
            <p:cNvSpPr/>
            <p:nvPr/>
          </p:nvSpPr>
          <p:spPr>
            <a:xfrm rot="18935367">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rgbClr val="A7D86D"/>
                  </a:solidFill>
                  <a:latin typeface="Muli"/>
                  <a:ea typeface="Muli"/>
                  <a:cs typeface="Muli"/>
                  <a:sym typeface="Muli"/>
                </a:rPr>
                <a:t>4</a:t>
              </a:r>
              <a:endParaRPr sz="1600" b="1" dirty="0">
                <a:solidFill>
                  <a:srgbClr val="A7D86D"/>
                </a:solidFill>
                <a:latin typeface="Muli"/>
                <a:ea typeface="Muli"/>
                <a:cs typeface="Muli"/>
                <a:sym typeface="Muli"/>
              </a:endParaRPr>
            </a:p>
          </p:txBody>
        </p:sp>
        <p:sp>
          <p:nvSpPr>
            <p:cNvPr id="22" name="Google Shape;243;p30">
              <a:extLst>
                <a:ext uri="{FF2B5EF4-FFF2-40B4-BE49-F238E27FC236}">
                  <a16:creationId xmlns:a16="http://schemas.microsoft.com/office/drawing/2014/main" id="{034D31DD-166C-4E3D-9AA9-250C2DC58A0F}"/>
                </a:ext>
              </a:extLst>
            </p:cNvPr>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Muli"/>
                  <a:ea typeface="Muli"/>
                  <a:cs typeface="Muli"/>
                  <a:sym typeface="Muli"/>
                </a:rPr>
                <a:t>Sentence Encoder</a:t>
              </a:r>
              <a:endParaRPr sz="1200" b="1" dirty="0">
                <a:solidFill>
                  <a:srgbClr val="FFFFFF"/>
                </a:solidFill>
                <a:latin typeface="Muli"/>
                <a:ea typeface="Muli"/>
                <a:cs typeface="Muli"/>
                <a:sym typeface="Muli"/>
              </a:endParaRPr>
            </a:p>
          </p:txBody>
        </p:sp>
      </p:grpSp>
      <p:grpSp>
        <p:nvGrpSpPr>
          <p:cNvPr id="23" name="Google Shape;235;p30">
            <a:extLst>
              <a:ext uri="{FF2B5EF4-FFF2-40B4-BE49-F238E27FC236}">
                <a16:creationId xmlns:a16="http://schemas.microsoft.com/office/drawing/2014/main" id="{EF7353C3-0999-4FD1-8A73-0C6C8107FDFB}"/>
              </a:ext>
            </a:extLst>
          </p:cNvPr>
          <p:cNvGrpSpPr/>
          <p:nvPr/>
        </p:nvGrpSpPr>
        <p:grpSpPr>
          <a:xfrm rot="2680850">
            <a:off x="3726942" y="2295648"/>
            <a:ext cx="3040276" cy="1338590"/>
            <a:chOff x="2971459" y="2240903"/>
            <a:chExt cx="3040276" cy="1338590"/>
          </a:xfrm>
        </p:grpSpPr>
        <p:sp>
          <p:nvSpPr>
            <p:cNvPr id="24" name="Google Shape;236;p30">
              <a:extLst>
                <a:ext uri="{FF2B5EF4-FFF2-40B4-BE49-F238E27FC236}">
                  <a16:creationId xmlns:a16="http://schemas.microsoft.com/office/drawing/2014/main" id="{6A4081F6-F0E1-46BF-81CF-8E1A685FB276}"/>
                </a:ext>
              </a:extLst>
            </p:cNvPr>
            <p:cNvSpPr/>
            <p:nvPr/>
          </p:nvSpPr>
          <p:spPr>
            <a:xfrm rot="2700000">
              <a:off x="4210734" y="1021060"/>
              <a:ext cx="561726" cy="3040276"/>
            </a:xfrm>
            <a:prstGeom prst="roundRect">
              <a:avLst>
                <a:gd name="adj" fmla="val 50000"/>
              </a:avLst>
            </a:prstGeom>
            <a:solidFill>
              <a:srgbClr val="7CB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CBE5F"/>
                </a:solidFill>
              </a:endParaRPr>
            </a:p>
          </p:txBody>
        </p:sp>
        <p:sp>
          <p:nvSpPr>
            <p:cNvPr id="25" name="Google Shape;237;p30">
              <a:extLst>
                <a:ext uri="{FF2B5EF4-FFF2-40B4-BE49-F238E27FC236}">
                  <a16:creationId xmlns:a16="http://schemas.microsoft.com/office/drawing/2014/main" id="{60E367EF-8900-4D73-8F55-0FA08949A24F}"/>
                </a:ext>
              </a:extLst>
            </p:cNvPr>
            <p:cNvSpPr/>
            <p:nvPr/>
          </p:nvSpPr>
          <p:spPr>
            <a:xfrm rot="18919066">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rgbClr val="7CBE5F"/>
                  </a:solidFill>
                  <a:latin typeface="Muli"/>
                  <a:ea typeface="Muli"/>
                  <a:cs typeface="Muli"/>
                  <a:sym typeface="Muli"/>
                </a:rPr>
                <a:t>5</a:t>
              </a:r>
              <a:endParaRPr sz="1600" b="1" dirty="0">
                <a:solidFill>
                  <a:srgbClr val="7CBE5F"/>
                </a:solidFill>
                <a:latin typeface="Muli"/>
                <a:ea typeface="Muli"/>
                <a:cs typeface="Muli"/>
                <a:sym typeface="Muli"/>
              </a:endParaRPr>
            </a:p>
          </p:txBody>
        </p:sp>
        <p:sp>
          <p:nvSpPr>
            <p:cNvPr id="26" name="Google Shape;238;p30">
              <a:extLst>
                <a:ext uri="{FF2B5EF4-FFF2-40B4-BE49-F238E27FC236}">
                  <a16:creationId xmlns:a16="http://schemas.microsoft.com/office/drawing/2014/main" id="{7C3F9788-4EA2-45D9-A142-4A323FE9F820}"/>
                </a:ext>
              </a:extLst>
            </p:cNvPr>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rgbClr val="FFFFFF"/>
                  </a:solidFill>
                  <a:latin typeface="Muli"/>
                  <a:ea typeface="Muli"/>
                  <a:cs typeface="Muli"/>
                  <a:sym typeface="Muli"/>
                </a:rPr>
                <a:t>Sentence Attention</a:t>
              </a:r>
              <a:endParaRPr sz="800" b="1" dirty="0">
                <a:solidFill>
                  <a:srgbClr val="FFFFFF"/>
                </a:solidFill>
                <a:latin typeface="Muli"/>
                <a:ea typeface="Muli"/>
                <a:cs typeface="Muli"/>
                <a:sym typeface="Muli"/>
              </a:endParaRPr>
            </a:p>
          </p:txBody>
        </p:sp>
      </p:grpSp>
      <p:grpSp>
        <p:nvGrpSpPr>
          <p:cNvPr id="27" name="Google Shape;230;p30">
            <a:extLst>
              <a:ext uri="{FF2B5EF4-FFF2-40B4-BE49-F238E27FC236}">
                <a16:creationId xmlns:a16="http://schemas.microsoft.com/office/drawing/2014/main" id="{A1455840-26CD-4197-9AF8-7FC0835A6CE5}"/>
              </a:ext>
            </a:extLst>
          </p:cNvPr>
          <p:cNvGrpSpPr/>
          <p:nvPr/>
        </p:nvGrpSpPr>
        <p:grpSpPr>
          <a:xfrm rot="2685696">
            <a:off x="3724303" y="3087541"/>
            <a:ext cx="3040276" cy="1333476"/>
            <a:chOff x="1047100" y="2246017"/>
            <a:chExt cx="3040276" cy="1333476"/>
          </a:xfrm>
        </p:grpSpPr>
        <p:sp>
          <p:nvSpPr>
            <p:cNvPr id="28" name="Google Shape;231;p30">
              <a:extLst>
                <a:ext uri="{FF2B5EF4-FFF2-40B4-BE49-F238E27FC236}">
                  <a16:creationId xmlns:a16="http://schemas.microsoft.com/office/drawing/2014/main" id="{4C44492F-7CA6-4629-9E14-90A25321D23C}"/>
                </a:ext>
              </a:extLst>
            </p:cNvPr>
            <p:cNvSpPr/>
            <p:nvPr/>
          </p:nvSpPr>
          <p:spPr>
            <a:xfrm rot="2700000">
              <a:off x="2286375" y="1011412"/>
              <a:ext cx="561726" cy="3040276"/>
            </a:xfrm>
            <a:prstGeom prst="roundRect">
              <a:avLst>
                <a:gd name="adj" fmla="val 50000"/>
              </a:avLst>
            </a:prstGeom>
            <a:solidFill>
              <a:srgbClr val="52A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CBE5F"/>
                </a:solidFill>
              </a:endParaRPr>
            </a:p>
          </p:txBody>
        </p:sp>
        <p:sp>
          <p:nvSpPr>
            <p:cNvPr id="29" name="Google Shape;232;p30">
              <a:extLst>
                <a:ext uri="{FF2B5EF4-FFF2-40B4-BE49-F238E27FC236}">
                  <a16:creationId xmlns:a16="http://schemas.microsoft.com/office/drawing/2014/main" id="{DBFCF5EA-01E6-4AF7-8F56-C27F0502BB58}"/>
                </a:ext>
              </a:extLst>
            </p:cNvPr>
            <p:cNvSpPr/>
            <p:nvPr/>
          </p:nvSpPr>
          <p:spPr>
            <a:xfrm rot="18914304">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rgbClr val="52A551"/>
                  </a:solidFill>
                  <a:latin typeface="Muli"/>
                  <a:ea typeface="Muli"/>
                  <a:cs typeface="Muli"/>
                  <a:sym typeface="Muli"/>
                </a:rPr>
                <a:t>6</a:t>
              </a:r>
              <a:endParaRPr sz="1600" b="1" dirty="0">
                <a:solidFill>
                  <a:srgbClr val="52A551"/>
                </a:solidFill>
                <a:latin typeface="Muli"/>
                <a:ea typeface="Muli"/>
                <a:cs typeface="Muli"/>
                <a:sym typeface="Muli"/>
              </a:endParaRPr>
            </a:p>
          </p:txBody>
        </p:sp>
        <p:sp>
          <p:nvSpPr>
            <p:cNvPr id="30" name="Google Shape;233;p30">
              <a:extLst>
                <a:ext uri="{FF2B5EF4-FFF2-40B4-BE49-F238E27FC236}">
                  <a16:creationId xmlns:a16="http://schemas.microsoft.com/office/drawing/2014/main" id="{D447C7AC-869D-412F-AD00-923F754F10FE}"/>
                </a:ext>
              </a:extLst>
            </p:cNvPr>
            <p:cNvSpPr txBox="1"/>
            <p:nvPr/>
          </p:nvSpPr>
          <p:spPr>
            <a:xfrm rot="18900000">
              <a:off x="1496742" y="2246017"/>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rgbClr val="FFFFFF"/>
                  </a:solidFill>
                  <a:latin typeface="Muli"/>
                  <a:ea typeface="Muli"/>
                  <a:cs typeface="Muli"/>
                  <a:sym typeface="Muli"/>
                </a:rPr>
                <a:t>Fully Connected Layer + Softmax</a:t>
              </a:r>
              <a:endParaRPr sz="800" b="1" dirty="0">
                <a:solidFill>
                  <a:srgbClr val="FFFFFF"/>
                </a:solidFill>
                <a:latin typeface="Muli"/>
                <a:ea typeface="Muli"/>
                <a:cs typeface="Muli"/>
                <a:sym typeface="Muli"/>
              </a:endParaRPr>
            </a:p>
          </p:txBody>
        </p:sp>
      </p:grpSp>
      <p:pic>
        <p:nvPicPr>
          <p:cNvPr id="32" name="Google Shape;335;p39">
            <a:extLst>
              <a:ext uri="{FF2B5EF4-FFF2-40B4-BE49-F238E27FC236}">
                <a16:creationId xmlns:a16="http://schemas.microsoft.com/office/drawing/2014/main" id="{46625348-E9D0-4CD0-9E4E-47183E714236}"/>
              </a:ext>
            </a:extLst>
          </p:cNvPr>
          <p:cNvPicPr preferRelativeResize="0"/>
          <p:nvPr/>
        </p:nvPicPr>
        <p:blipFill>
          <a:blip r:embed="rId2">
            <a:alphaModFix/>
          </a:blip>
          <a:stretch>
            <a:fillRect/>
          </a:stretch>
        </p:blipFill>
        <p:spPr>
          <a:xfrm>
            <a:off x="7050067" y="3904174"/>
            <a:ext cx="2093933" cy="1162268"/>
          </a:xfrm>
          <a:prstGeom prst="rect">
            <a:avLst/>
          </a:prstGeom>
          <a:noFill/>
          <a:ln>
            <a:noFill/>
          </a:ln>
        </p:spPr>
      </p:pic>
    </p:spTree>
    <p:extLst>
      <p:ext uri="{BB962C8B-B14F-4D97-AF65-F5344CB8AC3E}">
        <p14:creationId xmlns:p14="http://schemas.microsoft.com/office/powerpoint/2010/main" val="26030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4FDAD6-F221-471F-B9A8-53E0973DFD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5" name="Picture 4">
            <a:extLst>
              <a:ext uri="{FF2B5EF4-FFF2-40B4-BE49-F238E27FC236}">
                <a16:creationId xmlns:a16="http://schemas.microsoft.com/office/drawing/2014/main" id="{665D3AF5-E97E-424D-B661-48B52946202C}"/>
              </a:ext>
            </a:extLst>
          </p:cNvPr>
          <p:cNvPicPr>
            <a:picLocks noChangeAspect="1"/>
          </p:cNvPicPr>
          <p:nvPr/>
        </p:nvPicPr>
        <p:blipFill rotWithShape="1">
          <a:blip r:embed="rId2"/>
          <a:srcRect l="15750" t="25185" r="18667" b="7653"/>
          <a:stretch/>
        </p:blipFill>
        <p:spPr>
          <a:xfrm>
            <a:off x="297180" y="91440"/>
            <a:ext cx="8282464" cy="4770994"/>
          </a:xfrm>
          <a:prstGeom prst="rect">
            <a:avLst/>
          </a:prstGeom>
        </p:spPr>
      </p:pic>
    </p:spTree>
    <p:extLst>
      <p:ext uri="{BB962C8B-B14F-4D97-AF65-F5344CB8AC3E}">
        <p14:creationId xmlns:p14="http://schemas.microsoft.com/office/powerpoint/2010/main" val="323413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82439D-7CAC-4541-9BC2-82D41D72D8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pic>
        <p:nvPicPr>
          <p:cNvPr id="4" name="Picture 3">
            <a:extLst>
              <a:ext uri="{FF2B5EF4-FFF2-40B4-BE49-F238E27FC236}">
                <a16:creationId xmlns:a16="http://schemas.microsoft.com/office/drawing/2014/main" id="{91E876D5-0A0F-421E-A46B-DF1AF3E13CDF}"/>
              </a:ext>
            </a:extLst>
          </p:cNvPr>
          <p:cNvPicPr>
            <a:picLocks noChangeAspect="1"/>
          </p:cNvPicPr>
          <p:nvPr/>
        </p:nvPicPr>
        <p:blipFill rotWithShape="1">
          <a:blip r:embed="rId2"/>
          <a:srcRect l="17250" t="11260" r="16333" b="9184"/>
          <a:stretch/>
        </p:blipFill>
        <p:spPr>
          <a:xfrm>
            <a:off x="1127759" y="129540"/>
            <a:ext cx="7068365" cy="4762500"/>
          </a:xfrm>
          <a:prstGeom prst="rect">
            <a:avLst/>
          </a:prstGeom>
        </p:spPr>
      </p:pic>
    </p:spTree>
    <p:extLst>
      <p:ext uri="{BB962C8B-B14F-4D97-AF65-F5344CB8AC3E}">
        <p14:creationId xmlns:p14="http://schemas.microsoft.com/office/powerpoint/2010/main" val="309557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6BFB5-57EE-4760-A713-191E6EDD4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4" name="Picture 3">
            <a:extLst>
              <a:ext uri="{FF2B5EF4-FFF2-40B4-BE49-F238E27FC236}">
                <a16:creationId xmlns:a16="http://schemas.microsoft.com/office/drawing/2014/main" id="{EAAE5A50-6C60-434F-88EB-93AB512B2B8D}"/>
              </a:ext>
            </a:extLst>
          </p:cNvPr>
          <p:cNvPicPr>
            <a:picLocks noChangeAspect="1"/>
          </p:cNvPicPr>
          <p:nvPr/>
        </p:nvPicPr>
        <p:blipFill rotWithShape="1">
          <a:blip r:embed="rId2"/>
          <a:srcRect l="16166" t="11729" r="17584" b="7653"/>
          <a:stretch/>
        </p:blipFill>
        <p:spPr>
          <a:xfrm>
            <a:off x="1226880" y="259080"/>
            <a:ext cx="6957060" cy="4762041"/>
          </a:xfrm>
          <a:prstGeom prst="rect">
            <a:avLst/>
          </a:prstGeom>
        </p:spPr>
      </p:pic>
    </p:spTree>
    <p:extLst>
      <p:ext uri="{BB962C8B-B14F-4D97-AF65-F5344CB8AC3E}">
        <p14:creationId xmlns:p14="http://schemas.microsoft.com/office/powerpoint/2010/main" val="231317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4AA83-A8A9-44D4-A1DF-C7A2B8F7F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pic>
        <p:nvPicPr>
          <p:cNvPr id="6" name="Picture 5">
            <a:extLst>
              <a:ext uri="{FF2B5EF4-FFF2-40B4-BE49-F238E27FC236}">
                <a16:creationId xmlns:a16="http://schemas.microsoft.com/office/drawing/2014/main" id="{A0772115-3CEB-4016-B682-761EA53952BE}"/>
              </a:ext>
            </a:extLst>
          </p:cNvPr>
          <p:cNvPicPr>
            <a:picLocks noChangeAspect="1"/>
          </p:cNvPicPr>
          <p:nvPr/>
        </p:nvPicPr>
        <p:blipFill rotWithShape="1">
          <a:blip r:embed="rId2"/>
          <a:srcRect l="17917" t="10962" r="13917" b="10223"/>
          <a:stretch/>
        </p:blipFill>
        <p:spPr>
          <a:xfrm>
            <a:off x="1188720" y="232615"/>
            <a:ext cx="7193280" cy="4678270"/>
          </a:xfrm>
          <a:prstGeom prst="rect">
            <a:avLst/>
          </a:prstGeom>
        </p:spPr>
      </p:pic>
    </p:spTree>
    <p:extLst>
      <p:ext uri="{BB962C8B-B14F-4D97-AF65-F5344CB8AC3E}">
        <p14:creationId xmlns:p14="http://schemas.microsoft.com/office/powerpoint/2010/main" val="218967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684A-9EED-4F1C-8C2D-C37757911E27}"/>
              </a:ext>
            </a:extLst>
          </p:cNvPr>
          <p:cNvSpPr>
            <a:spLocks noGrp="1"/>
          </p:cNvSpPr>
          <p:nvPr>
            <p:ph type="title"/>
          </p:nvPr>
        </p:nvSpPr>
        <p:spPr>
          <a:xfrm>
            <a:off x="464820" y="284305"/>
            <a:ext cx="8077200" cy="857400"/>
          </a:xfrm>
        </p:spPr>
        <p:txBody>
          <a:bodyPr/>
          <a:lstStyle/>
          <a:p>
            <a:r>
              <a:rPr lang="en-US" sz="4000" dirty="0"/>
              <a:t>Conclusion and Future Scope</a:t>
            </a:r>
          </a:p>
        </p:txBody>
      </p:sp>
      <p:sp>
        <p:nvSpPr>
          <p:cNvPr id="3" name="Slide Number Placeholder 2">
            <a:extLst>
              <a:ext uri="{FF2B5EF4-FFF2-40B4-BE49-F238E27FC236}">
                <a16:creationId xmlns:a16="http://schemas.microsoft.com/office/drawing/2014/main" id="{D80E7EEE-BABB-4B07-82CE-BB7E97E3C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5" name="TextBox 4">
            <a:extLst>
              <a:ext uri="{FF2B5EF4-FFF2-40B4-BE49-F238E27FC236}">
                <a16:creationId xmlns:a16="http://schemas.microsoft.com/office/drawing/2014/main" id="{ED108A22-942A-401E-B610-A7E7CCD90B0E}"/>
              </a:ext>
            </a:extLst>
          </p:cNvPr>
          <p:cNvSpPr txBox="1"/>
          <p:nvPr/>
        </p:nvSpPr>
        <p:spPr>
          <a:xfrm>
            <a:off x="464820" y="1396752"/>
            <a:ext cx="8221980" cy="3139321"/>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Calibri Light" panose="020F0302020204030204" pitchFamily="34" charset="0"/>
                <a:cs typeface="Calibri Light" panose="020F0302020204030204" pitchFamily="34" charset="0"/>
              </a:rPr>
              <a:t>In this paper, we proposed hierarchical attention networks (HAN) for classifying documents.</a:t>
            </a:r>
          </a:p>
          <a:p>
            <a:pPr marL="285750" indent="-285750">
              <a:buFont typeface="Arial" panose="020B0604020202020204" pitchFamily="34" charset="0"/>
              <a:buChar char="•"/>
            </a:pPr>
            <a:endParaRPr lang="en-IN"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800" dirty="0">
                <a:latin typeface="Calibri Light" panose="020F0302020204030204" pitchFamily="34" charset="0"/>
                <a:cs typeface="Calibri Light" panose="020F0302020204030204" pitchFamily="34" charset="0"/>
              </a:rPr>
              <a:t>As a convenient side-effect we obtained better visualization using the highly informative components of a document.</a:t>
            </a:r>
          </a:p>
          <a:p>
            <a:pPr marL="285750" indent="-285750">
              <a:buFont typeface="Arial" panose="020B0604020202020204" pitchFamily="34" charset="0"/>
              <a:buChar char="•"/>
            </a:pPr>
            <a:endParaRPr lang="en-IN"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800" dirty="0">
                <a:latin typeface="Calibri Light" panose="020F0302020204030204" pitchFamily="34" charset="0"/>
                <a:cs typeface="Calibri Light" panose="020F0302020204030204" pitchFamily="34" charset="0"/>
              </a:rPr>
              <a:t>Experimental results demonstrate that our model performs significantly better than previous methods.</a:t>
            </a:r>
          </a:p>
          <a:p>
            <a:pPr marL="285750" indent="-285750">
              <a:buFont typeface="Arial" panose="020B0604020202020204" pitchFamily="34" charset="0"/>
              <a:buChar char="•"/>
            </a:pPr>
            <a:endParaRPr lang="en-IN"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800" dirty="0">
                <a:latin typeface="Calibri Light" panose="020F0302020204030204" pitchFamily="34" charset="0"/>
                <a:cs typeface="Calibri Light" panose="020F0302020204030204" pitchFamily="34" charset="0"/>
              </a:rPr>
              <a:t>Visualization of these attention layers illustrates that our model is effective in picking out important words and sentences.</a:t>
            </a:r>
          </a:p>
        </p:txBody>
      </p:sp>
    </p:spTree>
    <p:extLst>
      <p:ext uri="{BB962C8B-B14F-4D97-AF65-F5344CB8AC3E}">
        <p14:creationId xmlns:p14="http://schemas.microsoft.com/office/powerpoint/2010/main" val="348503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ctrTitle" idx="4294967295"/>
          </p:nvPr>
        </p:nvSpPr>
        <p:spPr>
          <a:xfrm>
            <a:off x="525780" y="175099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8800" dirty="0"/>
              <a:t>Thanks!</a:t>
            </a:r>
            <a:endParaRPr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09F1A6-727F-4B0C-B36A-A49DF75B7346}"/>
              </a:ext>
            </a:extLst>
          </p:cNvPr>
          <p:cNvSpPr>
            <a:spLocks noGrp="1"/>
          </p:cNvSpPr>
          <p:nvPr>
            <p:ph type="body" idx="1"/>
          </p:nvPr>
        </p:nvSpPr>
        <p:spPr>
          <a:xfrm>
            <a:off x="243900" y="2419350"/>
            <a:ext cx="3253740" cy="2106930"/>
          </a:xfrm>
        </p:spPr>
        <p:txBody>
          <a:bodyPr/>
          <a:lstStyle/>
          <a:p>
            <a:pPr marL="101600" indent="0">
              <a:buNone/>
            </a:pPr>
            <a:r>
              <a:rPr lang="en-US" dirty="0">
                <a:latin typeface="Calibri Light" panose="020F0302020204030204" pitchFamily="34" charset="0"/>
                <a:ea typeface="Microsoft YaHei" panose="020B0503020204020204" pitchFamily="34" charset="-122"/>
                <a:cs typeface="Calibri Light" panose="020F0302020204030204" pitchFamily="34" charset="0"/>
              </a:rPr>
              <a:t>To build a hierarchical attention networks model for the text and document classification.</a:t>
            </a:r>
          </a:p>
        </p:txBody>
      </p:sp>
      <p:pic>
        <p:nvPicPr>
          <p:cNvPr id="6" name="Google Shape;145;p23">
            <a:extLst>
              <a:ext uri="{FF2B5EF4-FFF2-40B4-BE49-F238E27FC236}">
                <a16:creationId xmlns:a16="http://schemas.microsoft.com/office/drawing/2014/main" id="{858F45DD-AA60-4DAD-882A-9ACF92D66D2E}"/>
              </a:ext>
            </a:extLst>
          </p:cNvPr>
          <p:cNvPicPr preferRelativeResize="0"/>
          <p:nvPr/>
        </p:nvPicPr>
        <p:blipFill>
          <a:blip r:embed="rId2">
            <a:biLevel thresh="25000"/>
            <a:extLst>
              <a:ext uri="{BEBA8EAE-BF5A-486C-A8C5-ECC9F3942E4B}">
                <a14:imgProps xmlns:a14="http://schemas.microsoft.com/office/drawing/2010/main">
                  <a14:imgLayer r:embed="rId3">
                    <a14:imgEffect>
                      <a14:backgroundRemoval t="9788" b="89993" l="18174" r="80274">
                        <a14:foregroundMark x1="24338" y1="30387" x2="24338" y2="30387"/>
                        <a14:foregroundMark x1="28539" y1="32725" x2="28539" y2="32725"/>
                        <a14:foregroundMark x1="63288" y1="26662" x2="63288" y2="26662"/>
                        <a14:foregroundMark x1="18174" y1="61066" x2="18174" y2="61066"/>
                        <a14:foregroundMark x1="20137" y1="60774" x2="20137" y2="60774"/>
                        <a14:foregroundMark x1="80046" y1="63404" x2="80046" y2="63404"/>
                        <a14:foregroundMark x1="80274" y1="64938" x2="80274" y2="64938"/>
                        <a14:backgroundMark x1="41781" y1="26881" x2="41781" y2="26881"/>
                        <a14:backgroundMark x1="44795" y1="28342" x2="44795" y2="28342"/>
                        <a14:backgroundMark x1="66210" y1="43974" x2="66210" y2="43974"/>
                        <a14:backgroundMark x1="75982" y1="17750" x2="75982" y2="17750"/>
                        <a14:backgroundMark x1="75342" y1="15924" x2="75342" y2="15924"/>
                        <a14:backgroundMark x1="75342" y1="15924" x2="75342" y2="15924"/>
                        <a14:backgroundMark x1="75845" y1="17604" x2="75845" y2="17604"/>
                        <a14:backgroundMark x1="75342" y1="16070" x2="75342" y2="16070"/>
                        <a14:backgroundMark x1="76804" y1="18115" x2="76804" y2="18115"/>
                        <a14:backgroundMark x1="76073" y1="17385" x2="76073" y2="17385"/>
                        <a14:backgroundMark x1="76164" y1="18554" x2="76164" y2="18554"/>
                        <a14:backgroundMark x1="76393" y1="17604" x2="76393" y2="17604"/>
                        <a14:backgroundMark x1="77489" y1="43608" x2="77489" y2="43608"/>
                        <a14:backgroundMark x1="78128" y1="43901" x2="78128" y2="43901"/>
                        <a14:backgroundMark x1="77169" y1="43901" x2="77169" y2="43901"/>
                      </a14:backgroundRemoval>
                    </a14:imgEffect>
                  </a14:imgLayer>
                </a14:imgProps>
              </a:ext>
            </a:extLst>
          </a:blip>
          <a:srcRect l="12454" r="12454"/>
          <a:stretch/>
        </p:blipFill>
        <p:spPr>
          <a:xfrm>
            <a:off x="3497640" y="405772"/>
            <a:ext cx="5454774" cy="4540879"/>
          </a:xfrm>
          <a:custGeom>
            <a:avLst/>
            <a:gdLst/>
            <a:ahLst/>
            <a:cxnLst/>
            <a:rect l="l" t="t" r="r" b="b"/>
            <a:pathLst>
              <a:path w="21184" h="21461" extrusionOk="0">
                <a:moveTo>
                  <a:pt x="7229" y="22"/>
                </a:moveTo>
                <a:cubicBezTo>
                  <a:pt x="6726" y="-36"/>
                  <a:pt x="6218" y="17"/>
                  <a:pt x="5734" y="232"/>
                </a:cubicBezTo>
                <a:cubicBezTo>
                  <a:pt x="4515" y="761"/>
                  <a:pt x="3600" y="2045"/>
                  <a:pt x="3223" y="3533"/>
                </a:cubicBezTo>
                <a:cubicBezTo>
                  <a:pt x="2967" y="4516"/>
                  <a:pt x="2870" y="5607"/>
                  <a:pt x="2733" y="6624"/>
                </a:cubicBezTo>
                <a:cubicBezTo>
                  <a:pt x="2621" y="7508"/>
                  <a:pt x="2455" y="8381"/>
                  <a:pt x="2238" y="9235"/>
                </a:cubicBezTo>
                <a:cubicBezTo>
                  <a:pt x="1913" y="10556"/>
                  <a:pt x="1444" y="11933"/>
                  <a:pt x="1025" y="13211"/>
                </a:cubicBezTo>
                <a:cubicBezTo>
                  <a:pt x="775" y="13981"/>
                  <a:pt x="567" y="14824"/>
                  <a:pt x="563" y="15657"/>
                </a:cubicBezTo>
                <a:cubicBezTo>
                  <a:pt x="567" y="17357"/>
                  <a:pt x="1359" y="19017"/>
                  <a:pt x="2564" y="19877"/>
                </a:cubicBezTo>
                <a:cubicBezTo>
                  <a:pt x="3614" y="20646"/>
                  <a:pt x="5475" y="21126"/>
                  <a:pt x="6494" y="20087"/>
                </a:cubicBezTo>
                <a:cubicBezTo>
                  <a:pt x="6950" y="19632"/>
                  <a:pt x="7342" y="19021"/>
                  <a:pt x="7908" y="18767"/>
                </a:cubicBezTo>
                <a:cubicBezTo>
                  <a:pt x="8925" y="18328"/>
                  <a:pt x="10299" y="18705"/>
                  <a:pt x="11272" y="19187"/>
                </a:cubicBezTo>
                <a:cubicBezTo>
                  <a:pt x="12680" y="19904"/>
                  <a:pt x="14080" y="21348"/>
                  <a:pt x="15696" y="20855"/>
                </a:cubicBezTo>
                <a:cubicBezTo>
                  <a:pt x="16412" y="20609"/>
                  <a:pt x="16971" y="19947"/>
                  <a:pt x="17448" y="19280"/>
                </a:cubicBezTo>
                <a:cubicBezTo>
                  <a:pt x="17923" y="18603"/>
                  <a:pt x="18433" y="17809"/>
                  <a:pt x="18855" y="17080"/>
                </a:cubicBezTo>
                <a:cubicBezTo>
                  <a:pt x="19988" y="15025"/>
                  <a:pt x="21343" y="12771"/>
                  <a:pt x="21170" y="10174"/>
                </a:cubicBezTo>
                <a:cubicBezTo>
                  <a:pt x="21107" y="8787"/>
                  <a:pt x="20676" y="7404"/>
                  <a:pt x="19928" y="6350"/>
                </a:cubicBezTo>
                <a:cubicBezTo>
                  <a:pt x="19074" y="5158"/>
                  <a:pt x="17813" y="4529"/>
                  <a:pt x="16572" y="4174"/>
                </a:cubicBezTo>
                <a:cubicBezTo>
                  <a:pt x="15661" y="3894"/>
                  <a:pt x="14666" y="3837"/>
                  <a:pt x="13751" y="3577"/>
                </a:cubicBezTo>
                <a:cubicBezTo>
                  <a:pt x="13142" y="3422"/>
                  <a:pt x="12561" y="3132"/>
                  <a:pt x="12035" y="2726"/>
                </a:cubicBezTo>
                <a:cubicBezTo>
                  <a:pt x="10975" y="1928"/>
                  <a:pt x="9879" y="1004"/>
                  <a:pt x="8700" y="477"/>
                </a:cubicBezTo>
                <a:cubicBezTo>
                  <a:pt x="8232" y="249"/>
                  <a:pt x="7733" y="80"/>
                  <a:pt x="7229" y="22"/>
                </a:cubicBezTo>
                <a:close/>
                <a:moveTo>
                  <a:pt x="12031" y="584"/>
                </a:moveTo>
                <a:cubicBezTo>
                  <a:pt x="11733" y="540"/>
                  <a:pt x="11486" y="942"/>
                  <a:pt x="11618" y="1274"/>
                </a:cubicBezTo>
                <a:cubicBezTo>
                  <a:pt x="11720" y="1600"/>
                  <a:pt x="12081" y="1679"/>
                  <a:pt x="12281" y="1435"/>
                </a:cubicBezTo>
                <a:cubicBezTo>
                  <a:pt x="12440" y="1237"/>
                  <a:pt x="12440" y="920"/>
                  <a:pt x="12277" y="726"/>
                </a:cubicBezTo>
                <a:cubicBezTo>
                  <a:pt x="12211" y="648"/>
                  <a:pt x="12123" y="597"/>
                  <a:pt x="12031" y="584"/>
                </a:cubicBezTo>
                <a:close/>
                <a:moveTo>
                  <a:pt x="18188" y="2834"/>
                </a:moveTo>
                <a:cubicBezTo>
                  <a:pt x="17913" y="2760"/>
                  <a:pt x="17632" y="3088"/>
                  <a:pt x="17702" y="3426"/>
                </a:cubicBezTo>
                <a:cubicBezTo>
                  <a:pt x="17747" y="3696"/>
                  <a:pt x="17966" y="3867"/>
                  <a:pt x="18188" y="3812"/>
                </a:cubicBezTo>
                <a:cubicBezTo>
                  <a:pt x="18410" y="3757"/>
                  <a:pt x="18551" y="3495"/>
                  <a:pt x="18505" y="3225"/>
                </a:cubicBezTo>
                <a:cubicBezTo>
                  <a:pt x="18472" y="3029"/>
                  <a:pt x="18349" y="2874"/>
                  <a:pt x="18188" y="2834"/>
                </a:cubicBezTo>
                <a:close/>
                <a:moveTo>
                  <a:pt x="350" y="3201"/>
                </a:moveTo>
                <a:cubicBezTo>
                  <a:pt x="294" y="3212"/>
                  <a:pt x="238" y="3235"/>
                  <a:pt x="181" y="3279"/>
                </a:cubicBezTo>
                <a:cubicBezTo>
                  <a:pt x="-257" y="3674"/>
                  <a:pt x="182" y="4454"/>
                  <a:pt x="647" y="4105"/>
                </a:cubicBezTo>
                <a:cubicBezTo>
                  <a:pt x="1023" y="3754"/>
                  <a:pt x="735" y="3121"/>
                  <a:pt x="350" y="3201"/>
                </a:cubicBezTo>
                <a:close/>
                <a:moveTo>
                  <a:pt x="1370" y="5631"/>
                </a:moveTo>
                <a:cubicBezTo>
                  <a:pt x="863" y="5496"/>
                  <a:pt x="423" y="6103"/>
                  <a:pt x="575" y="6702"/>
                </a:cubicBezTo>
                <a:cubicBezTo>
                  <a:pt x="715" y="7262"/>
                  <a:pt x="1304" y="7480"/>
                  <a:pt x="1672" y="7098"/>
                </a:cubicBezTo>
                <a:cubicBezTo>
                  <a:pt x="2121" y="6657"/>
                  <a:pt x="1931" y="5771"/>
                  <a:pt x="1370" y="5631"/>
                </a:cubicBezTo>
                <a:close/>
                <a:moveTo>
                  <a:pt x="19401" y="18640"/>
                </a:moveTo>
                <a:cubicBezTo>
                  <a:pt x="19293" y="18664"/>
                  <a:pt x="19187" y="18720"/>
                  <a:pt x="19096" y="18816"/>
                </a:cubicBezTo>
                <a:cubicBezTo>
                  <a:pt x="18641" y="19251"/>
                  <a:pt x="18832" y="20149"/>
                  <a:pt x="19393" y="20283"/>
                </a:cubicBezTo>
                <a:cubicBezTo>
                  <a:pt x="19768" y="20374"/>
                  <a:pt x="20130" y="20078"/>
                  <a:pt x="20205" y="19623"/>
                </a:cubicBezTo>
                <a:cubicBezTo>
                  <a:pt x="20228" y="19486"/>
                  <a:pt x="20222" y="19345"/>
                  <a:pt x="20189" y="19212"/>
                </a:cubicBezTo>
                <a:cubicBezTo>
                  <a:pt x="20086" y="18795"/>
                  <a:pt x="19728" y="18567"/>
                  <a:pt x="19401" y="18640"/>
                </a:cubicBezTo>
                <a:close/>
                <a:moveTo>
                  <a:pt x="9162" y="19794"/>
                </a:moveTo>
                <a:cubicBezTo>
                  <a:pt x="9054" y="19818"/>
                  <a:pt x="8948" y="19874"/>
                  <a:pt x="8857" y="19970"/>
                </a:cubicBezTo>
                <a:cubicBezTo>
                  <a:pt x="8562" y="20263"/>
                  <a:pt x="8519" y="20795"/>
                  <a:pt x="8760" y="21153"/>
                </a:cubicBezTo>
                <a:cubicBezTo>
                  <a:pt x="9002" y="21512"/>
                  <a:pt x="9438" y="21564"/>
                  <a:pt x="9733" y="21271"/>
                </a:cubicBezTo>
                <a:cubicBezTo>
                  <a:pt x="9952" y="21053"/>
                  <a:pt x="10039" y="20694"/>
                  <a:pt x="9954" y="20366"/>
                </a:cubicBezTo>
                <a:cubicBezTo>
                  <a:pt x="9846" y="19950"/>
                  <a:pt x="9488" y="19721"/>
                  <a:pt x="9162" y="19794"/>
                </a:cubicBezTo>
                <a:close/>
              </a:path>
            </a:pathLst>
          </a:custGeom>
          <a:noFill/>
          <a:ln>
            <a:noFill/>
          </a:ln>
          <a:effectLst>
            <a:outerShdw blurRad="50800" dist="50800" dir="5400000" algn="ctr" rotWithShape="0">
              <a:srgbClr val="000000">
                <a:alpha val="42000"/>
              </a:srgbClr>
            </a:outerShdw>
          </a:effectLst>
        </p:spPr>
      </p:pic>
      <p:sp>
        <p:nvSpPr>
          <p:cNvPr id="7" name="TextBox 6">
            <a:extLst>
              <a:ext uri="{FF2B5EF4-FFF2-40B4-BE49-F238E27FC236}">
                <a16:creationId xmlns:a16="http://schemas.microsoft.com/office/drawing/2014/main" id="{ECBB3005-63CA-4176-910E-4CBCE2763869}"/>
              </a:ext>
            </a:extLst>
          </p:cNvPr>
          <p:cNvSpPr txBox="1"/>
          <p:nvPr/>
        </p:nvSpPr>
        <p:spPr>
          <a:xfrm>
            <a:off x="3497640" y="919603"/>
            <a:ext cx="685800" cy="1061698"/>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C45D1EF9-18AE-4E62-9A63-15659C260305}"/>
              </a:ext>
            </a:extLst>
          </p:cNvPr>
          <p:cNvSpPr txBox="1"/>
          <p:nvPr/>
        </p:nvSpPr>
        <p:spPr>
          <a:xfrm>
            <a:off x="5614915" y="4435500"/>
            <a:ext cx="548700" cy="511151"/>
          </a:xfrm>
          <a:prstGeom prst="rect">
            <a:avLst/>
          </a:prstGeom>
          <a:solidFill>
            <a:schemeClr val="bg1"/>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FC46D4F4-C0CA-4106-B2C1-55C2FDA88D4C}"/>
              </a:ext>
            </a:extLst>
          </p:cNvPr>
          <p:cNvSpPr txBox="1"/>
          <p:nvPr/>
        </p:nvSpPr>
        <p:spPr>
          <a:xfrm>
            <a:off x="8274807" y="4290280"/>
            <a:ext cx="548700" cy="511151"/>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F352E926-7BB3-42B5-87AF-FB2C9A6340EE}"/>
              </a:ext>
            </a:extLst>
          </p:cNvPr>
          <p:cNvSpPr txBox="1"/>
          <p:nvPr/>
        </p:nvSpPr>
        <p:spPr>
          <a:xfrm>
            <a:off x="7950128" y="695024"/>
            <a:ext cx="548700" cy="511151"/>
          </a:xfrm>
          <a:prstGeom prst="rect">
            <a:avLst/>
          </a:prstGeom>
          <a:solidFill>
            <a:schemeClr val="bg1"/>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3282065B-2C32-4700-BE7D-55B00702B4FA}"/>
              </a:ext>
            </a:extLst>
          </p:cNvPr>
          <p:cNvSpPr txBox="1"/>
          <p:nvPr/>
        </p:nvSpPr>
        <p:spPr>
          <a:xfrm>
            <a:off x="6446007" y="196849"/>
            <a:ext cx="548700" cy="511151"/>
          </a:xfrm>
          <a:prstGeom prst="rect">
            <a:avLst/>
          </a:prstGeom>
          <a:solidFill>
            <a:schemeClr val="bg1"/>
          </a:solidFill>
        </p:spPr>
        <p:txBody>
          <a:bodyPr wrap="square" rtlCol="0">
            <a:spAutoFit/>
          </a:bodyPr>
          <a:lstStyle/>
          <a:p>
            <a:endParaRPr lang="en-US" dirty="0"/>
          </a:p>
        </p:txBody>
      </p:sp>
      <p:sp>
        <p:nvSpPr>
          <p:cNvPr id="18" name="Title 1">
            <a:extLst>
              <a:ext uri="{FF2B5EF4-FFF2-40B4-BE49-F238E27FC236}">
                <a16:creationId xmlns:a16="http://schemas.microsoft.com/office/drawing/2014/main" id="{A7DB6609-736F-4C5B-B27B-071D200A6D4B}"/>
              </a:ext>
            </a:extLst>
          </p:cNvPr>
          <p:cNvSpPr txBox="1">
            <a:spLocks/>
          </p:cNvSpPr>
          <p:nvPr/>
        </p:nvSpPr>
        <p:spPr>
          <a:xfrm>
            <a:off x="434280" y="919603"/>
            <a:ext cx="3825300" cy="96750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en-US" sz="4800" dirty="0"/>
              <a:t>Problem Statement</a:t>
            </a:r>
          </a:p>
        </p:txBody>
      </p:sp>
    </p:spTree>
    <p:extLst>
      <p:ext uri="{BB962C8B-B14F-4D97-AF65-F5344CB8AC3E}">
        <p14:creationId xmlns:p14="http://schemas.microsoft.com/office/powerpoint/2010/main" val="38170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8229-0155-4C75-BC3A-890E79FC7F27}"/>
              </a:ext>
            </a:extLst>
          </p:cNvPr>
          <p:cNvSpPr>
            <a:spLocks noGrp="1"/>
          </p:cNvSpPr>
          <p:nvPr>
            <p:ph type="title"/>
          </p:nvPr>
        </p:nvSpPr>
        <p:spPr>
          <a:xfrm>
            <a:off x="617191" y="319765"/>
            <a:ext cx="6300300" cy="857400"/>
          </a:xfrm>
        </p:spPr>
        <p:txBody>
          <a:bodyPr/>
          <a:lstStyle/>
          <a:p>
            <a:r>
              <a:rPr lang="en-US" dirty="0"/>
              <a:t>Abstract</a:t>
            </a:r>
          </a:p>
        </p:txBody>
      </p:sp>
      <p:sp>
        <p:nvSpPr>
          <p:cNvPr id="5" name="Google Shape;312;p37">
            <a:extLst>
              <a:ext uri="{FF2B5EF4-FFF2-40B4-BE49-F238E27FC236}">
                <a16:creationId xmlns:a16="http://schemas.microsoft.com/office/drawing/2014/main" id="{FEF900DC-1550-44E0-AC2D-5E88E4C4EA82}"/>
              </a:ext>
            </a:extLst>
          </p:cNvPr>
          <p:cNvSpPr txBox="1">
            <a:spLocks/>
          </p:cNvSpPr>
          <p:nvPr/>
        </p:nvSpPr>
        <p:spPr>
          <a:xfrm>
            <a:off x="388590" y="1609645"/>
            <a:ext cx="4429731" cy="35338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GB" sz="1800" dirty="0">
                <a:solidFill>
                  <a:schemeClr val="tx1">
                    <a:lumMod val="75000"/>
                  </a:schemeClr>
                </a:solidFill>
                <a:latin typeface="Calibri Light" panose="020F0302020204030204" pitchFamily="34" charset="0"/>
                <a:cs typeface="Calibri Light" panose="020F0302020204030204" pitchFamily="34" charset="0"/>
              </a:rPr>
              <a:t>	</a:t>
            </a:r>
          </a:p>
          <a:p>
            <a:pPr marL="457200" indent="-342900">
              <a:lnSpc>
                <a:spcPct val="150000"/>
              </a:lnSpc>
              <a:buSzPts val="1800"/>
              <a:buFont typeface="Arial"/>
              <a:buChar char="●"/>
            </a:pPr>
            <a:endParaRPr lang="en-GB" sz="1800" u="sng" dirty="0">
              <a:solidFill>
                <a:schemeClr val="tx1">
                  <a:lumMod val="75000"/>
                </a:schemeClr>
              </a:solidFill>
              <a:latin typeface="Calibri Light" panose="020F0302020204030204" pitchFamily="34" charset="0"/>
              <a:cs typeface="Calibri Light" panose="020F0302020204030204" pitchFamily="34" charset="0"/>
            </a:endParaRPr>
          </a:p>
          <a:p>
            <a:pPr marL="114300">
              <a:lnSpc>
                <a:spcPct val="150000"/>
              </a:lnSpc>
              <a:buSzPts val="1800"/>
            </a:pPr>
            <a:endParaRPr lang="en-GB" sz="1800" dirty="0">
              <a:solidFill>
                <a:schemeClr val="tx1">
                  <a:lumMod val="75000"/>
                </a:schemeClr>
              </a:solidFill>
              <a:latin typeface="Calibri Light" panose="020F0302020204030204" pitchFamily="34" charset="0"/>
              <a:cs typeface="Calibri Light" panose="020F0302020204030204" pitchFamily="34" charset="0"/>
            </a:endParaRPr>
          </a:p>
        </p:txBody>
      </p:sp>
      <p:pic>
        <p:nvPicPr>
          <p:cNvPr id="1028" name="Picture 4" descr="Why Your Brand Needs Opinion Mining - RDO">
            <a:extLst>
              <a:ext uri="{FF2B5EF4-FFF2-40B4-BE49-F238E27FC236}">
                <a16:creationId xmlns:a16="http://schemas.microsoft.com/office/drawing/2014/main" id="{98514893-AB97-477F-8000-C173ACEAFF1A}"/>
              </a:ext>
            </a:extLst>
          </p:cNvPr>
          <p:cNvPicPr>
            <a:picLocks noChangeAspect="1" noChangeArrowheads="1"/>
          </p:cNvPicPr>
          <p:nvPr/>
        </p:nvPicPr>
        <p:blipFill>
          <a:blip r:embed="rId2">
            <a:clrChange>
              <a:clrFrom>
                <a:srgbClr val="5590BA"/>
              </a:clrFrom>
              <a:clrTo>
                <a:srgbClr val="5590BA">
                  <a:alpha val="0"/>
                </a:srgbClr>
              </a:clrTo>
            </a:clrChange>
            <a:extLst>
              <a:ext uri="{BEBA8EAE-BF5A-486C-A8C5-ECC9F3942E4B}">
                <a14:imgProps xmlns:a14="http://schemas.microsoft.com/office/drawing/2010/main">
                  <a14:imgLayer r:embed="rId3">
                    <a14:imgEffect>
                      <a14:backgroundRemoval t="8805" b="97956" l="10000" r="90000">
                        <a14:foregroundMark x1="40889" y1="8962" x2="40889" y2="8962"/>
                        <a14:foregroundMark x1="25889" y1="20597" x2="25889" y2="20597"/>
                        <a14:foregroundMark x1="61222" y1="50314" x2="61222" y2="50314"/>
                        <a14:foregroundMark x1="38222" y1="65094" x2="38222" y2="65094"/>
                        <a14:foregroundMark x1="33667" y1="53302" x2="33667" y2="53302"/>
                        <a14:foregroundMark x1="32333" y1="52830" x2="31889" y2="54717"/>
                        <a14:foregroundMark x1="36444" y1="60692" x2="34889" y2="71226"/>
                        <a14:foregroundMark x1="34889" y1="71226" x2="35556" y2="80975"/>
                        <a14:foregroundMark x1="64111" y1="69340" x2="58000" y2="79560"/>
                        <a14:foregroundMark x1="58000" y1="79560" x2="58111" y2="89780"/>
                        <a14:foregroundMark x1="58111" y1="89780" x2="60111" y2="76258"/>
                        <a14:foregroundMark x1="60111" y1="76258" x2="64444" y2="68396"/>
                        <a14:foregroundMark x1="40556" y1="89465" x2="48000" y2="87579"/>
                        <a14:foregroundMark x1="48000" y1="87579" x2="45444" y2="97956"/>
                        <a14:foregroundMark x1="45444" y1="97956" x2="40333" y2="90881"/>
                        <a14:foregroundMark x1="45556" y1="8962" x2="54667" y2="9591"/>
                        <a14:foregroundMark x1="36000" y1="32233" x2="36000" y2="32233"/>
                        <a14:foregroundMark x1="48667" y1="84748" x2="48667" y2="84748"/>
                        <a14:foregroundMark x1="62222" y1="37264" x2="62222" y2="37264"/>
                      </a14:backgroundRemoval>
                    </a14:imgEffect>
                  </a14:imgLayer>
                </a14:imgProps>
              </a:ext>
              <a:ext uri="{28A0092B-C50C-407E-A947-70E740481C1C}">
                <a14:useLocalDpi xmlns:a14="http://schemas.microsoft.com/office/drawing/2010/main" val="0"/>
              </a:ext>
            </a:extLst>
          </a:blip>
          <a:srcRect/>
          <a:stretch>
            <a:fillRect/>
          </a:stretch>
        </p:blipFill>
        <p:spPr bwMode="auto">
          <a:xfrm>
            <a:off x="4066526" y="616057"/>
            <a:ext cx="6406889" cy="4527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DA6C23-3E34-45F6-9BB0-CAC30D04EC44}"/>
              </a:ext>
            </a:extLst>
          </p:cNvPr>
          <p:cNvSpPr txBox="1"/>
          <p:nvPr/>
        </p:nvSpPr>
        <p:spPr>
          <a:xfrm>
            <a:off x="271513" y="1368243"/>
            <a:ext cx="5146307" cy="3350597"/>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Text classification is a fundamental task in natural language processing.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The goal is to assign unstructured documents (e.g., reviews, emails, posts, website contents, etc.) to one or more categories.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These categories can be review ratings, such as star ratings, spam rating versus non-spam rating, or topic rating.</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We use Hierarchical attention networks for text and document classification.</a:t>
            </a:r>
          </a:p>
        </p:txBody>
      </p:sp>
    </p:spTree>
    <p:extLst>
      <p:ext uri="{BB962C8B-B14F-4D97-AF65-F5344CB8AC3E}">
        <p14:creationId xmlns:p14="http://schemas.microsoft.com/office/powerpoint/2010/main" val="147172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EFD327-73AA-4EDE-BC4A-69811B2574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pic>
        <p:nvPicPr>
          <p:cNvPr id="6" name="Picture 5">
            <a:extLst>
              <a:ext uri="{FF2B5EF4-FFF2-40B4-BE49-F238E27FC236}">
                <a16:creationId xmlns:a16="http://schemas.microsoft.com/office/drawing/2014/main" id="{EE75269B-9783-44B9-A604-3C43CA92762A}"/>
              </a:ext>
            </a:extLst>
          </p:cNvPr>
          <p:cNvPicPr>
            <a:picLocks noChangeAspect="1"/>
          </p:cNvPicPr>
          <p:nvPr/>
        </p:nvPicPr>
        <p:blipFill>
          <a:blip r:embed="rId2"/>
          <a:stretch>
            <a:fillRect/>
          </a:stretch>
        </p:blipFill>
        <p:spPr>
          <a:xfrm>
            <a:off x="250610" y="376493"/>
            <a:ext cx="6669602" cy="1286367"/>
          </a:xfrm>
          <a:prstGeom prst="rect">
            <a:avLst/>
          </a:prstGeom>
        </p:spPr>
      </p:pic>
      <p:sp>
        <p:nvSpPr>
          <p:cNvPr id="8" name="TextBox 7">
            <a:extLst>
              <a:ext uri="{FF2B5EF4-FFF2-40B4-BE49-F238E27FC236}">
                <a16:creationId xmlns:a16="http://schemas.microsoft.com/office/drawing/2014/main" id="{19415774-19B8-41FB-8CA3-C3D942D6A4F4}"/>
              </a:ext>
            </a:extLst>
          </p:cNvPr>
          <p:cNvSpPr txBox="1"/>
          <p:nvPr/>
        </p:nvSpPr>
        <p:spPr>
          <a:xfrm>
            <a:off x="451984" y="1494625"/>
            <a:ext cx="7760369" cy="1264642"/>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Hierarchical attention network uses word-level stacked recurrent neural networks followed by an attention model to extract such words important to the meaning of the sentence and assemble the representation of those useful words to form a sentence vector</a:t>
            </a:r>
            <a:r>
              <a:rPr lang="en-US" sz="1800" dirty="0">
                <a:latin typeface="Calibri Light" panose="020F0302020204030204" pitchFamily="34" charset="0"/>
                <a:ea typeface="Calibri" panose="020F0502020204030204" pitchFamily="34" charset="0"/>
                <a:cs typeface="Calibri Light" panose="020F0302020204030204" pitchFamily="34" charset="0"/>
              </a:rPr>
              <a:t>.</a:t>
            </a:r>
          </a:p>
        </p:txBody>
      </p:sp>
      <p:sp>
        <p:nvSpPr>
          <p:cNvPr id="9" name="TextBox 8">
            <a:extLst>
              <a:ext uri="{FF2B5EF4-FFF2-40B4-BE49-F238E27FC236}">
                <a16:creationId xmlns:a16="http://schemas.microsoft.com/office/drawing/2014/main" id="{670076E6-27B9-4A58-B7BC-7C4FFB33D8A1}"/>
              </a:ext>
            </a:extLst>
          </p:cNvPr>
          <p:cNvSpPr txBox="1"/>
          <p:nvPr/>
        </p:nvSpPr>
        <p:spPr>
          <a:xfrm>
            <a:off x="451984" y="2942147"/>
            <a:ext cx="4572000" cy="1561005"/>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Then the same procedure is applied to the derived sentence vectors which then generates a vector that visualizes the meaning of the given document, and this vector can be bypassed to classify Text</a:t>
            </a:r>
            <a:r>
              <a:rPr lang="en-US" sz="1600" dirty="0">
                <a:effectLst/>
                <a:latin typeface="Calibri Light" panose="020F0302020204030204" pitchFamily="34" charset="0"/>
                <a:ea typeface="Calibri" panose="020F0502020204030204" pitchFamily="34" charset="0"/>
                <a:cs typeface="Calibri Light" panose="020F0302020204030204" pitchFamily="34" charset="0"/>
              </a:rPr>
              <a:t>. </a:t>
            </a:r>
          </a:p>
        </p:txBody>
      </p:sp>
    </p:spTree>
    <p:extLst>
      <p:ext uri="{BB962C8B-B14F-4D97-AF65-F5344CB8AC3E}">
        <p14:creationId xmlns:p14="http://schemas.microsoft.com/office/powerpoint/2010/main" val="27809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0E56CC-BF51-4C5C-975D-8D72DFB1E4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7" name="TextBox 6">
            <a:extLst>
              <a:ext uri="{FF2B5EF4-FFF2-40B4-BE49-F238E27FC236}">
                <a16:creationId xmlns:a16="http://schemas.microsoft.com/office/drawing/2014/main" id="{9C03151F-B624-4A3E-B503-EDEE2DE98866}"/>
              </a:ext>
            </a:extLst>
          </p:cNvPr>
          <p:cNvSpPr txBox="1"/>
          <p:nvPr/>
        </p:nvSpPr>
        <p:spPr>
          <a:xfrm>
            <a:off x="467226" y="462240"/>
            <a:ext cx="7863840" cy="1477328"/>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Bidirectional RNN and attention networks are the two parts that constitute the attention model</a:t>
            </a:r>
            <a:r>
              <a:rPr lang="en-US" sz="1800" dirty="0">
                <a:latin typeface="Calibri Light" panose="020F0302020204030204" pitchFamily="34" charset="0"/>
                <a:ea typeface="Calibri" panose="020F0502020204030204" pitchFamily="34" charset="0"/>
                <a:cs typeface="Calibri Light" panose="020F0302020204030204" pitchFamily="34" charset="0"/>
              </a:rPr>
              <a:t>.</a:t>
            </a:r>
          </a:p>
          <a:p>
            <a:pPr marL="285750" indent="-285750">
              <a:buFont typeface="Arial" panose="020B0604020202020204" pitchFamily="34" charset="0"/>
              <a:buChar char="•"/>
            </a:pPr>
            <a:endParaRPr lang="en-US" sz="1800" dirty="0">
              <a:effectLst/>
              <a:latin typeface="Calibri Light" panose="020F0302020204030204" pitchFamily="34" charset="0"/>
              <a:ea typeface="Calibri" panose="020F05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The bidirectional RNN returns a vector for each word by learning the meaning behind this word sequence. </a:t>
            </a:r>
            <a:endParaRPr lang="en-US" sz="18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DA963243-43A1-425D-9483-2A2B9A868A53}"/>
              </a:ext>
            </a:extLst>
          </p:cNvPr>
          <p:cNvSpPr txBox="1"/>
          <p:nvPr/>
        </p:nvSpPr>
        <p:spPr>
          <a:xfrm>
            <a:off x="467226" y="2100918"/>
            <a:ext cx="7863840" cy="2585323"/>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The attention network uses its shallow network to obtain corresponding weights for each word vector</a:t>
            </a:r>
            <a:r>
              <a:rPr lang="en-US" sz="1800" dirty="0">
                <a:latin typeface="Calibri Light" panose="020F0302020204030204" pitchFamily="34" charset="0"/>
                <a:ea typeface="Calibri" panose="020F0502020204030204" pitchFamily="34" charset="0"/>
                <a:cs typeface="Calibri Light" panose="020F0302020204030204" pitchFamily="34" charset="0"/>
              </a:rPr>
              <a:t> and calculate the weighted sum. </a:t>
            </a:r>
          </a:p>
          <a:p>
            <a:pPr marL="285750" indent="-285750">
              <a:buFont typeface="Arial" panose="020B0604020202020204" pitchFamily="34" charset="0"/>
              <a:buChar char="•"/>
            </a:pPr>
            <a:endParaRPr lang="en-US" sz="1800" dirty="0">
              <a:effectLst/>
              <a:latin typeface="Calibri Light" panose="020F0302020204030204" pitchFamily="34" charset="0"/>
              <a:ea typeface="Calibri" panose="020F05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This weighted sum captures the entire sentence</a:t>
            </a:r>
            <a:r>
              <a:rPr lang="en-US" sz="1800" dirty="0">
                <a:latin typeface="Calibri Light" panose="020F0302020204030204" pitchFamily="34" charset="0"/>
                <a:ea typeface="Calibri" panose="020F0502020204030204" pitchFamily="34" charset="0"/>
                <a:cs typeface="Calibri Light" panose="020F0302020204030204" pitchFamily="34" charset="0"/>
              </a:rPr>
              <a:t> and t</a:t>
            </a:r>
            <a:r>
              <a:rPr lang="en-US" sz="1800" dirty="0">
                <a:effectLst/>
                <a:latin typeface="Calibri Light" panose="020F0302020204030204" pitchFamily="34" charset="0"/>
                <a:ea typeface="Calibri" panose="020F0502020204030204" pitchFamily="34" charset="0"/>
                <a:cs typeface="Calibri Light" panose="020F0302020204030204" pitchFamily="34" charset="0"/>
              </a:rPr>
              <a:t>he same procedure is applied to sentence vectors so that the final vector can capture the essence of the entire document.</a:t>
            </a:r>
          </a:p>
          <a:p>
            <a:pPr marL="285750" indent="-285750">
              <a:buFont typeface="Arial" panose="020B0604020202020204" pitchFamily="34" charset="0"/>
              <a:buChar char="•"/>
            </a:pPr>
            <a:endParaRPr lang="en-US" sz="1800" dirty="0">
              <a:latin typeface="Calibri Light" panose="020F0302020204030204" pitchFamily="34" charset="0"/>
              <a:ea typeface="Calibri" panose="020F05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Since it works in two levels as an attention model, it is called hierarchical attention networks.</a:t>
            </a: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7471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12;p37">
            <a:extLst>
              <a:ext uri="{FF2B5EF4-FFF2-40B4-BE49-F238E27FC236}">
                <a16:creationId xmlns:a16="http://schemas.microsoft.com/office/drawing/2014/main" id="{FEF900DC-1550-44E0-AC2D-5E88E4C4EA82}"/>
              </a:ext>
            </a:extLst>
          </p:cNvPr>
          <p:cNvSpPr txBox="1">
            <a:spLocks/>
          </p:cNvSpPr>
          <p:nvPr/>
        </p:nvSpPr>
        <p:spPr>
          <a:xfrm>
            <a:off x="594329" y="619046"/>
            <a:ext cx="7269511" cy="35338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endParaRPr lang="en-GB" sz="1800" u="sng" dirty="0">
              <a:solidFill>
                <a:schemeClr val="tx1">
                  <a:lumMod val="75000"/>
                </a:schemeClr>
              </a:solidFill>
              <a:latin typeface="Calibri Light" panose="020F0302020204030204" pitchFamily="34" charset="0"/>
              <a:cs typeface="Calibri Light" panose="020F0302020204030204" pitchFamily="34" charset="0"/>
            </a:endParaRPr>
          </a:p>
          <a:p>
            <a:pPr marL="114300">
              <a:lnSpc>
                <a:spcPct val="150000"/>
              </a:lnSpc>
              <a:buSzPts val="1800"/>
            </a:pPr>
            <a:endParaRPr lang="en-GB" sz="1800" dirty="0">
              <a:solidFill>
                <a:schemeClr val="tx1">
                  <a:lumMod val="75000"/>
                </a:schemeClr>
              </a:solidFill>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71E5A760-A90F-45E9-A88F-83BAAA1F4FAA}"/>
              </a:ext>
            </a:extLst>
          </p:cNvPr>
          <p:cNvSpPr txBox="1"/>
          <p:nvPr/>
        </p:nvSpPr>
        <p:spPr>
          <a:xfrm>
            <a:off x="536236" y="820296"/>
            <a:ext cx="7700984" cy="2757871"/>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tx1">
                    <a:lumMod val="75000"/>
                  </a:schemeClr>
                </a:solidFill>
                <a:latin typeface="Calibri Light" panose="020F0302020204030204" pitchFamily="34" charset="0"/>
                <a:ea typeface="Calibri" panose="020F0502020204030204" pitchFamily="34" charset="0"/>
                <a:cs typeface="Calibri Light" panose="020F0302020204030204" pitchFamily="34" charset="0"/>
              </a:rPr>
              <a:t>So, our model has two unique characters</a:t>
            </a:r>
          </a:p>
          <a:p>
            <a:pPr marL="342900" marR="0" indent="-342900">
              <a:lnSpc>
                <a:spcPct val="107000"/>
              </a:lnSpc>
              <a:spcBef>
                <a:spcPts val="0"/>
              </a:spcBef>
              <a:spcAft>
                <a:spcPts val="800"/>
              </a:spcAft>
              <a:buFont typeface="+mj-lt"/>
              <a:buAutoNum type="arabicPeriod"/>
            </a:pPr>
            <a:r>
              <a:rPr lang="en-US" sz="1800" dirty="0">
                <a:solidFill>
                  <a:schemeClr val="tx1">
                    <a:lumMod val="75000"/>
                  </a:schemeClr>
                </a:solidFill>
                <a:latin typeface="Calibri Light" panose="020F0302020204030204" pitchFamily="34" charset="0"/>
                <a:ea typeface="Calibri" panose="020F0502020204030204" pitchFamily="34" charset="0"/>
                <a:cs typeface="Calibri Light" panose="020F0302020204030204" pitchFamily="34" charset="0"/>
              </a:rPr>
              <a:t>A hierarchical structure that mirrors the hierarchical structure of documents.</a:t>
            </a:r>
          </a:p>
          <a:p>
            <a:pPr marL="342900" marR="0" indent="-342900">
              <a:lnSpc>
                <a:spcPct val="107000"/>
              </a:lnSpc>
              <a:spcBef>
                <a:spcPts val="0"/>
              </a:spcBef>
              <a:spcAft>
                <a:spcPts val="800"/>
              </a:spcAft>
              <a:buFont typeface="+mj-lt"/>
              <a:buAutoNum type="arabicPeriod"/>
            </a:pPr>
            <a:r>
              <a:rPr lang="en-US" sz="1800" dirty="0">
                <a:solidFill>
                  <a:schemeClr val="tx1">
                    <a:lumMod val="75000"/>
                  </a:schemeClr>
                </a:solidFill>
                <a:latin typeface="Calibri Light" panose="020F0302020204030204" pitchFamily="34" charset="0"/>
                <a:ea typeface="Calibri" panose="020F0502020204030204" pitchFamily="34" charset="0"/>
                <a:cs typeface="Calibri Light" panose="020F0302020204030204" pitchFamily="34" charset="0"/>
              </a:rPr>
              <a:t>Two levels of attention mechanisms applied at the word as well as sentence level, enabling it to attend differentially to more and less important content when constructing the document and text representation. </a:t>
            </a:r>
          </a:p>
          <a:p>
            <a:pPr marL="0" marR="0">
              <a:lnSpc>
                <a:spcPct val="107000"/>
              </a:lnSpc>
              <a:spcBef>
                <a:spcPts val="0"/>
              </a:spcBef>
              <a:spcAft>
                <a:spcPts val="800"/>
              </a:spcAft>
            </a:pPr>
            <a:r>
              <a:rPr lang="en-US" sz="1800" dirty="0">
                <a:solidFill>
                  <a:schemeClr val="tx1">
                    <a:lumMod val="75000"/>
                  </a:schemeClr>
                </a:solidFill>
                <a:latin typeface="Calibri Light" panose="020F0302020204030204" pitchFamily="34" charset="0"/>
                <a:ea typeface="Calibri" panose="020F0502020204030204" pitchFamily="34" charset="0"/>
                <a:cs typeface="Calibri Light" panose="020F0302020204030204" pitchFamily="34" charset="0"/>
              </a:rPr>
              <a:t>The main contribution of this work is the use of convolution layers to extract more meaningful, generalizable and abstract features by the hierarchical representation.</a:t>
            </a:r>
            <a:endParaRPr lang="en-GB" sz="1800" dirty="0">
              <a:solidFill>
                <a:schemeClr val="tx1">
                  <a:lumMod val="75000"/>
                </a:schemeClr>
              </a:solidFill>
              <a:latin typeface="Calibri Light" panose="020F0302020204030204" pitchFamily="34" charset="0"/>
              <a:cs typeface="Calibri Light" panose="020F0302020204030204" pitchFamily="34" charset="0"/>
            </a:endParaRPr>
          </a:p>
        </p:txBody>
      </p:sp>
      <p:pic>
        <p:nvPicPr>
          <p:cNvPr id="7" name="Picture 2" descr="Free Animated Cliparts Study, Download Free Clip Art, Free Clip Art on  Clipart Library">
            <a:extLst>
              <a:ext uri="{FF2B5EF4-FFF2-40B4-BE49-F238E27FC236}">
                <a16:creationId xmlns:a16="http://schemas.microsoft.com/office/drawing/2014/main" id="{DE38488F-138D-42CB-B7CB-1A93C0B05A6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12542" y="3420461"/>
            <a:ext cx="1661160" cy="166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0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D74-CEBD-4EF4-9A8D-A351B72131BB}"/>
              </a:ext>
            </a:extLst>
          </p:cNvPr>
          <p:cNvSpPr>
            <a:spLocks noGrp="1"/>
          </p:cNvSpPr>
          <p:nvPr>
            <p:ph type="title"/>
          </p:nvPr>
        </p:nvSpPr>
        <p:spPr>
          <a:xfrm>
            <a:off x="469232" y="379092"/>
            <a:ext cx="6300300" cy="857400"/>
          </a:xfrm>
        </p:spPr>
        <p:txBody>
          <a:bodyPr/>
          <a:lstStyle/>
          <a:p>
            <a:r>
              <a:rPr lang="en-US" sz="4400" dirty="0"/>
              <a:t>List of Applications</a:t>
            </a:r>
          </a:p>
        </p:txBody>
      </p:sp>
      <p:sp>
        <p:nvSpPr>
          <p:cNvPr id="3" name="Slide Number Placeholder 2">
            <a:extLst>
              <a:ext uri="{FF2B5EF4-FFF2-40B4-BE49-F238E27FC236}">
                <a16:creationId xmlns:a16="http://schemas.microsoft.com/office/drawing/2014/main" id="{64FDDBD4-1440-450D-87D8-E83E7092DB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5" name="TextBox 4">
            <a:extLst>
              <a:ext uri="{FF2B5EF4-FFF2-40B4-BE49-F238E27FC236}">
                <a16:creationId xmlns:a16="http://schemas.microsoft.com/office/drawing/2014/main" id="{44A708AF-E503-40EB-95A0-5E350A90652E}"/>
              </a:ext>
            </a:extLst>
          </p:cNvPr>
          <p:cNvSpPr txBox="1"/>
          <p:nvPr/>
        </p:nvSpPr>
        <p:spPr>
          <a:xfrm>
            <a:off x="469232" y="1705959"/>
            <a:ext cx="6510688" cy="2031325"/>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tx1">
                    <a:lumMod val="75000"/>
                  </a:schemeClr>
                </a:solidFill>
              </a:rPr>
              <a:t>Marketing</a:t>
            </a:r>
          </a:p>
          <a:p>
            <a:endParaRPr lang="en-IN" sz="1800" b="1" dirty="0">
              <a:solidFill>
                <a:schemeClr val="tx1">
                  <a:lumMod val="75000"/>
                </a:schemeClr>
              </a:solidFill>
            </a:endParaRPr>
          </a:p>
          <a:p>
            <a:pPr marL="342900" indent="-342900">
              <a:buFont typeface="Arial" panose="020B0604020202020204" pitchFamily="34" charset="0"/>
              <a:buChar char="•"/>
            </a:pPr>
            <a:r>
              <a:rPr lang="en-IN" sz="1800" dirty="0">
                <a:solidFill>
                  <a:schemeClr val="tx1">
                    <a:lumMod val="75000"/>
                  </a:schemeClr>
                </a:solidFill>
              </a:rPr>
              <a:t>Reviews</a:t>
            </a:r>
          </a:p>
          <a:p>
            <a:pPr marL="342900" indent="-342900">
              <a:buFont typeface="Arial" panose="020B0604020202020204" pitchFamily="34" charset="0"/>
              <a:buChar char="•"/>
            </a:pPr>
            <a:endParaRPr lang="en-IN" sz="1800" b="1" dirty="0">
              <a:solidFill>
                <a:schemeClr val="tx1">
                  <a:lumMod val="75000"/>
                </a:schemeClr>
              </a:solidFill>
            </a:endParaRPr>
          </a:p>
          <a:p>
            <a:pPr marL="342900" indent="-342900">
              <a:buFont typeface="Arial" panose="020B0604020202020204" pitchFamily="34" charset="0"/>
              <a:buChar char="•"/>
            </a:pPr>
            <a:r>
              <a:rPr lang="en-IN" sz="1800" dirty="0">
                <a:solidFill>
                  <a:schemeClr val="tx1">
                    <a:lumMod val="75000"/>
                  </a:schemeClr>
                </a:solidFill>
              </a:rPr>
              <a:t>Tagging content</a:t>
            </a:r>
          </a:p>
          <a:p>
            <a:pPr marL="342900" indent="-342900">
              <a:buFont typeface="Arial" panose="020B0604020202020204" pitchFamily="34" charset="0"/>
              <a:buChar char="•"/>
            </a:pPr>
            <a:endParaRPr lang="en-IN" sz="1800" b="1" dirty="0">
              <a:solidFill>
                <a:schemeClr val="tx1">
                  <a:lumMod val="75000"/>
                </a:schemeClr>
              </a:solidFill>
            </a:endParaRPr>
          </a:p>
          <a:p>
            <a:pPr marL="342900" indent="-342900">
              <a:buFont typeface="Arial" panose="020B0604020202020204" pitchFamily="34" charset="0"/>
              <a:buChar char="•"/>
            </a:pPr>
            <a:r>
              <a:rPr lang="en-IN" sz="1800" dirty="0">
                <a:solidFill>
                  <a:schemeClr val="tx1">
                    <a:lumMod val="75000"/>
                  </a:schemeClr>
                </a:solidFill>
              </a:rPr>
              <a:t>Sentiment Analysis</a:t>
            </a:r>
          </a:p>
        </p:txBody>
      </p:sp>
    </p:spTree>
    <p:extLst>
      <p:ext uri="{BB962C8B-B14F-4D97-AF65-F5344CB8AC3E}">
        <p14:creationId xmlns:p14="http://schemas.microsoft.com/office/powerpoint/2010/main" val="80508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FA6377-5E62-43D5-AA13-7A5655B8AE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5" name="TextBox 4">
            <a:extLst>
              <a:ext uri="{FF2B5EF4-FFF2-40B4-BE49-F238E27FC236}">
                <a16:creationId xmlns:a16="http://schemas.microsoft.com/office/drawing/2014/main" id="{01ECF174-A1B4-4DD1-9A21-99D6D0F1C11C}"/>
              </a:ext>
            </a:extLst>
          </p:cNvPr>
          <p:cNvSpPr txBox="1"/>
          <p:nvPr/>
        </p:nvSpPr>
        <p:spPr>
          <a:xfrm>
            <a:off x="3717758" y="4527897"/>
            <a:ext cx="4572000" cy="307777"/>
          </a:xfrm>
          <a:prstGeom prst="rect">
            <a:avLst/>
          </a:prstGeom>
          <a:noFill/>
        </p:spPr>
        <p:txBody>
          <a:bodyPr wrap="square">
            <a:spAutoFit/>
          </a:bodyPr>
          <a:lstStyle/>
          <a:p>
            <a:r>
              <a:rPr lang="en-IN" sz="1400" dirty="0">
                <a:latin typeface="Calibri Light" panose="020F0302020204030204" pitchFamily="34" charset="0"/>
                <a:cs typeface="Calibri Light" panose="020F0302020204030204" pitchFamily="34" charset="0"/>
              </a:rPr>
              <a:t>Word Level Flowchart</a:t>
            </a:r>
          </a:p>
        </p:txBody>
      </p:sp>
      <p:pic>
        <p:nvPicPr>
          <p:cNvPr id="6" name="Picture 2" descr="D:\Final Year Project\han_word flowchart.png">
            <a:extLst>
              <a:ext uri="{FF2B5EF4-FFF2-40B4-BE49-F238E27FC236}">
                <a16:creationId xmlns:a16="http://schemas.microsoft.com/office/drawing/2014/main" id="{DE66B721-20D1-467D-87EF-7F0DDE965B72}"/>
              </a:ext>
            </a:extLst>
          </p:cNvPr>
          <p:cNvPicPr>
            <a:picLocks noChangeAspect="1" noChangeArrowheads="1"/>
          </p:cNvPicPr>
          <p:nvPr/>
        </p:nvPicPr>
        <p:blipFill>
          <a:blip r:embed="rId2"/>
          <a:srcRect/>
          <a:stretch>
            <a:fillRect/>
          </a:stretch>
        </p:blipFill>
        <p:spPr bwMode="auto">
          <a:xfrm>
            <a:off x="250983" y="230845"/>
            <a:ext cx="8588673" cy="4100523"/>
          </a:xfrm>
          <a:prstGeom prst="rect">
            <a:avLst/>
          </a:prstGeom>
          <a:noFill/>
        </p:spPr>
      </p:pic>
    </p:spTree>
    <p:extLst>
      <p:ext uri="{BB962C8B-B14F-4D97-AF65-F5344CB8AC3E}">
        <p14:creationId xmlns:p14="http://schemas.microsoft.com/office/powerpoint/2010/main" val="99666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6560EA-D4EB-4942-B086-E64EBB110B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TextBox 4">
            <a:extLst>
              <a:ext uri="{FF2B5EF4-FFF2-40B4-BE49-F238E27FC236}">
                <a16:creationId xmlns:a16="http://schemas.microsoft.com/office/drawing/2014/main" id="{2CA6C512-ECCF-452C-9449-0FAC001D5780}"/>
              </a:ext>
            </a:extLst>
          </p:cNvPr>
          <p:cNvSpPr txBox="1"/>
          <p:nvPr/>
        </p:nvSpPr>
        <p:spPr>
          <a:xfrm>
            <a:off x="3332748" y="4442074"/>
            <a:ext cx="4572000" cy="307777"/>
          </a:xfrm>
          <a:prstGeom prst="rect">
            <a:avLst/>
          </a:prstGeom>
          <a:noFill/>
        </p:spPr>
        <p:txBody>
          <a:bodyPr wrap="square">
            <a:spAutoFit/>
          </a:bodyPr>
          <a:lstStyle/>
          <a:p>
            <a:r>
              <a:rPr lang="en-IN" sz="1400" dirty="0">
                <a:latin typeface="Calibri Light" panose="020F0302020204030204" pitchFamily="34" charset="0"/>
                <a:cs typeface="Calibri Light" panose="020F0302020204030204" pitchFamily="34" charset="0"/>
              </a:rPr>
              <a:t>Sentence Level Flowchart</a:t>
            </a:r>
          </a:p>
        </p:txBody>
      </p:sp>
      <p:pic>
        <p:nvPicPr>
          <p:cNvPr id="6" name="Picture 2" descr="D:\Final Year Project\han_sent flowchart.png">
            <a:extLst>
              <a:ext uri="{FF2B5EF4-FFF2-40B4-BE49-F238E27FC236}">
                <a16:creationId xmlns:a16="http://schemas.microsoft.com/office/drawing/2014/main" id="{8EE8E2DA-A4E0-4B99-A3B1-019F95868F2E}"/>
              </a:ext>
            </a:extLst>
          </p:cNvPr>
          <p:cNvPicPr>
            <a:picLocks noChangeAspect="1" noChangeArrowheads="1"/>
          </p:cNvPicPr>
          <p:nvPr/>
        </p:nvPicPr>
        <p:blipFill>
          <a:blip r:embed="rId2"/>
          <a:srcRect/>
          <a:stretch>
            <a:fillRect/>
          </a:stretch>
        </p:blipFill>
        <p:spPr bwMode="auto">
          <a:xfrm>
            <a:off x="395363" y="373140"/>
            <a:ext cx="8085221" cy="3684921"/>
          </a:xfrm>
          <a:prstGeom prst="rect">
            <a:avLst/>
          </a:prstGeom>
          <a:noFill/>
        </p:spPr>
      </p:pic>
    </p:spTree>
    <p:extLst>
      <p:ext uri="{BB962C8B-B14F-4D97-AF65-F5344CB8AC3E}">
        <p14:creationId xmlns:p14="http://schemas.microsoft.com/office/powerpoint/2010/main" val="1145955496"/>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9682A67DB4B4C9E157500BAB12C89" ma:contentTypeVersion="4" ma:contentTypeDescription="Create a new document." ma:contentTypeScope="" ma:versionID="d946eaf6684ddba3e79eb3785a908ab4">
  <xsd:schema xmlns:xsd="http://www.w3.org/2001/XMLSchema" xmlns:xs="http://www.w3.org/2001/XMLSchema" xmlns:p="http://schemas.microsoft.com/office/2006/metadata/properties" xmlns:ns2="c9b1eceb-6d13-4807-bbe9-91f3582ce97e" targetNamespace="http://schemas.microsoft.com/office/2006/metadata/properties" ma:root="true" ma:fieldsID="0f8da843e7cbf42ff4479821b61d40dd" ns2:_="">
    <xsd:import namespace="c9b1eceb-6d13-4807-bbe9-91f3582ce9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1eceb-6d13-4807-bbe9-91f3582ce9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BFD617-0878-4716-B1F1-7D27320874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1eceb-6d13-4807-bbe9-91f3582ce9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843CB3-8F09-4259-B9DB-DEF6B91C40BB}">
  <ds:schemaRefs>
    <ds:schemaRef ds:uri="http://schemas.microsoft.com/sharepoint/v3/contenttype/forms"/>
  </ds:schemaRefs>
</ds:datastoreItem>
</file>

<file path=customXml/itemProps3.xml><?xml version="1.0" encoding="utf-8"?>
<ds:datastoreItem xmlns:ds="http://schemas.openxmlformats.org/officeDocument/2006/customXml" ds:itemID="{B12254A8-3171-4BB5-9882-97DD67005D50}">
  <ds:schemaRefs>
    <ds:schemaRef ds:uri="http://purl.org/dc/terms/"/>
    <ds:schemaRef ds:uri="http://schemas.openxmlformats.org/package/2006/metadata/core-properties"/>
    <ds:schemaRef ds:uri="http://purl.org/dc/elements/1.1/"/>
    <ds:schemaRef ds:uri="http://purl.org/dc/dcmitype/"/>
    <ds:schemaRef ds:uri="http://schemas.microsoft.com/office/2006/documentManagement/types"/>
    <ds:schemaRef ds:uri="http://schemas.microsoft.com/office/infopath/2007/PartnerControls"/>
    <ds:schemaRef ds:uri="c9b1eceb-6d13-4807-bbe9-91f3582ce97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1018</TotalTime>
  <Words>478</Words>
  <Application>Microsoft Office PowerPoint</Application>
  <PresentationFormat>On-screen Show (16:9)</PresentationFormat>
  <Paragraphs>70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Poppins Light</vt:lpstr>
      <vt:lpstr>Muli</vt:lpstr>
      <vt:lpstr>Arial</vt:lpstr>
      <vt:lpstr>Poppins</vt:lpstr>
      <vt:lpstr>Calibri Light</vt:lpstr>
      <vt:lpstr>Gower template</vt:lpstr>
      <vt:lpstr>Hierarchical Attention Networks for Text &amp; Document Classification</vt:lpstr>
      <vt:lpstr>PowerPoint Presentation</vt:lpstr>
      <vt:lpstr>Abstract</vt:lpstr>
      <vt:lpstr>PowerPoint Presentation</vt:lpstr>
      <vt:lpstr>PowerPoint Presentation</vt:lpstr>
      <vt:lpstr>PowerPoint Presentation</vt:lpstr>
      <vt:lpstr>List of Applications</vt:lpstr>
      <vt:lpstr>PowerPoint Presentation</vt:lpstr>
      <vt:lpstr>PowerPoint Presentation</vt:lpstr>
      <vt:lpstr>PowerPoint Presentation</vt:lpstr>
      <vt:lpstr>Project Workflow</vt:lpstr>
      <vt:lpstr>PowerPoint Presentation</vt:lpstr>
      <vt:lpstr>PowerPoint Presentation</vt:lpstr>
      <vt:lpstr>PowerPoint Presentation</vt:lpstr>
      <vt:lpstr>PowerPoint Presentation</vt:lpstr>
      <vt:lpstr>Conclusion and 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Sruthi Neerukonda</dc:creator>
  <cp:lastModifiedBy>Harika Chekuri</cp:lastModifiedBy>
  <cp:revision>56</cp:revision>
  <dcterms:modified xsi:type="dcterms:W3CDTF">2021-10-25T06:45:56Z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0x01010048A9682A67DB4B4C9E157500BAB12C89</vt:lpwstr>
  </property>
</Properties>
</file>