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5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4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F1F3D-A780-4271-8AF8-BF54F46B22F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780D-B661-42DA-A22B-EEC291AE3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8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BB42-B734-4BA6-8369-AECC0DE4CCB8}" type="datetime1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3730-3853-4AB3-A658-C871F10B0260}" type="datetime1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5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2052-2028-4C02-AAD9-E154C0873E03}" type="datetime1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9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8C8-CEDF-41CC-8EFE-07C279BB4FB5}" type="datetime1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3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6765-242B-4174-8404-38FAEB4564B9}" type="datetime1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1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30D1-0A82-4622-A88C-95CCC64345C8}" type="datetime1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0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8FE1-6132-42D5-B5DC-4B453ACF7C30}" type="datetime1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3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CB2-833C-4F34-8C1D-D5D8D4F178CF}" type="datetime1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1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6B9-68D2-4BCB-BCBA-CF58A9D523B1}" type="datetime1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837290-04D2-4222-A927-42438B287DBB}" type="datetime1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9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EA83-2548-43DD-B671-A21F10E209CC}" type="datetime1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F0C472-23AD-469B-86BF-94E212F5094C}" type="datetime1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086746-18B5-4711-B48F-2E2B23675CB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2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adc0808-pinout-features-datasheet" TargetMode="External"/><Relationship Id="rId2" Type="http://schemas.openxmlformats.org/officeDocument/2006/relationships/hyperlink" Target="https://components101.com/adc0804-pinout-datashee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31FC6-2226-43D5-B409-5E028C54D926}"/>
              </a:ext>
            </a:extLst>
          </p:cNvPr>
          <p:cNvSpPr txBox="1"/>
          <p:nvPr/>
        </p:nvSpPr>
        <p:spPr>
          <a:xfrm>
            <a:off x="2955636" y="4664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BLUETOOTH BASED</a:t>
            </a:r>
            <a:r>
              <a:rPr lang="en-IN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HOME</a:t>
            </a:r>
            <a:r>
              <a:rPr lang="en-IN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AUTOMATION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Google Shape;141;p1">
            <a:extLst>
              <a:ext uri="{FF2B5EF4-FFF2-40B4-BE49-F238E27FC236}">
                <a16:creationId xmlns:a16="http://schemas.microsoft.com/office/drawing/2014/main" id="{2B25BF0E-2143-468F-B4E4-CF4C99A64B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4581" y="1076438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858E45-BD2F-42FF-AC6E-ACFF6A854352}"/>
              </a:ext>
            </a:extLst>
          </p:cNvPr>
          <p:cNvSpPr txBox="1"/>
          <p:nvPr/>
        </p:nvSpPr>
        <p:spPr>
          <a:xfrm>
            <a:off x="360218" y="2461813"/>
            <a:ext cx="47752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</a:rPr>
              <a:t>     BATCH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NUMBER :20</a:t>
            </a:r>
            <a:br>
              <a:rPr lang="en-US" sz="1800" b="1" dirty="0">
                <a:solidFill>
                  <a:schemeClr val="dk1"/>
                </a:solidFill>
              </a:rPr>
            </a:br>
            <a:r>
              <a:rPr lang="en-US" sz="1800" b="1" dirty="0">
                <a:solidFill>
                  <a:schemeClr val="dk1"/>
                </a:solidFill>
              </a:rPr>
              <a:t>      1.18R11A0254– Y.PRASANNA</a:t>
            </a:r>
            <a:br>
              <a:rPr lang="en-US" sz="1800" b="1" dirty="0">
                <a:solidFill>
                  <a:schemeClr val="dk1"/>
                </a:solidFill>
              </a:rPr>
            </a:br>
            <a:r>
              <a:rPr lang="en-US" sz="1800" b="1" dirty="0">
                <a:solidFill>
                  <a:schemeClr val="dk1"/>
                </a:solidFill>
              </a:rPr>
              <a:t>      2. 18R11A0241 –N.SRUTHI KEERTHANA</a:t>
            </a:r>
            <a:br>
              <a:rPr lang="en-US" sz="1800" b="1" dirty="0">
                <a:solidFill>
                  <a:schemeClr val="dk1"/>
                </a:solidFill>
              </a:rPr>
            </a:br>
            <a:r>
              <a:rPr lang="en-US" sz="1800" b="1" dirty="0">
                <a:solidFill>
                  <a:schemeClr val="dk1"/>
                </a:solidFill>
              </a:rPr>
              <a:t>      3. 18R11A0216– E.ARAVIND KUMAR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78789-8E75-4A44-8296-E9CF7469A501}"/>
              </a:ext>
            </a:extLst>
          </p:cNvPr>
          <p:cNvSpPr txBox="1"/>
          <p:nvPr/>
        </p:nvSpPr>
        <p:spPr>
          <a:xfrm>
            <a:off x="7701223" y="2461813"/>
            <a:ext cx="35744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</a:rPr>
              <a:t>GUIDE NAME : CH.ADITYA</a:t>
            </a:r>
            <a:br>
              <a:rPr lang="en-US" sz="1800" b="1" dirty="0">
                <a:solidFill>
                  <a:schemeClr val="dk1"/>
                </a:solidFill>
              </a:rPr>
            </a:br>
            <a:r>
              <a:rPr lang="en-US" sz="1800" b="1" dirty="0">
                <a:solidFill>
                  <a:schemeClr val="dk1"/>
                </a:solidFill>
              </a:rPr>
              <a:t>     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57AB3-2D56-4B2C-9834-09772AE8774F}"/>
              </a:ext>
            </a:extLst>
          </p:cNvPr>
          <p:cNvSpPr txBox="1"/>
          <p:nvPr/>
        </p:nvSpPr>
        <p:spPr>
          <a:xfrm>
            <a:off x="762001" y="4142427"/>
            <a:ext cx="11134164" cy="179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Department of Electrical and Electronics Engineering</a:t>
            </a:r>
            <a:endParaRPr lang="en-US" dirty="0"/>
          </a:p>
          <a:p>
            <a:pPr marL="0" lvl="0" indent="0" algn="l" rtl="0">
              <a:lnSpc>
                <a:spcPct val="80000"/>
              </a:lnSpc>
              <a:spcBef>
                <a:spcPts val="1006"/>
              </a:spcBef>
              <a:spcAft>
                <a:spcPts val="0"/>
              </a:spcAft>
              <a:buSzPts val="1623"/>
              <a:buNone/>
            </a:pPr>
            <a:r>
              <a:rPr lang="en-U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GEETHANJALI COLLEGE OF ENGINEERING AND TECHNOLOGY (UGC AUTONOMOUS)</a:t>
            </a:r>
            <a:endParaRPr lang="en-US" dirty="0"/>
          </a:p>
          <a:p>
            <a:pPr marL="0" lvl="0" indent="0" algn="l" rtl="0">
              <a:lnSpc>
                <a:spcPct val="80000"/>
              </a:lnSpc>
              <a:spcBef>
                <a:spcPts val="922"/>
              </a:spcBef>
              <a:spcAft>
                <a:spcPts val="0"/>
              </a:spcAft>
              <a:buSzPts val="1288"/>
              <a:buNone/>
            </a:pPr>
            <a:r>
              <a:rPr lang="en-US" sz="1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</a:t>
            </a:r>
            <a:r>
              <a:rPr lang="en-US" sz="16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Cheeryal</a:t>
            </a:r>
            <a:r>
              <a:rPr lang="en-US" sz="1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(V), </a:t>
            </a:r>
            <a:r>
              <a:rPr lang="en-US" sz="16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Keesara</a:t>
            </a:r>
            <a:r>
              <a:rPr lang="en-US" sz="1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(M), </a:t>
            </a:r>
            <a:r>
              <a:rPr lang="en-US" sz="16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Medchal</a:t>
            </a:r>
            <a:r>
              <a:rPr lang="en-US" sz="1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District, Hyderabad– 501 301 </a:t>
            </a:r>
            <a:endParaRPr lang="en-US"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80000"/>
              </a:lnSpc>
              <a:spcBef>
                <a:spcPts val="922"/>
              </a:spcBef>
              <a:spcAft>
                <a:spcPts val="0"/>
              </a:spcAft>
              <a:buSzPts val="1288"/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(Approved by AICTE, Permanently Affiliated to JNTUH, Accredited by NBA, Accredited by </a:t>
            </a: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NAAC                    </a:t>
            </a:r>
          </a:p>
          <a:p>
            <a:pPr marL="0" lvl="0" indent="0" algn="l" rtl="0">
              <a:lnSpc>
                <a:spcPct val="80000"/>
              </a:lnSpc>
              <a:spcBef>
                <a:spcPts val="922"/>
              </a:spcBef>
              <a:spcAft>
                <a:spcPts val="0"/>
              </a:spcAft>
              <a:buSzPts val="1288"/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with “A” Grade  and ISO 9000:2015 Certified) 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983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6E51-C1AA-45AB-9013-CC65EA73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86D6-9CD3-46E1-9FED-BE5DB4DF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1933574"/>
            <a:ext cx="7296150" cy="4371629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relays used in this project work are electromagnetic relays.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  The electromagnetic relay is basically a switch (or a combination of switches) operated by the magnetic force generated by a current flowing through a coil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      </a:t>
            </a: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Essentially, it consists of four parts an electromagnet comprising a coil and a magnetic circuit, a movable armature, a set of contacts, and a frame to mount all these components. 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DA528-5712-450B-B7A9-69485067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812" y="4591051"/>
            <a:ext cx="3733800" cy="2112298"/>
          </a:xfrm>
        </p:spPr>
        <p:txBody>
          <a:bodyPr/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RELAY MODULE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arajita" panose="02020603050405020304" pitchFamily="18" charset="0"/>
              <a:ea typeface="Calibri" panose="020F0502020204030204" pitchFamily="34" charset="0"/>
              <a:cs typeface="Aparajita" panose="02020603050405020304" pitchFamily="18" charset="0"/>
            </a:endParaRP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C2889-17B1-42B0-97C1-ADD35404080E}"/>
              </a:ext>
            </a:extLst>
          </p:cNvPr>
          <p:cNvSpPr txBox="1"/>
          <p:nvPr/>
        </p:nvSpPr>
        <p:spPr>
          <a:xfrm>
            <a:off x="6096000" y="933449"/>
            <a:ext cx="4191000" cy="467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4300" algn="ctr">
              <a:lnSpc>
                <a:spcPct val="106000"/>
              </a:lnSpc>
              <a:spcAft>
                <a:spcPts val="1200"/>
              </a:spcAft>
            </a:pPr>
            <a:r>
              <a:rPr lang="en-IN" sz="2400" b="1" dirty="0">
                <a:effectLst/>
                <a:ea typeface="Times New Roman" panose="02020603050405020304" pitchFamily="18" charset="0"/>
              </a:rPr>
              <a:t>RELAY MODULE</a:t>
            </a:r>
            <a:endParaRPr lang="en-IN" sz="24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7" name="image20.png">
            <a:extLst>
              <a:ext uri="{FF2B5EF4-FFF2-40B4-BE49-F238E27FC236}">
                <a16:creationId xmlns:a16="http://schemas.microsoft.com/office/drawing/2014/main" id="{03FFF928-BBED-4550-838D-805C86B14FA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4812" y="389139"/>
            <a:ext cx="3305175" cy="38780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695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2A7D-BEDC-4549-96B8-BFD390E2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0" y="721995"/>
            <a:ext cx="7610475" cy="5257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INDICATORS</a:t>
            </a:r>
          </a:p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        LED’s are used as indicator lamps in   many       devices, and are increasingly used  for lighting.</a:t>
            </a:r>
          </a:p>
          <a:p>
            <a:pPr marL="0" indent="0" 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342900" algn="just">
              <a:buFont typeface="Wingdings" panose="05000000000000000000" pitchFamily="2" charset="2"/>
              <a:buChar char="q"/>
            </a:pPr>
            <a:r>
              <a:rPr lang="en-US" dirty="0"/>
              <a:t>        Led indicators have a life of at least ten years and consume 90 per cent less power than conventional indicators. </a:t>
            </a:r>
          </a:p>
          <a:p>
            <a:pPr marL="628650" indent="-4000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628650" indent="-400050" algn="just" eaLnBrk="0" hangingPunct="0">
              <a:buFont typeface="Wingdings" panose="05000000000000000000" pitchFamily="2" charset="2"/>
              <a:buChar char="q"/>
            </a:pPr>
            <a:r>
              <a:rPr lang="en-US" dirty="0"/>
              <a:t> Depending on the type of the materials (</a:t>
            </a:r>
            <a:r>
              <a:rPr lang="en-US" dirty="0" err="1"/>
              <a:t>Ga,As,p</a:t>
            </a:r>
            <a:r>
              <a:rPr lang="en-US" dirty="0"/>
              <a:t>) led gives the    output in different colors (red, Yellow, green etc..)</a:t>
            </a:r>
          </a:p>
        </p:txBody>
      </p:sp>
      <p:pic>
        <p:nvPicPr>
          <p:cNvPr id="2052" name="Picture 4" descr="LED headlights for cars – function &amp; adjustment | HELLA">
            <a:extLst>
              <a:ext uri="{FF2B5EF4-FFF2-40B4-BE49-F238E27FC236}">
                <a16:creationId xmlns:a16="http://schemas.microsoft.com/office/drawing/2014/main" id="{0FF5D7CE-03BA-4ADD-A134-82AD6A64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66874"/>
            <a:ext cx="25431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501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6D97-E731-4AB3-9029-A818BD4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7625"/>
            <a:ext cx="45719" cy="8848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65D9-B8CB-4D93-AC11-EA637B3B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725104"/>
            <a:ext cx="6492240" cy="4264215"/>
          </a:xfrm>
        </p:spPr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303030"/>
                </a:solidFill>
                <a:effectLst/>
                <a:latin typeface="-apple-system"/>
              </a:rPr>
              <a:t>AT89C51</a:t>
            </a:r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 is an age old 8-bit microcontroller from the Atmel family. 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It works with the popular 8051 architecture and hence is used by most beginners till date.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 It is a 40 pin IC package with 4Kb flash memory. It has four ports and all together provide 32 Programmable GPIO pins. 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It does not have in-built ADC module and supports only USART communication.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 Although it can be interfaced with external </a:t>
            </a:r>
            <a:r>
              <a:rPr lang="en-US" b="1" i="0" dirty="0">
                <a:solidFill>
                  <a:srgbClr val="303030"/>
                </a:solidFill>
                <a:effectLst/>
                <a:latin typeface="-apple-system"/>
              </a:rPr>
              <a:t>ADC IC</a:t>
            </a:r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 like the </a:t>
            </a:r>
            <a:r>
              <a:rPr lang="en-US" b="0" i="0" u="none" strike="noStrike" dirty="0">
                <a:solidFill>
                  <a:srgbClr val="C62020"/>
                </a:solidFill>
                <a:effectLst/>
                <a:latin typeface="-apple-system"/>
                <a:hlinkClick r:id="rId2"/>
              </a:rPr>
              <a:t>ADC084</a:t>
            </a:r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 or the </a:t>
            </a:r>
            <a:r>
              <a:rPr lang="en-US" b="0" i="0" u="none" strike="noStrike" dirty="0">
                <a:solidFill>
                  <a:srgbClr val="C62020"/>
                </a:solidFill>
                <a:effectLst/>
                <a:latin typeface="-apple-system"/>
                <a:hlinkClick r:id="rId3"/>
              </a:rPr>
              <a:t>ADC0808</a:t>
            </a:r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95A86-3105-4DEA-98F2-F59D59225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592" y="2756398"/>
            <a:ext cx="3200400" cy="3379124"/>
          </a:xfrm>
        </p:spPr>
        <p:txBody>
          <a:bodyPr/>
          <a:lstStyle/>
          <a:p>
            <a:r>
              <a:rPr lang="en-US" dirty="0"/>
              <a:t>AT89C51 MICROCONTROLLER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B7451-A55A-4462-82A8-0BC2348FE861}"/>
              </a:ext>
            </a:extLst>
          </p:cNvPr>
          <p:cNvSpPr txBox="1"/>
          <p:nvPr/>
        </p:nvSpPr>
        <p:spPr>
          <a:xfrm>
            <a:off x="5941241" y="754143"/>
            <a:ext cx="3570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AT89C51 Microcontroller</a:t>
            </a:r>
            <a:endParaRPr lang="en-IN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1026" name="Picture 2" descr="Atmel AT89 series - Wikipedia">
            <a:extLst>
              <a:ext uri="{FF2B5EF4-FFF2-40B4-BE49-F238E27FC236}">
                <a16:creationId xmlns:a16="http://schemas.microsoft.com/office/drawing/2014/main" id="{D769724E-F19F-469E-BA96-4D83096BE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7" y="43702"/>
            <a:ext cx="3961170" cy="22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E56F1D-0218-4977-9323-ECE2CD971DF4}"/>
              </a:ext>
            </a:extLst>
          </p:cNvPr>
          <p:cNvSpPr txBox="1"/>
          <p:nvPr/>
        </p:nvSpPr>
        <p:spPr>
          <a:xfrm>
            <a:off x="428625" y="533400"/>
            <a:ext cx="88392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ADVANTAGES</a:t>
            </a:r>
          </a:p>
          <a:p>
            <a:endParaRPr lang="en-US" sz="2400" b="1" u="sng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Managing all of your home devices from one place.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Remote control of home functions.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400" dirty="0"/>
              <a:t>Fast response.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400" dirty="0"/>
              <a:t>Low power consumption.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0"/>
            <a:r>
              <a:rPr lang="en-US" sz="2400" b="1" u="sng" dirty="0"/>
              <a:t>DISADVANTAGES</a:t>
            </a:r>
          </a:p>
          <a:p>
            <a:pPr lvl="0"/>
            <a:endParaRPr lang="en-US" sz="2400" b="1" u="sng" dirty="0"/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400" dirty="0"/>
              <a:t>Limited to short distances.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400" dirty="0"/>
              <a:t>It can loose connection in certain conditions.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84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B238FA-6F4E-4F6A-82C8-AC4623AF5BE1}"/>
              </a:ext>
            </a:extLst>
          </p:cNvPr>
          <p:cNvSpPr txBox="1"/>
          <p:nvPr/>
        </p:nvSpPr>
        <p:spPr>
          <a:xfrm>
            <a:off x="428625" y="476250"/>
            <a:ext cx="8715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dk1"/>
                </a:solidFill>
              </a:rPr>
              <a:t>APPLICATIONS :</a:t>
            </a:r>
            <a:endParaRPr lang="en-IN" sz="28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197D1-E4CD-43C2-ACA3-116A1990D20B}"/>
              </a:ext>
            </a:extLst>
          </p:cNvPr>
          <p:cNvSpPr txBox="1"/>
          <p:nvPr/>
        </p:nvSpPr>
        <p:spPr>
          <a:xfrm>
            <a:off x="333375" y="1190625"/>
            <a:ext cx="9115425" cy="1089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marR="38100" indent="-342900" algn="just">
              <a:lnSpc>
                <a:spcPct val="106000"/>
              </a:lnSpc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Indoor positioning systems  </a:t>
            </a:r>
            <a:endParaRPr lang="en-IN" sz="2400" dirty="0">
              <a:effectLst/>
              <a:ea typeface="Calibri" panose="020F0502020204030204" pitchFamily="34" charset="0"/>
            </a:endParaRPr>
          </a:p>
          <a:p>
            <a:pPr marL="431800" marR="38100" indent="-342900" algn="just">
              <a:lnSpc>
                <a:spcPct val="106000"/>
              </a:lnSpc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Home automation for elderly and disabled people</a:t>
            </a:r>
            <a:endParaRPr lang="en-IN" sz="2400" dirty="0">
              <a:effectLst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30992-BBFB-4DDA-A22E-672689E65959}"/>
              </a:ext>
            </a:extLst>
          </p:cNvPr>
          <p:cNvSpPr txBox="1"/>
          <p:nvPr/>
        </p:nvSpPr>
        <p:spPr>
          <a:xfrm>
            <a:off x="552451" y="2571750"/>
            <a:ext cx="8591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CONCLUSION: </a:t>
            </a:r>
            <a:endParaRPr lang="en-IN" sz="28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A3E69-6F6D-4E67-BF39-B2AE0F91641A}"/>
              </a:ext>
            </a:extLst>
          </p:cNvPr>
          <p:cNvSpPr txBox="1"/>
          <p:nvPr/>
        </p:nvSpPr>
        <p:spPr>
          <a:xfrm>
            <a:off x="619125" y="3257549"/>
            <a:ext cx="10763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W</a:t>
            </a: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 have introduced design and implementation of a low cost, flexible and wireless solution to control the home appliances.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system is secured for access from any user.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The users are expected to acquire pairing password for the Bluetooth module and the cell phone to access the home appliances.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This adds a protection from unauthorized users.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309386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68C57B-255A-4385-845B-89C07EE1FF09}"/>
              </a:ext>
            </a:extLst>
          </p:cNvPr>
          <p:cNvSpPr txBox="1"/>
          <p:nvPr/>
        </p:nvSpPr>
        <p:spPr>
          <a:xfrm>
            <a:off x="3048000" y="25585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dk1"/>
                </a:solidFill>
              </a:rPr>
              <a:t>THANK YOU!!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4221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377F5-1F5D-4E5A-8C19-BEB404F41F6A}"/>
              </a:ext>
            </a:extLst>
          </p:cNvPr>
          <p:cNvSpPr txBox="1"/>
          <p:nvPr/>
        </p:nvSpPr>
        <p:spPr>
          <a:xfrm>
            <a:off x="4494679" y="0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4320"/>
            </a:pPr>
            <a:endParaRPr lang="en-US" sz="4000" b="1" u="sng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lvl="0">
              <a:buSzPts val="4320"/>
            </a:pPr>
            <a:r>
              <a:rPr lang="en-US" sz="4800" b="1" u="sng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Contents</a:t>
            </a:r>
            <a:endParaRPr lang="en-US" sz="48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0DD21-6FBB-4298-A894-6CC874990AAE}"/>
              </a:ext>
            </a:extLst>
          </p:cNvPr>
          <p:cNvSpPr txBox="1"/>
          <p:nvPr/>
        </p:nvSpPr>
        <p:spPr>
          <a:xfrm>
            <a:off x="1385741" y="1797513"/>
            <a:ext cx="8318556" cy="3754874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AIM OF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BLOCK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MODULES DESCRIPTION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 ADVANTAGES AND DISADVANTAGES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APPLICATIONS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 CONCLUSION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6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F52CE-81FC-4C1E-B615-CBE786B00750}"/>
              </a:ext>
            </a:extLst>
          </p:cNvPr>
          <p:cNvSpPr txBox="1"/>
          <p:nvPr/>
        </p:nvSpPr>
        <p:spPr>
          <a:xfrm>
            <a:off x="3505200" y="967859"/>
            <a:ext cx="75342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dk1"/>
                </a:solidFill>
              </a:rPr>
              <a:t>AIM OF THE PROJECT</a:t>
            </a:r>
            <a:endParaRPr lang="en-IN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A92B8-B94A-4CBA-B676-1787F1D253C2}"/>
              </a:ext>
            </a:extLst>
          </p:cNvPr>
          <p:cNvSpPr txBox="1"/>
          <p:nvPr/>
        </p:nvSpPr>
        <p:spPr>
          <a:xfrm>
            <a:off x="997743" y="1809750"/>
            <a:ext cx="10196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SzPts val="1920"/>
            </a:pPr>
            <a:endParaRPr lang="en-US" sz="18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q"/>
            </a:pPr>
            <a:r>
              <a:rPr lang="en-US" sz="1800" dirty="0"/>
              <a:t>With the advancement of technology and more dependency of people on smart phone and increasing demands of easy and quick way of solving daily life tasks.</a:t>
            </a: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q"/>
            </a:pPr>
            <a:r>
              <a:rPr lang="en-US" sz="1800" dirty="0"/>
              <a:t>In this project we present home automation based on Bluetooth.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SzPts val="1920"/>
              <a:buFont typeface="Wingdings" panose="05000000000000000000" pitchFamily="2" charset="2"/>
              <a:buChar char="q"/>
            </a:pPr>
            <a:r>
              <a:rPr lang="en-US" dirty="0"/>
              <a:t>The main aim of this project is to develop a smart home automation system, which uses Bluetooth technology that will control the operation of these appliances with respect to the command sent by the Android mobile.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>
              <a:buSzPts val="192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77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92DDC-6FAB-4EF1-B371-46BF5AF044E6}"/>
              </a:ext>
            </a:extLst>
          </p:cNvPr>
          <p:cNvSpPr txBox="1"/>
          <p:nvPr/>
        </p:nvSpPr>
        <p:spPr>
          <a:xfrm>
            <a:off x="4191000" y="278570"/>
            <a:ext cx="749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dk1"/>
                </a:solidFill>
              </a:rPr>
              <a:t>BLOCK DIAGRAM</a:t>
            </a:r>
            <a:endParaRPr lang="en-IN" sz="3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41589-5D63-4B31-8C8B-C02C5E3B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86" y="1038225"/>
            <a:ext cx="7679863" cy="52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572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1DE24-75A9-4B57-9483-2F6BC7BE626F}"/>
              </a:ext>
            </a:extLst>
          </p:cNvPr>
          <p:cNvSpPr txBox="1"/>
          <p:nvPr/>
        </p:nvSpPr>
        <p:spPr>
          <a:xfrm>
            <a:off x="1238251" y="1323975"/>
            <a:ext cx="7562850" cy="426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150000"/>
              </a:lnSpc>
              <a:spcAft>
                <a:spcPts val="97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– Arduino processor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-6350" algn="just">
              <a:lnSpc>
                <a:spcPct val="150000"/>
              </a:lnSpc>
              <a:spcAft>
                <a:spcPts val="97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– LCD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-6350" algn="just">
              <a:lnSpc>
                <a:spcPct val="150000"/>
              </a:lnSpc>
              <a:spcAft>
                <a:spcPts val="97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– Voltage regulator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-6350" algn="just">
              <a:lnSpc>
                <a:spcPct val="150000"/>
              </a:lnSpc>
              <a:spcAft>
                <a:spcPts val="97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– LM35 sensor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-6350" algn="just">
              <a:lnSpc>
                <a:spcPct val="150000"/>
              </a:lnSpc>
              <a:spcAft>
                <a:spcPts val="97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– LDR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-6350" algn="just">
              <a:lnSpc>
                <a:spcPct val="150000"/>
              </a:lnSpc>
              <a:spcAft>
                <a:spcPts val="97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 – ESP8266  microcontroller</a:t>
            </a:r>
          </a:p>
          <a:p>
            <a:pPr marL="6350" indent="-6350" algn="just">
              <a:lnSpc>
                <a:spcPct val="150000"/>
              </a:lnSpc>
              <a:spcAft>
                <a:spcPts val="97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7-  Relay</a:t>
            </a:r>
          </a:p>
          <a:p>
            <a:pPr marL="6350" indent="-6350" algn="just">
              <a:lnSpc>
                <a:spcPct val="150000"/>
              </a:lnSpc>
              <a:spcAft>
                <a:spcPts val="97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8-  Blue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tooth Module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C5488-F4F3-43A8-85A2-AABE5A1C7FFA}"/>
              </a:ext>
            </a:extLst>
          </p:cNvPr>
          <p:cNvSpPr txBox="1"/>
          <p:nvPr/>
        </p:nvSpPr>
        <p:spPr>
          <a:xfrm>
            <a:off x="4267201" y="257175"/>
            <a:ext cx="54102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150000"/>
              </a:lnSpc>
              <a:spcAft>
                <a:spcPts val="970"/>
              </a:spcAft>
            </a:pPr>
            <a:r>
              <a:rPr lang="en-US" sz="3600" b="1" u="sng" dirty="0">
                <a:solidFill>
                  <a:srgbClr val="000000"/>
                </a:solidFill>
                <a:ea typeface="Times New Roman" panose="02020603050405020304" pitchFamily="18" charset="0"/>
              </a:rPr>
              <a:t>MODULES</a:t>
            </a:r>
            <a:endParaRPr lang="en-IN" sz="3600" b="1" u="sng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A675-7826-4C9A-9029-047C7477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</a:rPr>
              <a:t>ARDUINO PROCESSOR</a:t>
            </a:r>
            <a:endParaRPr lang="en-US" sz="3200" b="1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309E9-3AC1-4659-B666-7B6080031538}"/>
              </a:ext>
            </a:extLst>
          </p:cNvPr>
          <p:cNvSpPr txBox="1"/>
          <p:nvPr/>
        </p:nvSpPr>
        <p:spPr>
          <a:xfrm>
            <a:off x="4800600" y="1718309"/>
            <a:ext cx="68484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Arduino Uno is a microcontroller board based on the ATmega328. It has 14 digital input/output pins (of which 6 can be used as PWM outputs), 6 analog inputs, a 16 MHz ceramic resonator, a USB connection, a power jack, an ICSP header, and a reset button.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It contains everything needed to support the microcontroller; simply connect it to a computer with a USB cable or power it with a AC-to-DC adapter or battery to get started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026" name="Picture 2" descr="Arduino Uno - Wikipedia">
            <a:extLst>
              <a:ext uri="{FF2B5EF4-FFF2-40B4-BE49-F238E27FC236}">
                <a16:creationId xmlns:a16="http://schemas.microsoft.com/office/drawing/2014/main" id="{6F62DD4C-7876-43AE-9AD9-2EA4974A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1647825"/>
            <a:ext cx="33245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6537-2D8B-417C-970E-C8E306A1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825" y="893445"/>
            <a:ext cx="6492240" cy="5257800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ea typeface="Times New Roman" panose="02020603050405020304" pitchFamily="18" charset="0"/>
              </a:rPr>
              <a:t>                       </a:t>
            </a:r>
            <a:r>
              <a:rPr lang="en-IN" sz="3200" b="1" dirty="0">
                <a:effectLst/>
                <a:ea typeface="Times New Roman" panose="02020603050405020304" pitchFamily="18" charset="0"/>
              </a:rPr>
              <a:t>NODEMCU ESP8266</a:t>
            </a:r>
            <a:endParaRPr lang="en-IN" sz="3200" dirty="0"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NodeMCU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an open source IoT platform, includes firmware which runs on the  ESP8266 Wi-Fi Module from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Espressif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Systems, and hardware which is based on the ESP-12 module.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effectLst/>
                <a:ea typeface="Times New Roman" panose="02020603050405020304" pitchFamily="18" charset="0"/>
              </a:rPr>
              <a:t>The term “</a:t>
            </a:r>
            <a:r>
              <a:rPr lang="en-IN" dirty="0" err="1">
                <a:effectLst/>
                <a:ea typeface="Times New Roman" panose="02020603050405020304" pitchFamily="18" charset="0"/>
              </a:rPr>
              <a:t>NodeMCU</a:t>
            </a:r>
            <a:r>
              <a:rPr lang="en-IN" dirty="0">
                <a:effectLst/>
                <a:ea typeface="Times New Roman" panose="02020603050405020304" pitchFamily="18" charset="0"/>
              </a:rPr>
              <a:t>” by default refers to the firmware rather than the development kits. </a:t>
            </a:r>
            <a:r>
              <a:rPr lang="en-IN" dirty="0" err="1">
                <a:effectLst/>
                <a:ea typeface="Times New Roman" panose="02020603050405020304" pitchFamily="18" charset="0"/>
              </a:rPr>
              <a:t>NodeMCU</a:t>
            </a:r>
            <a:r>
              <a:rPr lang="en-IN" dirty="0">
                <a:effectLst/>
                <a:ea typeface="Times New Roman" panose="02020603050405020304" pitchFamily="18" charset="0"/>
              </a:rPr>
              <a:t> firmware was developed so that AT commands can be replaced with Lua scripting making the life of developers easier.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effectLst/>
                <a:ea typeface="Times New Roman" panose="02020603050405020304" pitchFamily="18" charset="0"/>
              </a:rPr>
              <a:t>The ESP8266 is a low-cost Wi-Fi chip with full TCP/IP stack and microcontroller capability produced by Shanghai-based Chinese manufacturer, </a:t>
            </a:r>
            <a:r>
              <a:rPr lang="en-IN" dirty="0" err="1">
                <a:effectLst/>
                <a:ea typeface="Times New Roman" panose="02020603050405020304" pitchFamily="18" charset="0"/>
              </a:rPr>
              <a:t>Espressif</a:t>
            </a:r>
            <a:r>
              <a:rPr lang="en-IN" dirty="0">
                <a:effectLst/>
                <a:ea typeface="Times New Roman" panose="02020603050405020304" pitchFamily="18" charset="0"/>
              </a:rPr>
              <a:t>. </a:t>
            </a:r>
            <a:endParaRPr lang="en-IN" dirty="0">
              <a:effectLst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71DF-FD4C-4E24-8DC3-E5A738DC1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075" y="3429000"/>
            <a:ext cx="3438525" cy="2876204"/>
          </a:xfrm>
        </p:spPr>
        <p:txBody>
          <a:bodyPr/>
          <a:lstStyle/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NodeMCU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(ESP8266) Development Board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6" name="image32.png">
            <a:extLst>
              <a:ext uri="{FF2B5EF4-FFF2-40B4-BE49-F238E27FC236}">
                <a16:creationId xmlns:a16="http://schemas.microsoft.com/office/drawing/2014/main" id="{7DC3DE2E-4A5B-4746-A46B-6FC2ABE444F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774" y="314326"/>
            <a:ext cx="3619501" cy="42767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406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D7012-4701-4C6C-B7D6-062C9041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781050"/>
            <a:ext cx="5730737" cy="4559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53464-04BD-4DDB-BB7F-4266359AB750}"/>
              </a:ext>
            </a:extLst>
          </p:cNvPr>
          <p:cNvSpPr txBox="1"/>
          <p:nvPr/>
        </p:nvSpPr>
        <p:spPr>
          <a:xfrm>
            <a:off x="3981450" y="318813"/>
            <a:ext cx="6096000" cy="40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11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 DIAGRAM OF NODE MCU: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851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D2D4-74B9-46B6-AC9E-61CB3F11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649605"/>
            <a:ext cx="3343275" cy="569595"/>
          </a:xfrm>
        </p:spPr>
        <p:txBody>
          <a:bodyPr/>
          <a:lstStyle/>
          <a:p>
            <a:r>
              <a:rPr lang="en-US" dirty="0">
                <a:latin typeface="+mn-lt"/>
              </a:rPr>
              <a:t>Applications:</a:t>
            </a:r>
            <a:endParaRPr lang="en-IN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4FEF7-9DB9-4C28-92A1-8FD4D68E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1447800"/>
            <a:ext cx="3124200" cy="48574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97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Bluetooth enables us to work with verity of telephone devices such as </a:t>
            </a:r>
          </a:p>
          <a:p>
            <a:pPr marL="285750" indent="-285750" algn="just">
              <a:lnSpc>
                <a:spcPct val="150000"/>
              </a:lnSpc>
              <a:spcAft>
                <a:spcPts val="97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Mobile cellular phone to Public Switched Telephone Network (PSTN) through access point</a:t>
            </a:r>
          </a:p>
          <a:p>
            <a:pPr marL="285750" indent="-285750" algn="just">
              <a:lnSpc>
                <a:spcPct val="150000"/>
              </a:lnSpc>
              <a:spcAft>
                <a:spcPts val="97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Mobile cellular phone to notebook PC</a:t>
            </a:r>
          </a:p>
          <a:p>
            <a:pPr marL="285750" indent="-285750" algn="just">
              <a:lnSpc>
                <a:spcPct val="150000"/>
              </a:lnSpc>
              <a:spcAft>
                <a:spcPts val="97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Mobile cellular phone to headset</a:t>
            </a:r>
          </a:p>
          <a:p>
            <a:pPr marL="285750" indent="-285750" algn="just">
              <a:lnSpc>
                <a:spcPct val="150000"/>
              </a:lnSpc>
              <a:spcAft>
                <a:spcPts val="97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Communication between laptop to palm top.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44BDD-C219-4D20-98AA-3ACE688AF80A}"/>
              </a:ext>
            </a:extLst>
          </p:cNvPr>
          <p:cNvSpPr txBox="1"/>
          <p:nvPr/>
        </p:nvSpPr>
        <p:spPr>
          <a:xfrm>
            <a:off x="4152900" y="2219325"/>
            <a:ext cx="73437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This project work consists of two main modules: the android mobile phone and the Arduino BT board (Bluetooth module). </a:t>
            </a:r>
          </a:p>
          <a:p>
            <a:pPr marL="4000500" lvl="8" indent="-34290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EE55B-A9EF-4FE7-AD54-50AA2F63150C}"/>
              </a:ext>
            </a:extLst>
          </p:cNvPr>
          <p:cNvSpPr txBox="1"/>
          <p:nvPr/>
        </p:nvSpPr>
        <p:spPr>
          <a:xfrm>
            <a:off x="981075" y="3048000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0" lvl="8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android mobile phone consists of several Bluetooth apps which enables the user to access the home appliances and also the control commands for the appliances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413E36-B5D0-4A58-BDA4-EAAA29E94309}"/>
              </a:ext>
            </a:extLst>
          </p:cNvPr>
          <p:cNvSpPr txBox="1"/>
          <p:nvPr/>
        </p:nvSpPr>
        <p:spPr>
          <a:xfrm>
            <a:off x="4648200" y="797660"/>
            <a:ext cx="6819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Bluetooth is the international standard of wireless communication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8ADE5-0BB5-47FA-81A6-1077C7AD6AA9}"/>
              </a:ext>
            </a:extLst>
          </p:cNvPr>
          <p:cNvSpPr txBox="1"/>
          <p:nvPr/>
        </p:nvSpPr>
        <p:spPr>
          <a:xfrm>
            <a:off x="4648200" y="1166992"/>
            <a:ext cx="741045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It uses microwave frequency of about 2.4GHz.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Bluetooth technology uses FHSS as a way to deal with undesired interference.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A4A15-C3BC-4623-9EEB-EE644CEA702F}"/>
              </a:ext>
            </a:extLst>
          </p:cNvPr>
          <p:cNvSpPr txBox="1"/>
          <p:nvPr/>
        </p:nvSpPr>
        <p:spPr>
          <a:xfrm>
            <a:off x="6705599" y="344794"/>
            <a:ext cx="2505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Bluetooth Module</a:t>
            </a:r>
            <a:endParaRPr lang="en-IN" sz="2400" b="1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926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Aparajita</vt:lpstr>
      <vt:lpstr>-apple-system</vt:lpstr>
      <vt:lpstr>Arial</vt:lpstr>
      <vt:lpstr>Calibri</vt:lpstr>
      <vt:lpstr>Calibri Light</vt:lpstr>
      <vt:lpstr>Cambria</vt:lpstr>
      <vt:lpstr>Century Gothic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nuttakkisruthi@outlook.com</dc:creator>
  <cp:lastModifiedBy>nuttakkisruthi@outlook.com</cp:lastModifiedBy>
  <cp:revision>3</cp:revision>
  <dcterms:created xsi:type="dcterms:W3CDTF">2021-11-26T16:20:45Z</dcterms:created>
  <dcterms:modified xsi:type="dcterms:W3CDTF">2021-12-09T04:33:03Z</dcterms:modified>
</cp:coreProperties>
</file>