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2" r:id="rId5"/>
    <p:sldId id="271" r:id="rId6"/>
    <p:sldId id="264" r:id="rId7"/>
    <p:sldId id="272" r:id="rId8"/>
    <p:sldId id="277" r:id="rId9"/>
    <p:sldId id="281" r:id="rId10"/>
    <p:sldId id="278" r:id="rId11"/>
    <p:sldId id="279" r:id="rId12"/>
    <p:sldId id="280" r:id="rId13"/>
    <p:sldId id="283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9" autoAdjust="0"/>
    <p:restoredTop sz="94624"/>
  </p:normalViewPr>
  <p:slideViewPr>
    <p:cSldViewPr snapToGrid="0" snapToObjects="1">
      <p:cViewPr>
        <p:scale>
          <a:sx n="62" d="100"/>
          <a:sy n="62" d="100"/>
        </p:scale>
        <p:origin x="129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87231C-9426-43FC-A082-CF07F7709E94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84EFEEB-770F-4A7C-843B-67FC02A9EA0E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 – Why &amp; How ?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BA8BC2-687A-4534-B6B0-6AC945CDE175}" type="parTrans" cxnId="{5EE50647-D30E-4EB7-B00C-AC88D9D81A11}">
      <dgm:prSet/>
      <dgm:spPr/>
      <dgm:t>
        <a:bodyPr/>
        <a:lstStyle/>
        <a:p>
          <a:endParaRPr lang="en-US"/>
        </a:p>
      </dgm:t>
    </dgm:pt>
    <dgm:pt modelId="{0EBA1D33-1478-44CF-AD31-202763E4CB37}" type="sibTrans" cxnId="{5EE50647-D30E-4EB7-B00C-AC88D9D81A11}">
      <dgm:prSet/>
      <dgm:spPr/>
      <dgm:t>
        <a:bodyPr/>
        <a:lstStyle/>
        <a:p>
          <a:endParaRPr lang="en-US"/>
        </a:p>
      </dgm:t>
    </dgm:pt>
    <dgm:pt modelId="{D8BDC044-B8B2-4CD9-B1A3-AA0F48432305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Data Source</a:t>
          </a:r>
        </a:p>
      </dgm:t>
    </dgm:pt>
    <dgm:pt modelId="{FDE1522E-B40C-4D7C-8CDC-24B32CEA3857}" type="parTrans" cxnId="{1E57B65F-7505-411F-8AA9-33FCD91FE721}">
      <dgm:prSet/>
      <dgm:spPr/>
      <dgm:t>
        <a:bodyPr/>
        <a:lstStyle/>
        <a:p>
          <a:endParaRPr lang="en-US"/>
        </a:p>
      </dgm:t>
    </dgm:pt>
    <dgm:pt modelId="{33DBF87F-6033-4846-B22F-E3879561A99D}" type="sibTrans" cxnId="{1E57B65F-7505-411F-8AA9-33FCD91FE721}">
      <dgm:prSet/>
      <dgm:spPr/>
      <dgm:t>
        <a:bodyPr/>
        <a:lstStyle/>
        <a:p>
          <a:endParaRPr lang="en-US"/>
        </a:p>
      </dgm:t>
    </dgm:pt>
    <dgm:pt modelId="{A9C0586C-5330-4D0D-BE28-64CC34994EC2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Libraries used</a:t>
          </a:r>
        </a:p>
      </dgm:t>
    </dgm:pt>
    <dgm:pt modelId="{6DFBE9F7-8058-4DAF-9DE1-1D34653BA255}" type="parTrans" cxnId="{3D396C28-D42B-46F0-90E1-7375AF7DB849}">
      <dgm:prSet/>
      <dgm:spPr/>
      <dgm:t>
        <a:bodyPr/>
        <a:lstStyle/>
        <a:p>
          <a:endParaRPr lang="en-US"/>
        </a:p>
      </dgm:t>
    </dgm:pt>
    <dgm:pt modelId="{7D1A6342-7948-4AAD-8B8F-D42FD582A4F7}" type="sibTrans" cxnId="{3D396C28-D42B-46F0-90E1-7375AF7DB849}">
      <dgm:prSet/>
      <dgm:spPr/>
      <dgm:t>
        <a:bodyPr/>
        <a:lstStyle/>
        <a:p>
          <a:endParaRPr lang="en-US"/>
        </a:p>
      </dgm:t>
    </dgm:pt>
    <dgm:pt modelId="{FFEC1920-A4AF-4C34-B70A-5E6B4628095B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Approach</a:t>
          </a:r>
        </a:p>
      </dgm:t>
    </dgm:pt>
    <dgm:pt modelId="{408FF71B-0B3A-41CE-8798-B4E063D56B24}" type="parTrans" cxnId="{3382DBA5-7A44-4D9C-95B9-706FD4648635}">
      <dgm:prSet/>
      <dgm:spPr/>
      <dgm:t>
        <a:bodyPr/>
        <a:lstStyle/>
        <a:p>
          <a:endParaRPr lang="en-US"/>
        </a:p>
      </dgm:t>
    </dgm:pt>
    <dgm:pt modelId="{8D405FF4-F466-4E34-961D-19186168FCE0}" type="sibTrans" cxnId="{3382DBA5-7A44-4D9C-95B9-706FD4648635}">
      <dgm:prSet/>
      <dgm:spPr/>
      <dgm:t>
        <a:bodyPr/>
        <a:lstStyle/>
        <a:p>
          <a:endParaRPr lang="en-US"/>
        </a:p>
      </dgm:t>
    </dgm:pt>
    <dgm:pt modelId="{8334A128-BE51-4C58-A6C5-DA9ACFAB6275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Data Analysis</a:t>
          </a:r>
        </a:p>
      </dgm:t>
    </dgm:pt>
    <dgm:pt modelId="{2C480C66-40D2-4901-8F22-2216FA8E1DD9}" type="parTrans" cxnId="{F3FFF805-D90C-4148-BD9F-1CB1B330350B}">
      <dgm:prSet/>
      <dgm:spPr/>
      <dgm:t>
        <a:bodyPr/>
        <a:lstStyle/>
        <a:p>
          <a:endParaRPr lang="en-US"/>
        </a:p>
      </dgm:t>
    </dgm:pt>
    <dgm:pt modelId="{FB47B730-0E47-4E0B-AC46-1C9796496E0E}" type="sibTrans" cxnId="{F3FFF805-D90C-4148-BD9F-1CB1B330350B}">
      <dgm:prSet/>
      <dgm:spPr/>
      <dgm:t>
        <a:bodyPr/>
        <a:lstStyle/>
        <a:p>
          <a:endParaRPr lang="en-US"/>
        </a:p>
      </dgm:t>
    </dgm:pt>
    <dgm:pt modelId="{EADFF066-D971-40E5-9A8A-20F9DDDBCC00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Conclusion</a:t>
          </a:r>
        </a:p>
      </dgm:t>
    </dgm:pt>
    <dgm:pt modelId="{EEDDD577-2FC9-45EB-B825-9DA307BCB2CF}" type="parTrans" cxnId="{62DE5264-D244-4F6F-8E8B-F2B21794B57F}">
      <dgm:prSet/>
      <dgm:spPr/>
      <dgm:t>
        <a:bodyPr/>
        <a:lstStyle/>
        <a:p>
          <a:endParaRPr lang="en-US"/>
        </a:p>
      </dgm:t>
    </dgm:pt>
    <dgm:pt modelId="{D4A792A4-8154-40C4-A4B7-A2C24F563A9F}" type="sibTrans" cxnId="{62DE5264-D244-4F6F-8E8B-F2B21794B57F}">
      <dgm:prSet/>
      <dgm:spPr/>
      <dgm:t>
        <a:bodyPr/>
        <a:lstStyle/>
        <a:p>
          <a:endParaRPr lang="en-US"/>
        </a:p>
      </dgm:t>
    </dgm:pt>
    <dgm:pt modelId="{B4132DBE-0C57-40C1-B1B7-C0A4AB678EB9}" type="pres">
      <dgm:prSet presAssocID="{8A87231C-9426-43FC-A082-CF07F7709E94}" presName="linear" presStyleCnt="0">
        <dgm:presLayoutVars>
          <dgm:animLvl val="lvl"/>
          <dgm:resizeHandles val="exact"/>
        </dgm:presLayoutVars>
      </dgm:prSet>
      <dgm:spPr/>
    </dgm:pt>
    <dgm:pt modelId="{F8D7FA41-BE06-4521-A468-421058E65D9F}" type="pres">
      <dgm:prSet presAssocID="{084EFEEB-770F-4A7C-843B-67FC02A9EA0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B4F8F90-FF12-429B-AD74-17D448B973DA}" type="pres">
      <dgm:prSet presAssocID="{0EBA1D33-1478-44CF-AD31-202763E4CB37}" presName="spacer" presStyleCnt="0"/>
      <dgm:spPr/>
    </dgm:pt>
    <dgm:pt modelId="{BC0835D7-7EA1-47C0-8E20-32CF311F287F}" type="pres">
      <dgm:prSet presAssocID="{D8BDC044-B8B2-4CD9-B1A3-AA0F4843230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9AF22BD-0274-4F18-BD97-73AC0FB40A85}" type="pres">
      <dgm:prSet presAssocID="{33DBF87F-6033-4846-B22F-E3879561A99D}" presName="spacer" presStyleCnt="0"/>
      <dgm:spPr/>
    </dgm:pt>
    <dgm:pt modelId="{47629DE9-DF9A-40C3-BD30-1D45A31BC22A}" type="pres">
      <dgm:prSet presAssocID="{A9C0586C-5330-4D0D-BE28-64CC34994EC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45C0691-08D2-4DD2-896C-34FCBE0A3008}" type="pres">
      <dgm:prSet presAssocID="{7D1A6342-7948-4AAD-8B8F-D42FD582A4F7}" presName="spacer" presStyleCnt="0"/>
      <dgm:spPr/>
    </dgm:pt>
    <dgm:pt modelId="{84671E20-B0BC-42C4-943F-ED21D03FA1C0}" type="pres">
      <dgm:prSet presAssocID="{FFEC1920-A4AF-4C34-B70A-5E6B4628095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5EE93F3-C97D-43DB-88AE-AC5FF7B74AAD}" type="pres">
      <dgm:prSet presAssocID="{8D405FF4-F466-4E34-961D-19186168FCE0}" presName="spacer" presStyleCnt="0"/>
      <dgm:spPr/>
    </dgm:pt>
    <dgm:pt modelId="{437D0386-F5C2-436C-9B27-DC98D6D2A5C1}" type="pres">
      <dgm:prSet presAssocID="{8334A128-BE51-4C58-A6C5-DA9ACFAB627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54F035E-224F-4394-B6C8-466924755E8B}" type="pres">
      <dgm:prSet presAssocID="{FB47B730-0E47-4E0B-AC46-1C9796496E0E}" presName="spacer" presStyleCnt="0"/>
      <dgm:spPr/>
    </dgm:pt>
    <dgm:pt modelId="{9CCCD9F7-09D8-4F18-82D3-5038A69C8024}" type="pres">
      <dgm:prSet presAssocID="{EADFF066-D971-40E5-9A8A-20F9DDDBCC0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3FFF805-D90C-4148-BD9F-1CB1B330350B}" srcId="{8A87231C-9426-43FC-A082-CF07F7709E94}" destId="{8334A128-BE51-4C58-A6C5-DA9ACFAB6275}" srcOrd="4" destOrd="0" parTransId="{2C480C66-40D2-4901-8F22-2216FA8E1DD9}" sibTransId="{FB47B730-0E47-4E0B-AC46-1C9796496E0E}"/>
    <dgm:cxn modelId="{3D396C28-D42B-46F0-90E1-7375AF7DB849}" srcId="{8A87231C-9426-43FC-A082-CF07F7709E94}" destId="{A9C0586C-5330-4D0D-BE28-64CC34994EC2}" srcOrd="2" destOrd="0" parTransId="{6DFBE9F7-8058-4DAF-9DE1-1D34653BA255}" sibTransId="{7D1A6342-7948-4AAD-8B8F-D42FD582A4F7}"/>
    <dgm:cxn modelId="{3CAFF035-D241-4AFB-B192-C480B07F2EC2}" type="presOf" srcId="{A9C0586C-5330-4D0D-BE28-64CC34994EC2}" destId="{47629DE9-DF9A-40C3-BD30-1D45A31BC22A}" srcOrd="0" destOrd="0" presId="urn:microsoft.com/office/officeart/2005/8/layout/vList2"/>
    <dgm:cxn modelId="{1E57B65F-7505-411F-8AA9-33FCD91FE721}" srcId="{8A87231C-9426-43FC-A082-CF07F7709E94}" destId="{D8BDC044-B8B2-4CD9-B1A3-AA0F48432305}" srcOrd="1" destOrd="0" parTransId="{FDE1522E-B40C-4D7C-8CDC-24B32CEA3857}" sibTransId="{33DBF87F-6033-4846-B22F-E3879561A99D}"/>
    <dgm:cxn modelId="{62DE5264-D244-4F6F-8E8B-F2B21794B57F}" srcId="{8A87231C-9426-43FC-A082-CF07F7709E94}" destId="{EADFF066-D971-40E5-9A8A-20F9DDDBCC00}" srcOrd="5" destOrd="0" parTransId="{EEDDD577-2FC9-45EB-B825-9DA307BCB2CF}" sibTransId="{D4A792A4-8154-40C4-A4B7-A2C24F563A9F}"/>
    <dgm:cxn modelId="{5EE50647-D30E-4EB7-B00C-AC88D9D81A11}" srcId="{8A87231C-9426-43FC-A082-CF07F7709E94}" destId="{084EFEEB-770F-4A7C-843B-67FC02A9EA0E}" srcOrd="0" destOrd="0" parTransId="{2ABA8BC2-687A-4534-B6B0-6AC945CDE175}" sibTransId="{0EBA1D33-1478-44CF-AD31-202763E4CB37}"/>
    <dgm:cxn modelId="{CA7E256F-9D11-4B6A-BDF3-9778D4EE627B}" type="presOf" srcId="{084EFEEB-770F-4A7C-843B-67FC02A9EA0E}" destId="{F8D7FA41-BE06-4521-A468-421058E65D9F}" srcOrd="0" destOrd="0" presId="urn:microsoft.com/office/officeart/2005/8/layout/vList2"/>
    <dgm:cxn modelId="{6F7C3288-EA8A-44BD-B75F-BC16FE2CA059}" type="presOf" srcId="{D8BDC044-B8B2-4CD9-B1A3-AA0F48432305}" destId="{BC0835D7-7EA1-47C0-8E20-32CF311F287F}" srcOrd="0" destOrd="0" presId="urn:microsoft.com/office/officeart/2005/8/layout/vList2"/>
    <dgm:cxn modelId="{ACE8AF9D-14FB-44C1-A13C-75CE62CB505C}" type="presOf" srcId="{EADFF066-D971-40E5-9A8A-20F9DDDBCC00}" destId="{9CCCD9F7-09D8-4F18-82D3-5038A69C8024}" srcOrd="0" destOrd="0" presId="urn:microsoft.com/office/officeart/2005/8/layout/vList2"/>
    <dgm:cxn modelId="{3382DBA5-7A44-4D9C-95B9-706FD4648635}" srcId="{8A87231C-9426-43FC-A082-CF07F7709E94}" destId="{FFEC1920-A4AF-4C34-B70A-5E6B4628095B}" srcOrd="3" destOrd="0" parTransId="{408FF71B-0B3A-41CE-8798-B4E063D56B24}" sibTransId="{8D405FF4-F466-4E34-961D-19186168FCE0}"/>
    <dgm:cxn modelId="{9D9390C3-3F75-433A-AB72-CDDC2FAA44F2}" type="presOf" srcId="{FFEC1920-A4AF-4C34-B70A-5E6B4628095B}" destId="{84671E20-B0BC-42C4-943F-ED21D03FA1C0}" srcOrd="0" destOrd="0" presId="urn:microsoft.com/office/officeart/2005/8/layout/vList2"/>
    <dgm:cxn modelId="{7BF9D9F4-D49B-4D82-AC37-E4B92F9F28E3}" type="presOf" srcId="{8334A128-BE51-4C58-A6C5-DA9ACFAB6275}" destId="{437D0386-F5C2-436C-9B27-DC98D6D2A5C1}" srcOrd="0" destOrd="0" presId="urn:microsoft.com/office/officeart/2005/8/layout/vList2"/>
    <dgm:cxn modelId="{DC1BEDFF-9117-4625-AF15-0B7748244D06}" type="presOf" srcId="{8A87231C-9426-43FC-A082-CF07F7709E94}" destId="{B4132DBE-0C57-40C1-B1B7-C0A4AB678EB9}" srcOrd="0" destOrd="0" presId="urn:microsoft.com/office/officeart/2005/8/layout/vList2"/>
    <dgm:cxn modelId="{E35D0F6C-E64D-4A04-A2DE-45A6C53F0837}" type="presParOf" srcId="{B4132DBE-0C57-40C1-B1B7-C0A4AB678EB9}" destId="{F8D7FA41-BE06-4521-A468-421058E65D9F}" srcOrd="0" destOrd="0" presId="urn:microsoft.com/office/officeart/2005/8/layout/vList2"/>
    <dgm:cxn modelId="{ABECE335-EF42-4A65-A4F3-FA6565481A21}" type="presParOf" srcId="{B4132DBE-0C57-40C1-B1B7-C0A4AB678EB9}" destId="{DB4F8F90-FF12-429B-AD74-17D448B973DA}" srcOrd="1" destOrd="0" presId="urn:microsoft.com/office/officeart/2005/8/layout/vList2"/>
    <dgm:cxn modelId="{450D0980-53D7-48CB-B2ED-045C70213483}" type="presParOf" srcId="{B4132DBE-0C57-40C1-B1B7-C0A4AB678EB9}" destId="{BC0835D7-7EA1-47C0-8E20-32CF311F287F}" srcOrd="2" destOrd="0" presId="urn:microsoft.com/office/officeart/2005/8/layout/vList2"/>
    <dgm:cxn modelId="{E40522C8-52EB-43B6-8531-FE1EF55291AA}" type="presParOf" srcId="{B4132DBE-0C57-40C1-B1B7-C0A4AB678EB9}" destId="{59AF22BD-0274-4F18-BD97-73AC0FB40A85}" srcOrd="3" destOrd="0" presId="urn:microsoft.com/office/officeart/2005/8/layout/vList2"/>
    <dgm:cxn modelId="{565D568D-22D0-459D-8458-E290D516BB5A}" type="presParOf" srcId="{B4132DBE-0C57-40C1-B1B7-C0A4AB678EB9}" destId="{47629DE9-DF9A-40C3-BD30-1D45A31BC22A}" srcOrd="4" destOrd="0" presId="urn:microsoft.com/office/officeart/2005/8/layout/vList2"/>
    <dgm:cxn modelId="{8A427EF2-F430-4F14-8F9C-7EDC38503F88}" type="presParOf" srcId="{B4132DBE-0C57-40C1-B1B7-C0A4AB678EB9}" destId="{845C0691-08D2-4DD2-896C-34FCBE0A3008}" srcOrd="5" destOrd="0" presId="urn:microsoft.com/office/officeart/2005/8/layout/vList2"/>
    <dgm:cxn modelId="{1A1F98F9-ACBE-4C30-96DB-EC78028731EF}" type="presParOf" srcId="{B4132DBE-0C57-40C1-B1B7-C0A4AB678EB9}" destId="{84671E20-B0BC-42C4-943F-ED21D03FA1C0}" srcOrd="6" destOrd="0" presId="urn:microsoft.com/office/officeart/2005/8/layout/vList2"/>
    <dgm:cxn modelId="{25B71A44-C85B-4AAA-9FFA-002D56B65A67}" type="presParOf" srcId="{B4132DBE-0C57-40C1-B1B7-C0A4AB678EB9}" destId="{E5EE93F3-C97D-43DB-88AE-AC5FF7B74AAD}" srcOrd="7" destOrd="0" presId="urn:microsoft.com/office/officeart/2005/8/layout/vList2"/>
    <dgm:cxn modelId="{94A467E1-E5BB-40F6-8DBE-EB90CE4A5B3C}" type="presParOf" srcId="{B4132DBE-0C57-40C1-B1B7-C0A4AB678EB9}" destId="{437D0386-F5C2-436C-9B27-DC98D6D2A5C1}" srcOrd="8" destOrd="0" presId="urn:microsoft.com/office/officeart/2005/8/layout/vList2"/>
    <dgm:cxn modelId="{55A7BE24-BF24-4231-8784-BDC056EC9A11}" type="presParOf" srcId="{B4132DBE-0C57-40C1-B1B7-C0A4AB678EB9}" destId="{A54F035E-224F-4394-B6C8-466924755E8B}" srcOrd="9" destOrd="0" presId="urn:microsoft.com/office/officeart/2005/8/layout/vList2"/>
    <dgm:cxn modelId="{FBDB30DC-35DA-4889-B5DC-EB1C87B04794}" type="presParOf" srcId="{B4132DBE-0C57-40C1-B1B7-C0A4AB678EB9}" destId="{9CCCD9F7-09D8-4F18-82D3-5038A69C802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6BE9DF-3AF3-435B-8FA7-525F256863E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D9D653-9192-4097-9066-0D42F74E27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Cleaning and preprocessing data</a:t>
          </a:r>
        </a:p>
      </dgm:t>
    </dgm:pt>
    <dgm:pt modelId="{F0FA0C14-A066-42EA-A2DD-2E89ED740069}" type="parTrans" cxnId="{311A2351-2F05-4B73-B94B-7B927D44BD17}">
      <dgm:prSet/>
      <dgm:spPr/>
      <dgm:t>
        <a:bodyPr/>
        <a:lstStyle/>
        <a:p>
          <a:endParaRPr lang="en-US"/>
        </a:p>
      </dgm:t>
    </dgm:pt>
    <dgm:pt modelId="{B5273FCE-57E4-4B29-A06D-7B4DB12080D2}" type="sibTrans" cxnId="{311A2351-2F05-4B73-B94B-7B927D44BD17}">
      <dgm:prSet/>
      <dgm:spPr/>
      <dgm:t>
        <a:bodyPr/>
        <a:lstStyle/>
        <a:p>
          <a:endParaRPr lang="en-US"/>
        </a:p>
      </dgm:t>
    </dgm:pt>
    <dgm:pt modelId="{DB2F3A9B-2014-4B09-B70B-D791D7F455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summary of the data sets</a:t>
          </a:r>
        </a:p>
      </dgm:t>
    </dgm:pt>
    <dgm:pt modelId="{7C7C1EB7-5A08-4406-8E30-77BBFB71D552}" type="parTrans" cxnId="{611DB353-24DC-4D78-916F-874A2ACD3491}">
      <dgm:prSet/>
      <dgm:spPr/>
      <dgm:t>
        <a:bodyPr/>
        <a:lstStyle/>
        <a:p>
          <a:endParaRPr lang="en-US"/>
        </a:p>
      </dgm:t>
    </dgm:pt>
    <dgm:pt modelId="{4C464900-1DDD-425A-85E8-3EF38EA0BBB4}" type="sibTrans" cxnId="{611DB353-24DC-4D78-916F-874A2ACD3491}">
      <dgm:prSet/>
      <dgm:spPr/>
      <dgm:t>
        <a:bodyPr/>
        <a:lstStyle/>
        <a:p>
          <a:endParaRPr lang="en-US"/>
        </a:p>
      </dgm:t>
    </dgm:pt>
    <dgm:pt modelId="{2CA6B449-4558-4388-BFFA-80D299CC3D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Visualisations</a:t>
          </a:r>
        </a:p>
      </dgm:t>
    </dgm:pt>
    <dgm:pt modelId="{13836625-CB70-4873-8C69-14F086A34D2F}" type="parTrans" cxnId="{B425A2C0-0279-4DC4-8493-189A155D7885}">
      <dgm:prSet/>
      <dgm:spPr/>
      <dgm:t>
        <a:bodyPr/>
        <a:lstStyle/>
        <a:p>
          <a:endParaRPr lang="en-US"/>
        </a:p>
      </dgm:t>
    </dgm:pt>
    <dgm:pt modelId="{FF586E56-7ABF-4DD0-853B-CE3D04AA9B46}" type="sibTrans" cxnId="{B425A2C0-0279-4DC4-8493-189A155D7885}">
      <dgm:prSet/>
      <dgm:spPr/>
      <dgm:t>
        <a:bodyPr/>
        <a:lstStyle/>
        <a:p>
          <a:endParaRPr lang="en-US"/>
        </a:p>
      </dgm:t>
    </dgm:pt>
    <dgm:pt modelId="{5F7AD999-7A05-496A-BC62-D5ED3B9182D5}" type="pres">
      <dgm:prSet presAssocID="{736BE9DF-3AF3-435B-8FA7-525F256863E5}" presName="root" presStyleCnt="0">
        <dgm:presLayoutVars>
          <dgm:dir/>
          <dgm:resizeHandles val="exact"/>
        </dgm:presLayoutVars>
      </dgm:prSet>
      <dgm:spPr/>
    </dgm:pt>
    <dgm:pt modelId="{FDAE42E9-9082-4469-9930-1AC2477FE577}" type="pres">
      <dgm:prSet presAssocID="{B3D9D653-9192-4097-9066-0D42F74E27A4}" presName="compNode" presStyleCnt="0"/>
      <dgm:spPr/>
    </dgm:pt>
    <dgm:pt modelId="{FE7B2693-4D6C-46FA-A8AA-99B9B0163AB0}" type="pres">
      <dgm:prSet presAssocID="{B3D9D653-9192-4097-9066-0D42F74E27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4C03CDD-8303-45BA-99A6-20B0DF6499D7}" type="pres">
      <dgm:prSet presAssocID="{B3D9D653-9192-4097-9066-0D42F74E27A4}" presName="spaceRect" presStyleCnt="0"/>
      <dgm:spPr/>
    </dgm:pt>
    <dgm:pt modelId="{051C5659-C55F-4315-BDFD-E0AEF2B05E97}" type="pres">
      <dgm:prSet presAssocID="{B3D9D653-9192-4097-9066-0D42F74E27A4}" presName="textRect" presStyleLbl="revTx" presStyleIdx="0" presStyleCnt="3">
        <dgm:presLayoutVars>
          <dgm:chMax val="1"/>
          <dgm:chPref val="1"/>
        </dgm:presLayoutVars>
      </dgm:prSet>
      <dgm:spPr/>
    </dgm:pt>
    <dgm:pt modelId="{F13249AB-242D-45F9-A438-7EA0FF59DD8F}" type="pres">
      <dgm:prSet presAssocID="{B5273FCE-57E4-4B29-A06D-7B4DB12080D2}" presName="sibTrans" presStyleCnt="0"/>
      <dgm:spPr/>
    </dgm:pt>
    <dgm:pt modelId="{BE81D8F2-15FB-4013-9B84-6663132853BA}" type="pres">
      <dgm:prSet presAssocID="{DB2F3A9B-2014-4B09-B70B-D791D7F455B6}" presName="compNode" presStyleCnt="0"/>
      <dgm:spPr/>
    </dgm:pt>
    <dgm:pt modelId="{36E52A6E-5C86-4946-A0B2-A021DA1D5A87}" type="pres">
      <dgm:prSet presAssocID="{DB2F3A9B-2014-4B09-B70B-D791D7F455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A41F460-D3AE-4905-9E4B-A4648804F775}" type="pres">
      <dgm:prSet presAssocID="{DB2F3A9B-2014-4B09-B70B-D791D7F455B6}" presName="spaceRect" presStyleCnt="0"/>
      <dgm:spPr/>
    </dgm:pt>
    <dgm:pt modelId="{24F68F54-8828-448F-B1E4-E843B13CDC54}" type="pres">
      <dgm:prSet presAssocID="{DB2F3A9B-2014-4B09-B70B-D791D7F455B6}" presName="textRect" presStyleLbl="revTx" presStyleIdx="1" presStyleCnt="3">
        <dgm:presLayoutVars>
          <dgm:chMax val="1"/>
          <dgm:chPref val="1"/>
        </dgm:presLayoutVars>
      </dgm:prSet>
      <dgm:spPr/>
    </dgm:pt>
    <dgm:pt modelId="{546C6E6E-A573-4DCC-9F99-C2456337F751}" type="pres">
      <dgm:prSet presAssocID="{4C464900-1DDD-425A-85E8-3EF38EA0BBB4}" presName="sibTrans" presStyleCnt="0"/>
      <dgm:spPr/>
    </dgm:pt>
    <dgm:pt modelId="{C8753F17-E510-4A77-9D74-AE47B671B5B0}" type="pres">
      <dgm:prSet presAssocID="{2CA6B449-4558-4388-BFFA-80D299CC3D48}" presName="compNode" presStyleCnt="0"/>
      <dgm:spPr/>
    </dgm:pt>
    <dgm:pt modelId="{7D1635A0-BE9A-42DA-82A4-8B3FF6B92936}" type="pres">
      <dgm:prSet presAssocID="{2CA6B449-4558-4388-BFFA-80D299CC3D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A1FBFAED-EEB3-467A-B87C-2591F46616E6}" type="pres">
      <dgm:prSet presAssocID="{2CA6B449-4558-4388-BFFA-80D299CC3D48}" presName="spaceRect" presStyleCnt="0"/>
      <dgm:spPr/>
    </dgm:pt>
    <dgm:pt modelId="{8DDB4405-5756-4816-8D18-5099CAE3D627}" type="pres">
      <dgm:prSet presAssocID="{2CA6B449-4558-4388-BFFA-80D299CC3D4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EED0C20-F818-4C13-8167-CB6B43BE9FC5}" type="presOf" srcId="{736BE9DF-3AF3-435B-8FA7-525F256863E5}" destId="{5F7AD999-7A05-496A-BC62-D5ED3B9182D5}" srcOrd="0" destOrd="0" presId="urn:microsoft.com/office/officeart/2018/2/layout/IconLabelList"/>
    <dgm:cxn modelId="{87AF5531-2625-4228-BCAE-8142F7BB79F1}" type="presOf" srcId="{2CA6B449-4558-4388-BFFA-80D299CC3D48}" destId="{8DDB4405-5756-4816-8D18-5099CAE3D627}" srcOrd="0" destOrd="0" presId="urn:microsoft.com/office/officeart/2018/2/layout/IconLabelList"/>
    <dgm:cxn modelId="{311A2351-2F05-4B73-B94B-7B927D44BD17}" srcId="{736BE9DF-3AF3-435B-8FA7-525F256863E5}" destId="{B3D9D653-9192-4097-9066-0D42F74E27A4}" srcOrd="0" destOrd="0" parTransId="{F0FA0C14-A066-42EA-A2DD-2E89ED740069}" sibTransId="{B5273FCE-57E4-4B29-A06D-7B4DB12080D2}"/>
    <dgm:cxn modelId="{611DB353-24DC-4D78-916F-874A2ACD3491}" srcId="{736BE9DF-3AF3-435B-8FA7-525F256863E5}" destId="{DB2F3A9B-2014-4B09-B70B-D791D7F455B6}" srcOrd="1" destOrd="0" parTransId="{7C7C1EB7-5A08-4406-8E30-77BBFB71D552}" sibTransId="{4C464900-1DDD-425A-85E8-3EF38EA0BBB4}"/>
    <dgm:cxn modelId="{04903F58-7681-41BF-8569-027FD9DC1AC7}" type="presOf" srcId="{B3D9D653-9192-4097-9066-0D42F74E27A4}" destId="{051C5659-C55F-4315-BDFD-E0AEF2B05E97}" srcOrd="0" destOrd="0" presId="urn:microsoft.com/office/officeart/2018/2/layout/IconLabelList"/>
    <dgm:cxn modelId="{E4F84889-6973-40A1-AAC7-9E14763C64C0}" type="presOf" srcId="{DB2F3A9B-2014-4B09-B70B-D791D7F455B6}" destId="{24F68F54-8828-448F-B1E4-E843B13CDC54}" srcOrd="0" destOrd="0" presId="urn:microsoft.com/office/officeart/2018/2/layout/IconLabelList"/>
    <dgm:cxn modelId="{B425A2C0-0279-4DC4-8493-189A155D7885}" srcId="{736BE9DF-3AF3-435B-8FA7-525F256863E5}" destId="{2CA6B449-4558-4388-BFFA-80D299CC3D48}" srcOrd="2" destOrd="0" parTransId="{13836625-CB70-4873-8C69-14F086A34D2F}" sibTransId="{FF586E56-7ABF-4DD0-853B-CE3D04AA9B46}"/>
    <dgm:cxn modelId="{C358D0E7-43DF-491D-89C9-9FD324F1EDBD}" type="presParOf" srcId="{5F7AD999-7A05-496A-BC62-D5ED3B9182D5}" destId="{FDAE42E9-9082-4469-9930-1AC2477FE577}" srcOrd="0" destOrd="0" presId="urn:microsoft.com/office/officeart/2018/2/layout/IconLabelList"/>
    <dgm:cxn modelId="{88AB1B36-E43B-424F-81AF-87F852820C6D}" type="presParOf" srcId="{FDAE42E9-9082-4469-9930-1AC2477FE577}" destId="{FE7B2693-4D6C-46FA-A8AA-99B9B0163AB0}" srcOrd="0" destOrd="0" presId="urn:microsoft.com/office/officeart/2018/2/layout/IconLabelList"/>
    <dgm:cxn modelId="{E1D374EE-E9BB-4402-AAF5-26145EC79FEC}" type="presParOf" srcId="{FDAE42E9-9082-4469-9930-1AC2477FE577}" destId="{84C03CDD-8303-45BA-99A6-20B0DF6499D7}" srcOrd="1" destOrd="0" presId="urn:microsoft.com/office/officeart/2018/2/layout/IconLabelList"/>
    <dgm:cxn modelId="{3420BC7F-762C-462E-B4A1-EC185175DC6E}" type="presParOf" srcId="{FDAE42E9-9082-4469-9930-1AC2477FE577}" destId="{051C5659-C55F-4315-BDFD-E0AEF2B05E97}" srcOrd="2" destOrd="0" presId="urn:microsoft.com/office/officeart/2018/2/layout/IconLabelList"/>
    <dgm:cxn modelId="{103B9EBB-ED14-4282-9D6F-10A7E52BEA29}" type="presParOf" srcId="{5F7AD999-7A05-496A-BC62-D5ED3B9182D5}" destId="{F13249AB-242D-45F9-A438-7EA0FF59DD8F}" srcOrd="1" destOrd="0" presId="urn:microsoft.com/office/officeart/2018/2/layout/IconLabelList"/>
    <dgm:cxn modelId="{B5A0F67F-231E-4334-9957-6D7BAA6AD935}" type="presParOf" srcId="{5F7AD999-7A05-496A-BC62-D5ED3B9182D5}" destId="{BE81D8F2-15FB-4013-9B84-6663132853BA}" srcOrd="2" destOrd="0" presId="urn:microsoft.com/office/officeart/2018/2/layout/IconLabelList"/>
    <dgm:cxn modelId="{55DD89FC-EFE7-4939-AC3B-5339DA00112D}" type="presParOf" srcId="{BE81D8F2-15FB-4013-9B84-6663132853BA}" destId="{36E52A6E-5C86-4946-A0B2-A021DA1D5A87}" srcOrd="0" destOrd="0" presId="urn:microsoft.com/office/officeart/2018/2/layout/IconLabelList"/>
    <dgm:cxn modelId="{8BB40D75-C1B8-4E0F-93D5-7351F5C005BD}" type="presParOf" srcId="{BE81D8F2-15FB-4013-9B84-6663132853BA}" destId="{3A41F460-D3AE-4905-9E4B-A4648804F775}" srcOrd="1" destOrd="0" presId="urn:microsoft.com/office/officeart/2018/2/layout/IconLabelList"/>
    <dgm:cxn modelId="{6DEE38CF-2117-425A-A115-BDC47E18261F}" type="presParOf" srcId="{BE81D8F2-15FB-4013-9B84-6663132853BA}" destId="{24F68F54-8828-448F-B1E4-E843B13CDC54}" srcOrd="2" destOrd="0" presId="urn:microsoft.com/office/officeart/2018/2/layout/IconLabelList"/>
    <dgm:cxn modelId="{A4D15465-F741-416C-A2B5-EC702DF7335F}" type="presParOf" srcId="{5F7AD999-7A05-496A-BC62-D5ED3B9182D5}" destId="{546C6E6E-A573-4DCC-9F99-C2456337F751}" srcOrd="3" destOrd="0" presId="urn:microsoft.com/office/officeart/2018/2/layout/IconLabelList"/>
    <dgm:cxn modelId="{363DEEE0-843D-44A8-B5A7-6489175AEF42}" type="presParOf" srcId="{5F7AD999-7A05-496A-BC62-D5ED3B9182D5}" destId="{C8753F17-E510-4A77-9D74-AE47B671B5B0}" srcOrd="4" destOrd="0" presId="urn:microsoft.com/office/officeart/2018/2/layout/IconLabelList"/>
    <dgm:cxn modelId="{122FE1E1-D1EB-41AE-8925-748D41115E3A}" type="presParOf" srcId="{C8753F17-E510-4A77-9D74-AE47B671B5B0}" destId="{7D1635A0-BE9A-42DA-82A4-8B3FF6B92936}" srcOrd="0" destOrd="0" presId="urn:microsoft.com/office/officeart/2018/2/layout/IconLabelList"/>
    <dgm:cxn modelId="{0015C824-D96C-4BDD-9FAF-BB1B336313CA}" type="presParOf" srcId="{C8753F17-E510-4A77-9D74-AE47B671B5B0}" destId="{A1FBFAED-EEB3-467A-B87C-2591F46616E6}" srcOrd="1" destOrd="0" presId="urn:microsoft.com/office/officeart/2018/2/layout/IconLabelList"/>
    <dgm:cxn modelId="{B4624106-0F94-41BF-9B4E-9EE7DA977B2A}" type="presParOf" srcId="{C8753F17-E510-4A77-9D74-AE47B671B5B0}" destId="{8DDB4405-5756-4816-8D18-5099CAE3D62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7FA41-BE06-4521-A468-421058E65D9F}">
      <dsp:nvSpPr>
        <dsp:cNvPr id="0" name=""/>
        <dsp:cNvSpPr/>
      </dsp:nvSpPr>
      <dsp:spPr>
        <a:xfrm>
          <a:off x="0" y="15803"/>
          <a:ext cx="4319742" cy="71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 – Why &amp; How ?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726" y="50529"/>
        <a:ext cx="4250290" cy="641908"/>
      </dsp:txXfrm>
    </dsp:sp>
    <dsp:sp modelId="{BC0835D7-7EA1-47C0-8E20-32CF311F287F}">
      <dsp:nvSpPr>
        <dsp:cNvPr id="0" name=""/>
        <dsp:cNvSpPr/>
      </dsp:nvSpPr>
      <dsp:spPr>
        <a:xfrm>
          <a:off x="0" y="836603"/>
          <a:ext cx="4319742" cy="711360"/>
        </a:xfrm>
        <a:prstGeom prst="roundRect">
          <a:avLst/>
        </a:prstGeom>
        <a:solidFill>
          <a:schemeClr val="accent2">
            <a:hueOff val="648018"/>
            <a:satOff val="90"/>
            <a:lumOff val="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Data Source</a:t>
          </a:r>
        </a:p>
      </dsp:txBody>
      <dsp:txXfrm>
        <a:off x="34726" y="871329"/>
        <a:ext cx="4250290" cy="641908"/>
      </dsp:txXfrm>
    </dsp:sp>
    <dsp:sp modelId="{47629DE9-DF9A-40C3-BD30-1D45A31BC22A}">
      <dsp:nvSpPr>
        <dsp:cNvPr id="0" name=""/>
        <dsp:cNvSpPr/>
      </dsp:nvSpPr>
      <dsp:spPr>
        <a:xfrm>
          <a:off x="0" y="1657403"/>
          <a:ext cx="4319742" cy="711360"/>
        </a:xfrm>
        <a:prstGeom prst="roundRect">
          <a:avLst/>
        </a:prstGeom>
        <a:solidFill>
          <a:schemeClr val="accent2">
            <a:hueOff val="1296036"/>
            <a:satOff val="180"/>
            <a:lumOff val="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Libraries used</a:t>
          </a:r>
        </a:p>
      </dsp:txBody>
      <dsp:txXfrm>
        <a:off x="34726" y="1692129"/>
        <a:ext cx="4250290" cy="641908"/>
      </dsp:txXfrm>
    </dsp:sp>
    <dsp:sp modelId="{84671E20-B0BC-42C4-943F-ED21D03FA1C0}">
      <dsp:nvSpPr>
        <dsp:cNvPr id="0" name=""/>
        <dsp:cNvSpPr/>
      </dsp:nvSpPr>
      <dsp:spPr>
        <a:xfrm>
          <a:off x="0" y="2478203"/>
          <a:ext cx="4319742" cy="711360"/>
        </a:xfrm>
        <a:prstGeom prst="roundRect">
          <a:avLst/>
        </a:prstGeom>
        <a:solidFill>
          <a:schemeClr val="accent2">
            <a:hueOff val="1944054"/>
            <a:satOff val="271"/>
            <a:lumOff val="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Approach</a:t>
          </a:r>
        </a:p>
      </dsp:txBody>
      <dsp:txXfrm>
        <a:off x="34726" y="2512929"/>
        <a:ext cx="4250290" cy="641908"/>
      </dsp:txXfrm>
    </dsp:sp>
    <dsp:sp modelId="{437D0386-F5C2-436C-9B27-DC98D6D2A5C1}">
      <dsp:nvSpPr>
        <dsp:cNvPr id="0" name=""/>
        <dsp:cNvSpPr/>
      </dsp:nvSpPr>
      <dsp:spPr>
        <a:xfrm>
          <a:off x="0" y="3299003"/>
          <a:ext cx="4319742" cy="711360"/>
        </a:xfrm>
        <a:prstGeom prst="roundRect">
          <a:avLst/>
        </a:prstGeom>
        <a:solidFill>
          <a:schemeClr val="accent2">
            <a:hueOff val="2592072"/>
            <a:satOff val="361"/>
            <a:lumOff val="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Data Analysis</a:t>
          </a:r>
        </a:p>
      </dsp:txBody>
      <dsp:txXfrm>
        <a:off x="34726" y="3333729"/>
        <a:ext cx="4250290" cy="641908"/>
      </dsp:txXfrm>
    </dsp:sp>
    <dsp:sp modelId="{9CCCD9F7-09D8-4F18-82D3-5038A69C8024}">
      <dsp:nvSpPr>
        <dsp:cNvPr id="0" name=""/>
        <dsp:cNvSpPr/>
      </dsp:nvSpPr>
      <dsp:spPr>
        <a:xfrm>
          <a:off x="0" y="4119803"/>
          <a:ext cx="4319742" cy="711360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Conclusion</a:t>
          </a:r>
        </a:p>
      </dsp:txBody>
      <dsp:txXfrm>
        <a:off x="34726" y="4154529"/>
        <a:ext cx="4250290" cy="6419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B2693-4D6C-46FA-A8AA-99B9B0163AB0}">
      <dsp:nvSpPr>
        <dsp:cNvPr id="0" name=""/>
        <dsp:cNvSpPr/>
      </dsp:nvSpPr>
      <dsp:spPr>
        <a:xfrm>
          <a:off x="569415" y="287112"/>
          <a:ext cx="880867" cy="880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1C5659-C55F-4315-BDFD-E0AEF2B05E97}">
      <dsp:nvSpPr>
        <dsp:cNvPr id="0" name=""/>
        <dsp:cNvSpPr/>
      </dsp:nvSpPr>
      <dsp:spPr>
        <a:xfrm>
          <a:off x="31107" y="1458798"/>
          <a:ext cx="19574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Cleaning and preprocessing data</a:t>
          </a:r>
        </a:p>
      </dsp:txBody>
      <dsp:txXfrm>
        <a:off x="31107" y="1458798"/>
        <a:ext cx="1957483" cy="720000"/>
      </dsp:txXfrm>
    </dsp:sp>
    <dsp:sp modelId="{36E52A6E-5C86-4946-A0B2-A021DA1D5A87}">
      <dsp:nvSpPr>
        <dsp:cNvPr id="0" name=""/>
        <dsp:cNvSpPr/>
      </dsp:nvSpPr>
      <dsp:spPr>
        <a:xfrm>
          <a:off x="2869458" y="287112"/>
          <a:ext cx="880867" cy="880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68F54-8828-448F-B1E4-E843B13CDC54}">
      <dsp:nvSpPr>
        <dsp:cNvPr id="0" name=""/>
        <dsp:cNvSpPr/>
      </dsp:nvSpPr>
      <dsp:spPr>
        <a:xfrm>
          <a:off x="2331150" y="1458798"/>
          <a:ext cx="19574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summary of the data sets</a:t>
          </a:r>
        </a:p>
      </dsp:txBody>
      <dsp:txXfrm>
        <a:off x="2331150" y="1458798"/>
        <a:ext cx="1957483" cy="720000"/>
      </dsp:txXfrm>
    </dsp:sp>
    <dsp:sp modelId="{7D1635A0-BE9A-42DA-82A4-8B3FF6B92936}">
      <dsp:nvSpPr>
        <dsp:cNvPr id="0" name=""/>
        <dsp:cNvSpPr/>
      </dsp:nvSpPr>
      <dsp:spPr>
        <a:xfrm>
          <a:off x="1719437" y="2668168"/>
          <a:ext cx="880867" cy="8808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B4405-5756-4816-8D18-5099CAE3D627}">
      <dsp:nvSpPr>
        <dsp:cNvPr id="0" name=""/>
        <dsp:cNvSpPr/>
      </dsp:nvSpPr>
      <dsp:spPr>
        <a:xfrm>
          <a:off x="1181129" y="3839854"/>
          <a:ext cx="19574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Visualisations</a:t>
          </a:r>
        </a:p>
      </dsp:txBody>
      <dsp:txXfrm>
        <a:off x="1181129" y="3839854"/>
        <a:ext cx="195748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1D89D-784B-7E4F-80CF-D893A0B5EC38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5A5D9-FB8C-DF4F-94E0-26A6861B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941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4CCAD-6B29-1446-8D14-2DDFD32A0E4E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DE210-30EB-704F-B010-234CA4BB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196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DE210-30EB-704F-B010-234CA4BB2D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DE210-30EB-704F-B010-234CA4BB2D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24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EE9F533-9D2D-8245-A92B-0BAE908014EA}" type="datetime1">
              <a:rPr lang="en-IN" smtClean="0"/>
              <a:t>15-03-2020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2BC473C-4925-9F4F-A958-EB19B4450121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3468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ABB5-162B-CE46-954B-79A1A0A16782}" type="datetime1">
              <a:rPr lang="en-IN" smtClean="0"/>
              <a:t>15-03-2020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473C-4925-9F4F-A958-EB19B445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235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ABB5-162B-CE46-954B-79A1A0A16782}" type="datetime1">
              <a:rPr lang="en-IN" smtClean="0"/>
              <a:t>15-03-2020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473C-4925-9F4F-A958-EB19B445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7033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ABB5-162B-CE46-954B-79A1A0A16782}" type="datetime1">
              <a:rPr lang="en-IN" smtClean="0"/>
              <a:t>15-03-2020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473C-4925-9F4F-A958-EB19B445012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66362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ABB5-162B-CE46-954B-79A1A0A16782}" type="datetime1">
              <a:rPr lang="en-IN" smtClean="0"/>
              <a:t>15-03-2020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473C-4925-9F4F-A958-EB19B445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7832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ABB5-162B-CE46-954B-79A1A0A16782}" type="datetime1">
              <a:rPr lang="en-IN" smtClean="0"/>
              <a:t>15-03-2020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473C-4925-9F4F-A958-EB19B445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9324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ABB5-162B-CE46-954B-79A1A0A16782}" type="datetime1">
              <a:rPr lang="en-IN" smtClean="0"/>
              <a:t>15-03-2020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473C-4925-9F4F-A958-EB19B445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330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ABB5-162B-CE46-954B-79A1A0A16782}" type="datetime1">
              <a:rPr lang="en-IN" smtClean="0"/>
              <a:t>15-03-2020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473C-4925-9F4F-A958-EB19B445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026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ABB5-162B-CE46-954B-79A1A0A16782}" type="datetime1">
              <a:rPr lang="en-IN" smtClean="0"/>
              <a:t>15-03-2020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473C-4925-9F4F-A958-EB19B445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2051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35C5-32C8-2C42-9379-633F68B6802A}" type="datetime1">
              <a:rPr lang="en-IN" smtClean="0"/>
              <a:t>15-03-2020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2BC473C-4925-9F4F-A958-EB19B445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6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ABB5-162B-CE46-954B-79A1A0A16782}" type="datetime1">
              <a:rPr lang="en-IN" smtClean="0"/>
              <a:t>15-03-2020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473C-4925-9F4F-A958-EB19B445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562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5C66-E880-4342-8451-139CCBCFF7AF}" type="datetime1">
              <a:rPr lang="en-IN" smtClean="0"/>
              <a:t>15-03-2020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473C-4925-9F4F-A958-EB19B445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782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ABB5-162B-CE46-954B-79A1A0A16782}" type="datetime1">
              <a:rPr lang="en-IN" smtClean="0"/>
              <a:t>15-03-2020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473C-4925-9F4F-A958-EB19B445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1486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ABB5-162B-CE46-954B-79A1A0A16782}" type="datetime1">
              <a:rPr lang="en-IN" smtClean="0"/>
              <a:t>15-03-2020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473C-4925-9F4F-A958-EB19B445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1201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4CC8-2252-404B-A751-41DB1BCEA8B2}" type="datetime1">
              <a:rPr lang="en-IN" smtClean="0"/>
              <a:t>15-03-2020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473C-4925-9F4F-A958-EB19B445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6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667D-4F35-0C47-B1D0-7ECC45EF6E90}" type="datetime1">
              <a:rPr lang="en-IN" smtClean="0"/>
              <a:t>15-03-2020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473C-4925-9F4F-A958-EB19B445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65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ABB5-162B-CE46-954B-79A1A0A16782}" type="datetime1">
              <a:rPr lang="en-IN" smtClean="0"/>
              <a:t>15-03-2020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473C-4925-9F4F-A958-EB19B445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0049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2E69-B44F-B64F-AA98-555C8055929A}" type="datetime1">
              <a:rPr lang="en-IN" smtClean="0"/>
              <a:t>15-03-2020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473C-4925-9F4F-A958-EB19B445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5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4BDABB5-162B-CE46-954B-79A1A0A16782}" type="datetime1">
              <a:rPr lang="en-IN" smtClean="0"/>
              <a:t>15-03-2020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BC473C-4925-9F4F-A958-EB19B445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7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trulia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5.jpe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Freeform: Shape 8">
            <a:extLst>
              <a:ext uri="{FF2B5EF4-FFF2-40B4-BE49-F238E27FC236}">
                <a16:creationId xmlns:a16="http://schemas.microsoft.com/office/drawing/2014/main" id="{9EC0B389-6C5B-4613-955F-777B28DFB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943953"/>
            <a:ext cx="7316390" cy="3060345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BAN 612 </a:t>
            </a:r>
            <a:br>
              <a:rPr lang="en-US"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en-US"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DATA ANALYTICS PROJECT </a:t>
            </a:r>
            <a:br>
              <a:rPr lang="en-US" sz="5400"/>
            </a:br>
            <a:r>
              <a:rPr lang="en-US" sz="540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804" y="4105403"/>
            <a:ext cx="7316390" cy="1073254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Sai Sruthi Bodapati</a:t>
            </a:r>
          </a:p>
          <a:p>
            <a:pPr algn="ctr">
              <a:lnSpc>
                <a:spcPct val="110000"/>
              </a:lnSpc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Group – 1</a:t>
            </a:r>
          </a:p>
          <a:p>
            <a:pPr algn="ctr">
              <a:lnSpc>
                <a:spcPct val="110000"/>
              </a:lnSpc>
            </a:pP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8AC43696-2597-400A-96DE-C9CA14634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64704"/>
            <a:ext cx="9144000" cy="493296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81010" y="6456338"/>
            <a:ext cx="680389" cy="310025"/>
          </a:xfrm>
        </p:spPr>
        <p:txBody>
          <a:bodyPr anchor="t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200">
                <a:solidFill>
                  <a:srgbClr val="000000">
                    <a:alpha val="60000"/>
                  </a:srgb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577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8A6C-BC83-451C-BCA6-0688482B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367226"/>
            <a:ext cx="7961060" cy="637149"/>
          </a:xfrm>
        </p:spPr>
        <p:txBody>
          <a:bodyPr>
            <a:normAutofit fontScale="90000"/>
          </a:bodyPr>
          <a:lstStyle/>
          <a:p>
            <a:r>
              <a:rPr lang="en-US" dirty="0"/>
              <a:t>Histogram to compare rents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A28BEA-7332-4F1A-97BB-08A2BB8E4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1" y="4606337"/>
            <a:ext cx="7796030" cy="775543"/>
          </a:xfrm>
        </p:spPr>
        <p:txBody>
          <a:bodyPr>
            <a:normAutofit fontScale="85000" lnSpcReduction="10000"/>
          </a:bodyPr>
          <a:lstStyle/>
          <a:p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concentration of rents in Fremont is between 3000 and 4500. Whereas rent concentration in Oakland is spread across a wider range, i.e. from 2000 to 4500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033C9-A38D-4B22-A6E8-B544A8AE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473C-4925-9F4F-A958-EB19B4450121}" type="slidenum">
              <a:rPr lang="en-US" smtClean="0"/>
              <a:t>10</a:t>
            </a:fld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77425AD-1A0D-40E2-96EC-C47F63B68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45" y="1107085"/>
            <a:ext cx="6833609" cy="33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3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8A6C-BC83-451C-BCA6-0688482B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367226"/>
            <a:ext cx="7961060" cy="637149"/>
          </a:xfrm>
        </p:spPr>
        <p:txBody>
          <a:bodyPr>
            <a:normAutofit/>
          </a:bodyPr>
          <a:lstStyle/>
          <a:p>
            <a:r>
              <a:rPr lang="en-US" sz="3600" dirty="0"/>
              <a:t>comparing rents per # of bedrooms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A28BEA-7332-4F1A-97BB-08A2BB8E4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321" y="4521321"/>
            <a:ext cx="8126090" cy="1150014"/>
          </a:xfrm>
        </p:spPr>
        <p:txBody>
          <a:bodyPr>
            <a:normAutofit fontScale="85000" lnSpcReduction="20000"/>
          </a:bodyPr>
          <a:lstStyle/>
          <a:p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Fremont, the rents are not varying too much for same number of bedrooms across different communities. Whereas in Oakland, there is a lot of variance in rents per bedrooms across different communities. This can mean there is higher degree of economic gap in Oakland.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033C9-A38D-4B22-A6E8-B544A8AE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473C-4925-9F4F-A958-EB19B4450121}" type="slidenum">
              <a:rPr lang="en-US" smtClean="0"/>
              <a:t>11</a:t>
            </a:fld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9251764-088B-42C2-BF31-73152E7E9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85" y="1107085"/>
            <a:ext cx="5650674" cy="312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44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8A6C-BC83-451C-BCA6-0688482B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367226"/>
            <a:ext cx="7961060" cy="637149"/>
          </a:xfrm>
        </p:spPr>
        <p:txBody>
          <a:bodyPr>
            <a:normAutofit fontScale="90000"/>
          </a:bodyPr>
          <a:lstStyle/>
          <a:p>
            <a:r>
              <a:rPr lang="en-US" dirty="0"/>
              <a:t>Car commute percentage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A28BEA-7332-4F1A-97BB-08A2BB8E4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1" y="4606337"/>
            <a:ext cx="7796030" cy="775543"/>
          </a:xfrm>
        </p:spPr>
        <p:txBody>
          <a:bodyPr>
            <a:normAutofit fontScale="92500"/>
          </a:bodyPr>
          <a:lstStyle/>
          <a:p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Majority of Fremont residents commute by car. Whereas in Oakland, residents relatively travel less by car, and uses other means of transportation.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033C9-A38D-4B22-A6E8-B544A8AE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473C-4925-9F4F-A958-EB19B4450121}" type="slidenum">
              <a:rPr lang="en-US" smtClean="0"/>
              <a:t>12</a:t>
            </a:fld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2EA474E-6C9E-4DCD-8476-468ADBCC2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91" y="1149593"/>
            <a:ext cx="5278767" cy="33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9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8FA20A3C-BD33-4BC0-BAA2-683C4F29A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FF51F4B5-F243-485B-AEFF-8A239233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047" y="0"/>
            <a:ext cx="9004011" cy="6644081"/>
            <a:chOff x="-25397" y="0"/>
            <a:chExt cx="12005350" cy="6644081"/>
          </a:xfrm>
        </p:grpSpPr>
        <p:sp useBgFill="1">
          <p:nvSpPr>
            <p:cNvPr id="34" name="Rectangle 33">
              <a:extLst>
                <a:ext uri="{FF2B5EF4-FFF2-40B4-BE49-F238E27FC236}">
                  <a16:creationId xmlns:a16="http://schemas.microsoft.com/office/drawing/2014/main" id="{F6DDD77F-AF4E-4699-83CA-25E67DE02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E54D6B7E-A890-4096-B04C-986095FD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3BABC7B-87BC-419D-A42E-34400A920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638A6C-BC83-451C-BCA6-0688482B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685800"/>
            <a:ext cx="4798872" cy="115196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800" dirty="0"/>
              <a:t>Comparison of unit availability wrt bedroom count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5941906-38E7-4660-8792-DF0E44000230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514350" y="2063397"/>
            <a:ext cx="4797867" cy="3237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There seems to be lot of 3  and 4 bed units' availability in Fremont 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Whereas in Oakland, more 2 and 3 bed units are available 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Fremont seems to have more availability for bigger families.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92E51A3-869A-402F-98EE-5E751542C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093" y="335167"/>
            <a:ext cx="2877356" cy="2316271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6CD3DFB-9771-4D5E-9487-3E9F4138A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093" y="2768811"/>
            <a:ext cx="2877356" cy="2392918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033C9-A38D-4B22-A6E8-B544A8AE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15340" y="5757334"/>
            <a:ext cx="680390" cy="4984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B2BC473C-4925-9F4F-A958-EB19B4450121}" type="slidenum">
              <a:rPr lang="en-US" sz="27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3474786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809B23-EC40-425A-B89A-F9CE4F0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7"/>
            <a:ext cx="8178800" cy="5571066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solidFill>
              <a:srgbClr val="7F7F7F"/>
            </a:solidFill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EDD76-3FF3-C740-8F86-F476BA0B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2613057"/>
            <a:ext cx="7213600" cy="1043108"/>
          </a:xfrm>
        </p:spPr>
        <p:txBody>
          <a:bodyPr>
            <a:normAutofit/>
          </a:bodyPr>
          <a:lstStyle/>
          <a:p>
            <a:pPr algn="ctr"/>
            <a:r>
              <a:rPr lang="en-US" sz="4200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39EEF-DB1B-0148-A46C-4A75ADBB1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226681"/>
            <a:ext cx="7213600" cy="35862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81010" y="6412211"/>
            <a:ext cx="680389" cy="309442"/>
          </a:xfrm>
        </p:spPr>
        <p:txBody>
          <a:bodyPr anchor="t">
            <a:normAutofit/>
          </a:bodyPr>
          <a:lstStyle/>
          <a:p>
            <a:pPr algn="r">
              <a:spcAft>
                <a:spcPts val="600"/>
              </a:spcAft>
            </a:pPr>
            <a:fld id="{B2BC473C-4925-9F4F-A958-EB19B4450121}" type="slidenum">
              <a:rPr lang="en-US" sz="12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14</a:t>
            </a:fld>
            <a:endParaRPr 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11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84964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047" y="0"/>
            <a:ext cx="8829967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9072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2536460" cy="4846967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  <a:latin typeface="Algerian" panose="04020705040A02060702" pitchFamily="82" charset="0"/>
              </a:rPr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94664" y="5757334"/>
            <a:ext cx="680389" cy="49847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BC473C-4925-9F4F-A958-EB19B4450121}" type="slidenum">
              <a:rPr lang="en-US" sz="1600"/>
              <a:pPr>
                <a:spcAft>
                  <a:spcPts val="600"/>
                </a:spcAft>
              </a:pPr>
              <a:t>2</a:t>
            </a:fld>
            <a:endParaRPr lang="en-US" sz="160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DEE2A48-59DE-4FE3-A276-1CBDA38562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784114"/>
              </p:ext>
            </p:extLst>
          </p:nvPr>
        </p:nvGraphicFramePr>
        <p:xfrm>
          <a:off x="3970581" y="685800"/>
          <a:ext cx="4319742" cy="4846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1214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BB28D430-56EA-45B9-8632-927BEBF02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42" name="Freeform: Shape 34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7"/>
            <a:ext cx="8178800" cy="5571066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noFill/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1061660"/>
            <a:ext cx="7213600" cy="1043108"/>
          </a:xfrm>
        </p:spPr>
        <p:txBody>
          <a:bodyPr>
            <a:normAutofit/>
          </a:bodyPr>
          <a:lstStyle/>
          <a:p>
            <a:pPr algn="ctr"/>
            <a:r>
              <a:rPr lang="en-US" sz="4200">
                <a:latin typeface="Algerian" panose="04020705040A02060702" pitchFamily="82" charset="0"/>
              </a:rPr>
              <a:t>Why &amp; How 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3AEAAE-87CA-41B1-AF02-17DFECEC0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1595299"/>
            <a:ext cx="7213600" cy="3586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group project, we worked on SF bay area  rental analysis by taking a large dataset. Before working on the large data set, I worked on a smaller data sub-set by comparing Fremont and Oakland cities and drew some exploratory conclusions from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81010" y="6412211"/>
            <a:ext cx="680389" cy="309442"/>
          </a:xfrm>
        </p:spPr>
        <p:txBody>
          <a:bodyPr anchor="t">
            <a:normAutofit/>
          </a:bodyPr>
          <a:lstStyle/>
          <a:p>
            <a:pPr algn="r">
              <a:spcAft>
                <a:spcPts val="600"/>
              </a:spcAft>
            </a:pPr>
            <a:fld id="{B2BC473C-4925-9F4F-A958-EB19B4450121}" type="slidenum">
              <a:rPr lang="en-US" sz="12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3</a:t>
            </a:fld>
            <a:endParaRPr 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10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601" y="685800"/>
            <a:ext cx="4490411" cy="1151965"/>
          </a:xfrm>
        </p:spPr>
        <p:txBody>
          <a:bodyPr>
            <a:normAutofit/>
          </a:bodyPr>
          <a:lstStyle/>
          <a:p>
            <a:r>
              <a:rPr lang="en-US">
                <a:latin typeface="Algerian" panose="04020705040A02060702" pitchFamily="82" charset="0"/>
              </a:rPr>
              <a:t>Data Source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8F658E-C505-4F88-A2EE-D3655CAB9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5180" y="457200"/>
            <a:ext cx="3075817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4EE4BB-54CF-4FEE-95E4-002EF0AEE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31" y="1444946"/>
            <a:ext cx="2708457" cy="270845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6894" y="2071048"/>
            <a:ext cx="4495117" cy="283794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Trulia website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https://www.trulia.com/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15340" y="5757334"/>
            <a:ext cx="680390" cy="4984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2BC473C-4925-9F4F-A958-EB19B4450121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486E-87CF-4674-B1D3-D9A6794F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Libraries</a:t>
            </a:r>
            <a:r>
              <a:rPr lang="en-US" dirty="0"/>
              <a:t> </a:t>
            </a:r>
            <a:r>
              <a:rPr lang="en-US" dirty="0">
                <a:latin typeface="Algerian" panose="04020705040A02060702" pitchFamily="82" charset="0"/>
              </a:rPr>
              <a:t>and methods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67F3B-128C-41A3-943A-09E79D7F2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1" y="1636964"/>
            <a:ext cx="7797662" cy="3737622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Beautiful Soup</a:t>
            </a:r>
          </a:p>
          <a:p>
            <a:pPr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</a:p>
          <a:p>
            <a:pPr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8C564-03FD-40EF-9DBE-4F55609E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473C-4925-9F4F-A958-EB19B44501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4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36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906" y="0"/>
            <a:ext cx="8762857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8496942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39684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21350" y="293317"/>
            <a:ext cx="8525337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41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3166038" y="5111356"/>
            <a:ext cx="386540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EB9FA3F-CAB0-4533-9364-224CEC6FF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1714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60" y="4519749"/>
            <a:ext cx="8104342" cy="1270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 dirty="0" err="1"/>
              <a:t>Fremont_Oakland_data</a:t>
            </a:r>
            <a:r>
              <a:rPr lang="en-US" sz="3100" dirty="0"/>
              <a:t> .csv</a:t>
            </a:r>
            <a:br>
              <a:rPr lang="en-US" sz="3100" dirty="0"/>
            </a:br>
            <a:r>
              <a:rPr lang="en-US" sz="3100" dirty="0"/>
              <a:t>(few output records of the csv for sample)</a:t>
            </a:r>
          </a:p>
        </p:txBody>
      </p:sp>
      <p:sp>
        <p:nvSpPr>
          <p:cNvPr id="45" name="5-Point Star 31">
            <a:extLst>
              <a:ext uri="{FF2B5EF4-FFF2-40B4-BE49-F238E27FC236}">
                <a16:creationId xmlns:a16="http://schemas.microsoft.com/office/drawing/2014/main" id="{42B0C1BF-5CB1-40DA-9A22-5452B5469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7556" y="6388943"/>
            <a:ext cx="279786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BC85E5-50AE-4A67-9DB4-411DE2909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5615" y="691545"/>
            <a:ext cx="7810432" cy="382820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249497" y="6417979"/>
            <a:ext cx="645006" cy="320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2BC473C-4925-9F4F-A958-EB19B4450121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14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84964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047" y="0"/>
            <a:ext cx="8829967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9072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195AF-4C5E-4CB5-8382-5B1F4BDB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36" y="685800"/>
            <a:ext cx="2891775" cy="4846967"/>
          </a:xfrm>
        </p:spPr>
        <p:txBody>
          <a:bodyPr>
            <a:normAutofit/>
          </a:bodyPr>
          <a:lstStyle/>
          <a:p>
            <a:r>
              <a:rPr lang="en-US" sz="3900" dirty="0">
                <a:solidFill>
                  <a:srgbClr val="FFFFFF"/>
                </a:solidFill>
                <a:latin typeface="Algerian" panose="04020705040A02060702" pitchFamily="82" charset="0"/>
              </a:rPr>
              <a:t>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30609-058D-462B-BD82-0C88E174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4664" y="5757334"/>
            <a:ext cx="680389" cy="49847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BC473C-4925-9F4F-A958-EB19B4450121}" type="slidenum">
              <a:rPr lang="en-US" sz="1600"/>
              <a:pPr>
                <a:spcAft>
                  <a:spcPts val="600"/>
                </a:spcAft>
              </a:pPr>
              <a:t>7</a:t>
            </a:fld>
            <a:endParaRPr lang="en-US" sz="160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FC3C5D6-CAB0-4422-AAE0-3F95AEC810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783029"/>
              </p:ext>
            </p:extLst>
          </p:nvPr>
        </p:nvGraphicFramePr>
        <p:xfrm>
          <a:off x="3970581" y="685800"/>
          <a:ext cx="4319742" cy="4846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3797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8A6C-BC83-451C-BCA6-0688482B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367226"/>
            <a:ext cx="7961060" cy="637149"/>
          </a:xfrm>
        </p:spPr>
        <p:txBody>
          <a:bodyPr>
            <a:normAutofit fontScale="90000"/>
          </a:bodyPr>
          <a:lstStyle/>
          <a:p>
            <a:r>
              <a:rPr lang="en-US" dirty="0"/>
              <a:t>Outliers using box plot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A28BEA-7332-4F1A-97BB-08A2BB8E4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1" y="4606337"/>
            <a:ext cx="7796030" cy="775543"/>
          </a:xfrm>
        </p:spPr>
        <p:txBody>
          <a:bodyPr>
            <a:normAutofit lnSpcReduction="10000"/>
          </a:bodyPr>
          <a:lstStyle/>
          <a:p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 for the outliers in the Fremont and Oakland city rent data and took care.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033C9-A38D-4B22-A6E8-B544A8AE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473C-4925-9F4F-A958-EB19B4450121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7657C5-9899-4381-B93C-FA38B1BA206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68040" y="1107085"/>
            <a:ext cx="6092825" cy="33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0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A8CDCA-EC58-40B4-9F17-A7B613A32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1" name="Freeform 11">
            <a:extLst>
              <a:ext uri="{FF2B5EF4-FFF2-40B4-BE49-F238E27FC236}">
                <a16:creationId xmlns:a16="http://schemas.microsoft.com/office/drawing/2014/main" id="{DBC44137-B240-488D-B88F-9D266FACA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906" y="0"/>
            <a:ext cx="8762857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70FFA344-365C-4944-848F-8B966C335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8496942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D73EBEE6-2E8A-47F3-ADCA-5C0A95C36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39684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47525714-3E1C-46F0-A17D-D3BE3D221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21350" y="293317"/>
            <a:ext cx="8525337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9" name="5-Point Star 24">
            <a:extLst>
              <a:ext uri="{FF2B5EF4-FFF2-40B4-BE49-F238E27FC236}">
                <a16:creationId xmlns:a16="http://schemas.microsoft.com/office/drawing/2014/main" id="{B178D758-A5E1-416F-9966-F71730470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3166038" y="5111356"/>
            <a:ext cx="386540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54915C5-707B-4B29-9E6B-116367F8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52642" cy="6858000"/>
          </a:xfrm>
          <a:custGeom>
            <a:avLst/>
            <a:gdLst>
              <a:gd name="connsiteX0" fmla="*/ 1 w 4061802"/>
              <a:gd name="connsiteY0" fmla="*/ 0 h 6858000"/>
              <a:gd name="connsiteX1" fmla="*/ 4059081 w 4061802"/>
              <a:gd name="connsiteY1" fmla="*/ 0 h 6858000"/>
              <a:gd name="connsiteX2" fmla="*/ 4059081 w 4061802"/>
              <a:gd name="connsiteY2" fmla="*/ 2339825 h 6858000"/>
              <a:gd name="connsiteX3" fmla="*/ 4061802 w 4061802"/>
              <a:gd name="connsiteY3" fmla="*/ 2339683 h 6858000"/>
              <a:gd name="connsiteX4" fmla="*/ 4061802 w 4061802"/>
              <a:gd name="connsiteY4" fmla="*/ 3776054 h 6858000"/>
              <a:gd name="connsiteX5" fmla="*/ 4059081 w 4061802"/>
              <a:gd name="connsiteY5" fmla="*/ 3776199 h 6858000"/>
              <a:gd name="connsiteX6" fmla="*/ 4059081 w 4061802"/>
              <a:gd name="connsiteY6" fmla="*/ 6858000 h 6858000"/>
              <a:gd name="connsiteX7" fmla="*/ 1 w 4061802"/>
              <a:gd name="connsiteY7" fmla="*/ 6858000 h 6858000"/>
              <a:gd name="connsiteX8" fmla="*/ 1 w 4061802"/>
              <a:gd name="connsiteY8" fmla="*/ 3992604 h 6858000"/>
              <a:gd name="connsiteX9" fmla="*/ 0 w 4061802"/>
              <a:gd name="connsiteY9" fmla="*/ 3992604 h 6858000"/>
              <a:gd name="connsiteX10" fmla="*/ 0 w 4061802"/>
              <a:gd name="connsiteY10" fmla="*/ 2552279 h 6858000"/>
              <a:gd name="connsiteX11" fmla="*/ 1 w 4061802"/>
              <a:gd name="connsiteY11" fmla="*/ 2552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1802" h="6858000">
                <a:moveTo>
                  <a:pt x="1" y="0"/>
                </a:moveTo>
                <a:lnTo>
                  <a:pt x="4059081" y="0"/>
                </a:lnTo>
                <a:lnTo>
                  <a:pt x="4059081" y="2339825"/>
                </a:lnTo>
                <a:lnTo>
                  <a:pt x="4061802" y="2339683"/>
                </a:lnTo>
                <a:lnTo>
                  <a:pt x="4061802" y="3776054"/>
                </a:lnTo>
                <a:lnTo>
                  <a:pt x="4059081" y="3776199"/>
                </a:lnTo>
                <a:lnTo>
                  <a:pt x="4059081" y="6858000"/>
                </a:lnTo>
                <a:lnTo>
                  <a:pt x="1" y="6858000"/>
                </a:lnTo>
                <a:lnTo>
                  <a:pt x="1" y="3992604"/>
                </a:lnTo>
                <a:lnTo>
                  <a:pt x="0" y="3992604"/>
                </a:lnTo>
                <a:lnTo>
                  <a:pt x="0" y="2552279"/>
                </a:lnTo>
                <a:lnTo>
                  <a:pt x="1" y="255227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B8E032-9914-4C00-B51A-C2DA16271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1299" cy="6858000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351" y="1"/>
            <a:ext cx="6097649" cy="6857999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A125E-E8F2-4D15-9CA8-059D5021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594" y="924674"/>
            <a:ext cx="5590473" cy="47195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 to compare rents</a:t>
            </a: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rents per # of bedrooms across cities</a:t>
            </a: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commute percentage across cities</a:t>
            </a: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of unit availability wrt bedroom count</a:t>
            </a: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9D17A-6294-4A72-AFAF-EFD00BF0F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996" y="1213758"/>
            <a:ext cx="2810762" cy="44304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Data Analysis (Findings)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216DC-D8BA-40DB-A0E1-63FC4D13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4791" y="6214533"/>
            <a:ext cx="680389" cy="3386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Aft>
                <a:spcPts val="600"/>
              </a:spcAft>
            </a:pPr>
            <a:fld id="{B2BC473C-4925-9F4F-A958-EB19B4450121}" type="slidenum">
              <a:rPr lang="en-US" sz="1200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pPr algn="r">
                <a:spcAft>
                  <a:spcPts val="600"/>
                </a:spcAft>
              </a:pPr>
              <a:t>9</a:t>
            </a:fld>
            <a:endParaRPr lang="en-US" sz="1200" kern="1200" cap="all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711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382</Words>
  <Application>Microsoft Office PowerPoint</Application>
  <PresentationFormat>On-screen Show (4:3)</PresentationFormat>
  <Paragraphs>59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Calibri</vt:lpstr>
      <vt:lpstr>Comic Sans MS</vt:lpstr>
      <vt:lpstr>Impact</vt:lpstr>
      <vt:lpstr>Times New Roman</vt:lpstr>
      <vt:lpstr>Main Event</vt:lpstr>
      <vt:lpstr>BAN 612  DATA ANALYTICS PROJECT   </vt:lpstr>
      <vt:lpstr>Agenda</vt:lpstr>
      <vt:lpstr>Why &amp; How ?</vt:lpstr>
      <vt:lpstr>Data Source</vt:lpstr>
      <vt:lpstr>Libraries and methods used</vt:lpstr>
      <vt:lpstr>Fremont_Oakland_data .csv (few output records of the csv for sample)</vt:lpstr>
      <vt:lpstr>approach</vt:lpstr>
      <vt:lpstr>Outliers using box plot</vt:lpstr>
      <vt:lpstr>Histogram to compare rents  comparing rents per # of bedrooms across cities  Car commute percentage across cities  Comparison of unit availability wrt bedroom count     </vt:lpstr>
      <vt:lpstr>Histogram to compare rents</vt:lpstr>
      <vt:lpstr>comparing rents per # of bedrooms</vt:lpstr>
      <vt:lpstr>Car commute percentage</vt:lpstr>
      <vt:lpstr>Comparison of unit availability wrt bedroom count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 612  DATA ANALYTICS PROJECT</dc:title>
  <dc:creator>Sruthi Bodapati</dc:creator>
  <cp:lastModifiedBy>Sruthi Bodapati</cp:lastModifiedBy>
  <cp:revision>3</cp:revision>
  <dcterms:created xsi:type="dcterms:W3CDTF">2020-03-16T06:39:21Z</dcterms:created>
  <dcterms:modified xsi:type="dcterms:W3CDTF">2020-03-16T06:54:00Z</dcterms:modified>
</cp:coreProperties>
</file>