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pen Sans" panose="020B0606030504020204" pitchFamily="34" charset="0"/>
      <p:regular r:id="rId13"/>
      <p:bold r:id="rId14"/>
      <p:italic r:id="rId15"/>
      <p:boldItalic r:id="rId16"/>
    </p:embeddedFont>
    <p:embeddedFont>
      <p:font typeface="Open Sans SemiBold" panose="020B0606030504020204" pitchFamily="34" charset="0"/>
      <p:regular r:id="rId17"/>
      <p:bold r:id="rId18"/>
      <p:italic r:id="rId19"/>
      <p:boldItalic r:id="rId20"/>
    </p:embeddedFont>
    <p:embeddedFont>
      <p:font typeface="PT Sans Narrow" panose="020B0506020203020204" pitchFamily="34" charset="77"/>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55468B-B1E8-4617-BF69-95820A7E5C42}">
  <a:tblStyle styleId="{B855468B-B1E8-4617-BF69-95820A7E5C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2"/>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4741201e8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4741201e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b="1"/>
              <a:t>Worldwide gross and profitability do not influenced by genre of movie since there is no linear relationship between both factors and genre. However, we can still provide some descriptive statistics according to the different lead studio for movie producer as references. </a:t>
            </a:r>
            <a:endParaRPr b="1"/>
          </a:p>
          <a:p>
            <a:pPr marL="0" lvl="0" indent="0" algn="l" rtl="0">
              <a:lnSpc>
                <a:spcPct val="115000"/>
              </a:lnSpc>
              <a:spcBef>
                <a:spcPts val="0"/>
              </a:spcBef>
              <a:spcAft>
                <a:spcPts val="0"/>
              </a:spcAft>
              <a:buNone/>
            </a:pP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4741201e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4741201e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There are 8 columns and 74 observation from the dataset </a:t>
            </a:r>
            <a:endParaRPr/>
          </a:p>
          <a:p>
            <a:pPr marL="457200" lvl="0" indent="-298450" algn="l" rtl="0">
              <a:spcBef>
                <a:spcPts val="0"/>
              </a:spcBef>
              <a:spcAft>
                <a:spcPts val="0"/>
              </a:spcAft>
              <a:buSzPts val="1100"/>
              <a:buChar char="●"/>
            </a:pPr>
            <a:r>
              <a:rPr lang="en"/>
              <a:t>Random sample sources from InformationIsBeautiful.net </a:t>
            </a:r>
            <a:endParaRPr/>
          </a:p>
          <a:p>
            <a:pPr marL="457200" lvl="0" indent="-298450" algn="l" rtl="0">
              <a:spcBef>
                <a:spcPts val="0"/>
              </a:spcBef>
              <a:spcAft>
                <a:spcPts val="0"/>
              </a:spcAft>
              <a:buSzPts val="1100"/>
              <a:buChar char="●"/>
            </a:pPr>
            <a:r>
              <a:rPr lang="en"/>
              <a:t>6 Genre including Action, Animation, Romance,Comedy etc </a:t>
            </a:r>
            <a:endParaRPr/>
          </a:p>
          <a:p>
            <a:pPr marL="457200" lvl="0" indent="-298450" algn="l" rtl="0">
              <a:spcBef>
                <a:spcPts val="0"/>
              </a:spcBef>
              <a:spcAft>
                <a:spcPts val="0"/>
              </a:spcAft>
              <a:buSzPts val="1100"/>
              <a:buChar char="●"/>
            </a:pPr>
            <a:r>
              <a:rPr lang="en"/>
              <a:t>Profitability = worldwide gross/budget </a:t>
            </a:r>
            <a:endParaRPr/>
          </a:p>
          <a:p>
            <a:pPr marL="457200" lvl="0" indent="-298450" algn="l" rtl="0">
              <a:spcBef>
                <a:spcPts val="0"/>
              </a:spcBef>
              <a:spcAft>
                <a:spcPts val="0"/>
              </a:spcAft>
              <a:buSzPts val="1100"/>
              <a:buChar char="●"/>
            </a:pPr>
            <a:r>
              <a:rPr lang="en"/>
              <a:t>In our study, we are focusing on 5 factors including genre, profitability,worldwide gross, audience score and rotten tomato score from the dataset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4741201e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4741201e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4aa6658ff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4aa6658ff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As we can see, the range of profitability is very large, from 0.005 to 66.934, with the point estimate of 4.785, which means the movies produce profit more than 478.5% of their own budget on average. Also, we notice that the gap between 3rd Quantile and the Maximum is quite large, so outlier might exist in this case.</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a:t>The mean and median of audience score are very close, only 0.04 difference between them. They are also close to the critical point, 60, to define the rotten/fresh status.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4ab7a3a3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4ab7a3a3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Genre has different P value, it is not possible to list all of it on the slide. But all of them are greater than 0.05 so we are not able to reject the Null Hypothesis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4ab7a3a3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4ab7a3a3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Genre has different P value , it is not possible to list all of it on the slide. But all of them are greater than 0.05 so we are not able to reject the Null Hypothesis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4ab7a3a3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4ab7a3a3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Observation from the scatter plot: audience score increase as rotten tomato score </a:t>
            </a:r>
            <a:endParaRPr/>
          </a:p>
          <a:p>
            <a:pPr marL="457200" lvl="0" indent="-298450" algn="l" rtl="0">
              <a:spcBef>
                <a:spcPts val="0"/>
              </a:spcBef>
              <a:spcAft>
                <a:spcPts val="0"/>
              </a:spcAft>
              <a:buSzPts val="1100"/>
              <a:buChar char="●"/>
            </a:pPr>
            <a:r>
              <a:rPr lang="en"/>
              <a:t>Anova Test: P value is smaller than alpha </a:t>
            </a:r>
            <a:endParaRPr/>
          </a:p>
          <a:p>
            <a:pPr marL="457200" lvl="0" indent="-298450" algn="l" rtl="0">
              <a:spcBef>
                <a:spcPts val="0"/>
              </a:spcBef>
              <a:spcAft>
                <a:spcPts val="0"/>
              </a:spcAft>
              <a:buSzPts val="1100"/>
              <a:buChar char="●"/>
            </a:pPr>
            <a:r>
              <a:rPr lang="en"/>
              <a:t>Reject Null hypothesis so there are difference in population mean of audience score within Rotten tomato score </a:t>
            </a:r>
            <a:endParaRPr/>
          </a:p>
          <a:p>
            <a:pPr marL="457200" lvl="0" indent="-298450" algn="l" rtl="0">
              <a:spcBef>
                <a:spcPts val="0"/>
              </a:spcBef>
              <a:spcAft>
                <a:spcPts val="0"/>
              </a:spcAft>
              <a:buSzPts val="1100"/>
              <a:buChar char="●"/>
            </a:pPr>
            <a:r>
              <a:rPr lang="en"/>
              <a:t>Conduct Fisher’s LSD to locate the differences </a:t>
            </a:r>
            <a:endParaRPr/>
          </a:p>
          <a:p>
            <a:pPr marL="457200" lvl="0" indent="-298450" algn="l" rtl="0">
              <a:spcBef>
                <a:spcPts val="0"/>
              </a:spcBef>
              <a:spcAft>
                <a:spcPts val="0"/>
              </a:spcAft>
              <a:buSzPts val="1100"/>
              <a:buChar char="●"/>
            </a:pPr>
            <a:r>
              <a:rPr lang="en"/>
              <a:t>convert Rotten Tomato score into categorical data and divided it into 3 categories according the scales from official. </a:t>
            </a:r>
            <a:endParaRPr/>
          </a:p>
          <a:p>
            <a:pPr marL="457200" lvl="0" indent="-298450" algn="l" rtl="0">
              <a:spcBef>
                <a:spcPts val="0"/>
              </a:spcBef>
              <a:spcAft>
                <a:spcPts val="0"/>
              </a:spcAft>
              <a:buSzPts val="1100"/>
              <a:buChar char="●"/>
            </a:pPr>
            <a:r>
              <a:rPr lang="en"/>
              <a:t>“Rotten” is different from other sample group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4741201e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4741201e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15.63% of the variability of worldwide gross of movie can be explained by the audience score, </a:t>
            </a:r>
            <a:endParaRPr/>
          </a:p>
          <a:p>
            <a:pPr marL="457200" lvl="0" indent="-298450" algn="l" rtl="0">
              <a:lnSpc>
                <a:spcPct val="115000"/>
              </a:lnSpc>
              <a:spcBef>
                <a:spcPts val="0"/>
              </a:spcBef>
              <a:spcAft>
                <a:spcPts val="0"/>
              </a:spcAft>
              <a:buSzPts val="1100"/>
              <a:buChar char="●"/>
            </a:pPr>
            <a:r>
              <a:rPr lang="en"/>
              <a:t>many other possible contributing factors such as number of advertisements, choice of actor/actress or number of awards winning.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4ab7a3a3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4ab7a3a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dataset collected by random sampling method</a:t>
            </a:r>
            <a:endParaRPr/>
          </a:p>
          <a:p>
            <a:pPr marL="457200" lvl="0" indent="-298450" algn="l" rtl="0">
              <a:lnSpc>
                <a:spcPct val="115000"/>
              </a:lnSpc>
              <a:spcBef>
                <a:spcPts val="0"/>
              </a:spcBef>
              <a:spcAft>
                <a:spcPts val="0"/>
              </a:spcAft>
              <a:buSzPts val="1100"/>
              <a:buChar char="●"/>
            </a:pPr>
            <a:r>
              <a:rPr lang="en"/>
              <a:t> cannot control how many movies in a genre can be included</a:t>
            </a:r>
            <a:endParaRPr/>
          </a:p>
          <a:p>
            <a:pPr marL="457200" lvl="0" indent="-298450" algn="l" rtl="0">
              <a:lnSpc>
                <a:spcPct val="115000"/>
              </a:lnSpc>
              <a:spcBef>
                <a:spcPts val="0"/>
              </a:spcBef>
              <a:spcAft>
                <a:spcPts val="0"/>
              </a:spcAft>
              <a:buSzPts val="1100"/>
              <a:buChar char="●"/>
            </a:pPr>
            <a:r>
              <a:rPr lang="en"/>
              <a:t>only one Action movie and one fantasy movie included</a:t>
            </a:r>
            <a:endParaRPr/>
          </a:p>
          <a:p>
            <a:pPr marL="457200" lvl="0" indent="-298450" algn="l" rtl="0">
              <a:lnSpc>
                <a:spcPct val="115000"/>
              </a:lnSpc>
              <a:spcBef>
                <a:spcPts val="0"/>
              </a:spcBef>
              <a:spcAft>
                <a:spcPts val="0"/>
              </a:spcAft>
              <a:buSzPts val="1100"/>
              <a:buChar char="●"/>
            </a:pPr>
            <a:r>
              <a:rPr lang="en"/>
              <a:t>p-value&gt;0.05</a:t>
            </a:r>
            <a:endParaRPr/>
          </a:p>
          <a:p>
            <a:pPr marL="457200" lvl="0" indent="-298450" algn="l" rtl="0">
              <a:lnSpc>
                <a:spcPct val="115000"/>
              </a:lnSpc>
              <a:spcBef>
                <a:spcPts val="0"/>
              </a:spcBef>
              <a:spcAft>
                <a:spcPts val="0"/>
              </a:spcAft>
              <a:buSzPts val="1100"/>
              <a:buChar char="●"/>
            </a:pPr>
            <a:r>
              <a:rPr lang="en"/>
              <a:t>cannot prove that the mean audience score are different among different genres of movies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http://www.informationisbeautiful.net/dat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9803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a:t>
            </a:r>
            <a:endParaRPr dirty="0"/>
          </a:p>
        </p:txBody>
      </p:sp>
      <p:sp>
        <p:nvSpPr>
          <p:cNvPr id="67" name="Google Shape;67;p13"/>
          <p:cNvSpPr txBox="1">
            <a:spLocks noGrp="1"/>
          </p:cNvSpPr>
          <p:nvPr>
            <p:ph type="subTitle" idx="1"/>
          </p:nvPr>
        </p:nvSpPr>
        <p:spPr>
          <a:xfrm>
            <a:off x="2442150" y="2876175"/>
            <a:ext cx="4259700" cy="13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Sai Sruthi Bodapati</a:t>
            </a:r>
            <a:endParaRPr sz="2000" dirty="0"/>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&amp; Suggestion</a:t>
            </a:r>
            <a:endParaRPr/>
          </a:p>
        </p:txBody>
      </p:sp>
      <p:sp>
        <p:nvSpPr>
          <p:cNvPr id="152" name="Google Shape;152;p22"/>
          <p:cNvSpPr txBox="1">
            <a:spLocks noGrp="1"/>
          </p:cNvSpPr>
          <p:nvPr>
            <p:ph type="body" idx="1"/>
          </p:nvPr>
        </p:nvSpPr>
        <p:spPr>
          <a:xfrm>
            <a:off x="311700" y="1266325"/>
            <a:ext cx="6058800" cy="3730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Worldwide gross and profitability do not influenced by genre of movie</a:t>
            </a:r>
            <a:endParaRPr/>
          </a:p>
          <a:p>
            <a:pPr marL="457200" lvl="0" indent="-342900" algn="l" rtl="0">
              <a:lnSpc>
                <a:spcPct val="100000"/>
              </a:lnSpc>
              <a:spcBef>
                <a:spcPts val="0"/>
              </a:spcBef>
              <a:spcAft>
                <a:spcPts val="0"/>
              </a:spcAft>
              <a:buSzPts val="1800"/>
              <a:buChar char="●"/>
            </a:pPr>
            <a:r>
              <a:rPr lang="en"/>
              <a:t>Audience score and Rotten Tomato Score is positively related but there is significance difference between two systems</a:t>
            </a:r>
            <a:endParaRPr/>
          </a:p>
          <a:p>
            <a:pPr marL="457200" lvl="0" indent="-342900" algn="l" rtl="0">
              <a:lnSpc>
                <a:spcPct val="100000"/>
              </a:lnSpc>
              <a:spcBef>
                <a:spcPts val="0"/>
              </a:spcBef>
              <a:spcAft>
                <a:spcPts val="0"/>
              </a:spcAft>
              <a:buSzPts val="1800"/>
              <a:buChar char="●"/>
            </a:pPr>
            <a:r>
              <a:rPr lang="en"/>
              <a:t>Worldwide gross of a movie can be explained by its audience score</a:t>
            </a:r>
            <a:endParaRPr/>
          </a:p>
          <a:p>
            <a:pPr marL="457200" lvl="0" indent="-342900" algn="l" rtl="0">
              <a:lnSpc>
                <a:spcPct val="100000"/>
              </a:lnSpc>
              <a:spcBef>
                <a:spcPts val="0"/>
              </a:spcBef>
              <a:spcAft>
                <a:spcPts val="0"/>
              </a:spcAft>
              <a:buSzPts val="1800"/>
              <a:buChar char="●"/>
            </a:pPr>
            <a:r>
              <a:rPr lang="en" b="1"/>
              <a:t>Suggestion: </a:t>
            </a:r>
            <a:r>
              <a:rPr lang="en"/>
              <a:t>Encourage fans to rate the movie on Rotten Tomato Website; </a:t>
            </a:r>
            <a:br>
              <a:rPr lang="en"/>
            </a:br>
            <a:r>
              <a:rPr lang="en"/>
              <a:t>conduct test with a larger dataset of movie from different genre; </a:t>
            </a:r>
            <a:br>
              <a:rPr lang="en"/>
            </a:br>
            <a:r>
              <a:rPr lang="en"/>
              <a:t>research on more factors that relate to worldwide gross</a:t>
            </a:r>
            <a:endParaRPr/>
          </a:p>
          <a:p>
            <a:pPr marL="457200" lvl="0" indent="0" algn="l" rtl="0">
              <a:lnSpc>
                <a:spcPct val="100000"/>
              </a:lnSpc>
              <a:spcBef>
                <a:spcPts val="0"/>
              </a:spcBef>
              <a:spcAft>
                <a:spcPts val="0"/>
              </a:spcAft>
              <a:buNone/>
            </a:pPr>
            <a:endParaRPr/>
          </a:p>
        </p:txBody>
      </p:sp>
      <p:pic>
        <p:nvPicPr>
          <p:cNvPr id="153" name="Google Shape;153;p22"/>
          <p:cNvPicPr preferRelativeResize="0"/>
          <p:nvPr/>
        </p:nvPicPr>
        <p:blipFill>
          <a:blip r:embed="rId3">
            <a:alphaModFix/>
          </a:blip>
          <a:stretch>
            <a:fillRect/>
          </a:stretch>
        </p:blipFill>
        <p:spPr>
          <a:xfrm rot="349450">
            <a:off x="7155614" y="3259284"/>
            <a:ext cx="1370151" cy="1370151"/>
          </a:xfrm>
          <a:prstGeom prst="rect">
            <a:avLst/>
          </a:prstGeom>
          <a:noFill/>
          <a:ln>
            <a:noFill/>
          </a:ln>
        </p:spPr>
      </p:pic>
      <p:pic>
        <p:nvPicPr>
          <p:cNvPr id="154" name="Google Shape;154;p22"/>
          <p:cNvPicPr preferRelativeResize="0"/>
          <p:nvPr/>
        </p:nvPicPr>
        <p:blipFill>
          <a:blip r:embed="rId4">
            <a:alphaModFix/>
          </a:blip>
          <a:stretch>
            <a:fillRect/>
          </a:stretch>
        </p:blipFill>
        <p:spPr>
          <a:xfrm rot="-438613">
            <a:off x="7536614" y="1891991"/>
            <a:ext cx="1370150" cy="1370150"/>
          </a:xfrm>
          <a:prstGeom prst="rect">
            <a:avLst/>
          </a:prstGeom>
          <a:noFill/>
          <a:ln>
            <a:noFill/>
          </a:ln>
        </p:spPr>
      </p:pic>
      <p:pic>
        <p:nvPicPr>
          <p:cNvPr id="155" name="Google Shape;155;p22"/>
          <p:cNvPicPr preferRelativeResize="0"/>
          <p:nvPr/>
        </p:nvPicPr>
        <p:blipFill>
          <a:blip r:embed="rId5">
            <a:alphaModFix/>
          </a:blip>
          <a:stretch>
            <a:fillRect/>
          </a:stretch>
        </p:blipFill>
        <p:spPr>
          <a:xfrm rot="221366">
            <a:off x="7319521" y="497491"/>
            <a:ext cx="1355622" cy="1355622"/>
          </a:xfrm>
          <a:prstGeom prst="rect">
            <a:avLst/>
          </a:prstGeom>
          <a:noFill/>
          <a:ln>
            <a:noFill/>
          </a:ln>
        </p:spPr>
      </p:pic>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800"/>
              <a:t>Hollywood Movie Dataset includes:</a:t>
            </a:r>
            <a:endParaRPr sz="2800"/>
          </a:p>
        </p:txBody>
      </p:sp>
      <p:sp>
        <p:nvSpPr>
          <p:cNvPr id="74" name="Google Shape;74;p14"/>
          <p:cNvSpPr txBox="1">
            <a:spLocks noGrp="1"/>
          </p:cNvSpPr>
          <p:nvPr>
            <p:ph type="body" idx="1"/>
          </p:nvPr>
        </p:nvSpPr>
        <p:spPr>
          <a:xfrm>
            <a:off x="236750" y="1247575"/>
            <a:ext cx="51597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74</a:t>
            </a:r>
            <a:r>
              <a:rPr lang="en"/>
              <a:t> movies released between </a:t>
            </a:r>
            <a:r>
              <a:rPr lang="en" b="1"/>
              <a:t>2007 to 2011</a:t>
            </a:r>
            <a:endParaRPr b="1"/>
          </a:p>
          <a:p>
            <a:pPr marL="457200" lvl="0" indent="-342900" algn="l" rtl="0">
              <a:lnSpc>
                <a:spcPct val="150000"/>
              </a:lnSpc>
              <a:spcBef>
                <a:spcPts val="0"/>
              </a:spcBef>
              <a:spcAft>
                <a:spcPts val="0"/>
              </a:spcAft>
              <a:buSzPts val="1800"/>
              <a:buChar char="●"/>
            </a:pPr>
            <a:r>
              <a:rPr lang="en" b="1"/>
              <a:t>Random sample</a:t>
            </a:r>
            <a:r>
              <a:rPr lang="en"/>
              <a:t> extracted by Tableau </a:t>
            </a:r>
            <a:br>
              <a:rPr lang="en"/>
            </a:br>
            <a:r>
              <a:rPr lang="en"/>
              <a:t>from source </a:t>
            </a:r>
            <a:r>
              <a:rPr lang="en">
                <a:uFill>
                  <a:noFill/>
                </a:uFill>
                <a:hlinkClick r:id="rId3"/>
              </a:rPr>
              <a:t>InformationIsBeautiful.net</a:t>
            </a:r>
            <a:endParaRPr/>
          </a:p>
          <a:p>
            <a:pPr marL="457200" marR="0" lvl="0" indent="-342900" algn="l" rtl="0">
              <a:lnSpc>
                <a:spcPct val="150000"/>
              </a:lnSpc>
              <a:spcBef>
                <a:spcPts val="0"/>
              </a:spcBef>
              <a:spcAft>
                <a:spcPts val="0"/>
              </a:spcAft>
              <a:buSzPts val="1800"/>
              <a:buChar char="●"/>
            </a:pPr>
            <a:r>
              <a:rPr lang="en" b="1"/>
              <a:t>6 Genres</a:t>
            </a:r>
            <a:r>
              <a:rPr lang="en"/>
              <a:t>, Worldwide Gross,  Audience and Rotten Tomatoes Score </a:t>
            </a:r>
            <a:r>
              <a:rPr lang="en" sz="1600" b="1"/>
              <a:t>(Critic review)</a:t>
            </a:r>
            <a:endParaRPr sz="1600" b="1"/>
          </a:p>
          <a:p>
            <a:pPr marL="457200" lvl="0" indent="-342900" algn="l" rtl="0">
              <a:lnSpc>
                <a:spcPct val="150000"/>
              </a:lnSpc>
              <a:spcBef>
                <a:spcPts val="0"/>
              </a:spcBef>
              <a:spcAft>
                <a:spcPts val="0"/>
              </a:spcAft>
              <a:buSzPts val="1800"/>
              <a:buChar char="●"/>
            </a:pPr>
            <a:r>
              <a:rPr lang="en"/>
              <a:t>Other: 12 Lead and independent Studios and Year Released</a:t>
            </a:r>
            <a:endParaRPr/>
          </a:p>
          <a:p>
            <a:pPr marL="457200" marR="0" lvl="0" indent="0" algn="l" rtl="0">
              <a:lnSpc>
                <a:spcPct val="115000"/>
              </a:lnSpc>
              <a:spcBef>
                <a:spcPts val="1600"/>
              </a:spcBef>
              <a:spcAft>
                <a:spcPts val="1600"/>
              </a:spcAft>
              <a:buNone/>
            </a:pPr>
            <a:endParaRPr/>
          </a:p>
        </p:txBody>
      </p:sp>
      <p:graphicFrame>
        <p:nvGraphicFramePr>
          <p:cNvPr id="75" name="Google Shape;75;p14"/>
          <p:cNvGraphicFramePr/>
          <p:nvPr/>
        </p:nvGraphicFramePr>
        <p:xfrm>
          <a:off x="5480770" y="904104"/>
          <a:ext cx="3516450" cy="3809475"/>
        </p:xfrm>
        <a:graphic>
          <a:graphicData uri="http://schemas.openxmlformats.org/drawingml/2006/table">
            <a:tbl>
              <a:tblPr>
                <a:noFill/>
                <a:tableStyleId>{B855468B-B1E8-4617-BF69-95820A7E5C42}</a:tableStyleId>
              </a:tblPr>
              <a:tblGrid>
                <a:gridCol w="1214825">
                  <a:extLst>
                    <a:ext uri="{9D8B030D-6E8A-4147-A177-3AD203B41FA5}">
                      <a16:colId xmlns:a16="http://schemas.microsoft.com/office/drawing/2014/main" val="20000"/>
                    </a:ext>
                  </a:extLst>
                </a:gridCol>
                <a:gridCol w="2301625">
                  <a:extLst>
                    <a:ext uri="{9D8B030D-6E8A-4147-A177-3AD203B41FA5}">
                      <a16:colId xmlns:a16="http://schemas.microsoft.com/office/drawing/2014/main" val="20001"/>
                    </a:ext>
                  </a:extLst>
                </a:gridCol>
              </a:tblGrid>
              <a:tr h="815700">
                <a:tc gridSpan="2">
                  <a:txBody>
                    <a:bodyPr/>
                    <a:lstStyle/>
                    <a:p>
                      <a:pPr marL="0" lvl="0" indent="0" algn="ctr" rtl="0">
                        <a:spcBef>
                          <a:spcPts val="0"/>
                        </a:spcBef>
                        <a:spcAft>
                          <a:spcPts val="0"/>
                        </a:spcAft>
                        <a:buNone/>
                      </a:pPr>
                      <a:r>
                        <a:rPr lang="en" sz="2200">
                          <a:latin typeface="Open Sans SemiBold"/>
                          <a:ea typeface="Open Sans SemiBold"/>
                          <a:cs typeface="Open Sans SemiBold"/>
                          <a:sym typeface="Open Sans SemiBold"/>
                        </a:rPr>
                        <a:t>Profitability</a:t>
                      </a:r>
                      <a:br>
                        <a:rPr lang="en" sz="2000">
                          <a:latin typeface="Open Sans SemiBold"/>
                          <a:ea typeface="Open Sans SemiBold"/>
                          <a:cs typeface="Open Sans SemiBold"/>
                          <a:sym typeface="Open Sans SemiBold"/>
                        </a:rPr>
                      </a:br>
                      <a:r>
                        <a:rPr lang="en" sz="1900">
                          <a:latin typeface="Open Sans SemiBold"/>
                          <a:ea typeface="Open Sans SemiBold"/>
                          <a:cs typeface="Open Sans SemiBold"/>
                          <a:sym typeface="Open Sans SemiBold"/>
                        </a:rPr>
                        <a:t>(Worldwide Gross / Budget)</a:t>
                      </a:r>
                      <a:endParaRPr sz="1900">
                        <a:latin typeface="Open Sans SemiBold"/>
                        <a:ea typeface="Open Sans SemiBold"/>
                        <a:cs typeface="Open Sans SemiBold"/>
                        <a:sym typeface="Open Sans SemiBold"/>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997925">
                <a:tc>
                  <a:txBody>
                    <a:bodyPr/>
                    <a:lstStyle/>
                    <a:p>
                      <a:pPr marL="0" lvl="0" indent="0" algn="ctr" rtl="0">
                        <a:spcBef>
                          <a:spcPts val="0"/>
                        </a:spcBef>
                        <a:spcAft>
                          <a:spcPts val="0"/>
                        </a:spcAft>
                        <a:buNone/>
                      </a:pPr>
                      <a:r>
                        <a:rPr lang="en" sz="3000"/>
                        <a:t>&lt; 1</a:t>
                      </a:r>
                      <a:endParaRPr sz="3000"/>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997925">
                <a:tc>
                  <a:txBody>
                    <a:bodyPr/>
                    <a:lstStyle/>
                    <a:p>
                      <a:pPr marL="0" lvl="0" indent="0" algn="ctr" rtl="0">
                        <a:spcBef>
                          <a:spcPts val="0"/>
                        </a:spcBef>
                        <a:spcAft>
                          <a:spcPts val="0"/>
                        </a:spcAft>
                        <a:buNone/>
                      </a:pPr>
                      <a:r>
                        <a:rPr lang="en" sz="3000"/>
                        <a:t>= 1</a:t>
                      </a:r>
                      <a:endParaRPr sz="3000"/>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997925">
                <a:tc>
                  <a:txBody>
                    <a:bodyPr/>
                    <a:lstStyle/>
                    <a:p>
                      <a:pPr marL="0" lvl="0" indent="0" algn="ctr" rtl="0">
                        <a:spcBef>
                          <a:spcPts val="0"/>
                        </a:spcBef>
                        <a:spcAft>
                          <a:spcPts val="0"/>
                        </a:spcAft>
                        <a:buNone/>
                      </a:pPr>
                      <a:r>
                        <a:rPr lang="en" sz="3000"/>
                        <a:t>&gt; 1</a:t>
                      </a:r>
                      <a:endParaRPr sz="3000"/>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bl>
          </a:graphicData>
        </a:graphic>
      </p:graphicFrame>
      <p:pic>
        <p:nvPicPr>
          <p:cNvPr id="76" name="Google Shape;76;p14"/>
          <p:cNvPicPr preferRelativeResize="0"/>
          <p:nvPr/>
        </p:nvPicPr>
        <p:blipFill>
          <a:blip r:embed="rId4">
            <a:alphaModFix/>
          </a:blip>
          <a:stretch>
            <a:fillRect/>
          </a:stretch>
        </p:blipFill>
        <p:spPr>
          <a:xfrm>
            <a:off x="7319582" y="1651104"/>
            <a:ext cx="1143000" cy="1143000"/>
          </a:xfrm>
          <a:prstGeom prst="rect">
            <a:avLst/>
          </a:prstGeom>
          <a:noFill/>
          <a:ln>
            <a:noFill/>
          </a:ln>
        </p:spPr>
      </p:pic>
      <p:pic>
        <p:nvPicPr>
          <p:cNvPr id="77" name="Google Shape;77;p14"/>
          <p:cNvPicPr preferRelativeResize="0"/>
          <p:nvPr/>
        </p:nvPicPr>
        <p:blipFill>
          <a:blip r:embed="rId5">
            <a:alphaModFix/>
          </a:blip>
          <a:stretch>
            <a:fillRect/>
          </a:stretch>
        </p:blipFill>
        <p:spPr>
          <a:xfrm>
            <a:off x="7327460" y="3776988"/>
            <a:ext cx="902550" cy="902550"/>
          </a:xfrm>
          <a:prstGeom prst="rect">
            <a:avLst/>
          </a:prstGeom>
          <a:noFill/>
          <a:ln>
            <a:noFill/>
          </a:ln>
        </p:spPr>
      </p:pic>
      <p:pic>
        <p:nvPicPr>
          <p:cNvPr id="78" name="Google Shape;78;p14"/>
          <p:cNvPicPr preferRelativeResize="0"/>
          <p:nvPr/>
        </p:nvPicPr>
        <p:blipFill>
          <a:blip r:embed="rId6">
            <a:alphaModFix/>
          </a:blip>
          <a:stretch>
            <a:fillRect/>
          </a:stretch>
        </p:blipFill>
        <p:spPr>
          <a:xfrm>
            <a:off x="7305195" y="2768779"/>
            <a:ext cx="902550" cy="902550"/>
          </a:xfrm>
          <a:prstGeom prst="rect">
            <a:avLst/>
          </a:prstGeom>
          <a:noFill/>
          <a:ln>
            <a:noFill/>
          </a:ln>
        </p:spPr>
      </p:pic>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Hollywood Movie: Research Questions</a:t>
            </a:r>
            <a:endParaRPr dirty="0"/>
          </a:p>
        </p:txBody>
      </p:sp>
      <p:sp>
        <p:nvSpPr>
          <p:cNvPr id="85" name="Google Shape;85;p15"/>
          <p:cNvSpPr txBox="1">
            <a:spLocks noGrp="1"/>
          </p:cNvSpPr>
          <p:nvPr>
            <p:ph type="body" idx="1"/>
          </p:nvPr>
        </p:nvSpPr>
        <p:spPr>
          <a:xfrm>
            <a:off x="271125" y="1152425"/>
            <a:ext cx="8596200" cy="302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t>Purpose: </a:t>
            </a:r>
            <a:r>
              <a:rPr lang="en" sz="2300"/>
              <a:t>Investigate factors related to </a:t>
            </a:r>
            <a:r>
              <a:rPr lang="en" sz="2300" b="1"/>
              <a:t>worldwide gross </a:t>
            </a:r>
            <a:r>
              <a:rPr lang="en" sz="2300"/>
              <a:t>and             </a:t>
            </a:r>
            <a:r>
              <a:rPr lang="en" sz="2300">
                <a:solidFill>
                  <a:srgbClr val="FFFFFF"/>
                </a:solidFill>
              </a:rPr>
              <a:t>zzzzzzzzz </a:t>
            </a:r>
            <a:r>
              <a:rPr lang="en" sz="2300"/>
              <a:t> </a:t>
            </a:r>
            <a:r>
              <a:rPr lang="en" sz="2300" b="1"/>
              <a:t>rating </a:t>
            </a:r>
            <a:r>
              <a:rPr lang="en" sz="2300"/>
              <a:t>of a movie, including relationship between:</a:t>
            </a:r>
            <a:endParaRPr sz="2300"/>
          </a:p>
          <a:p>
            <a:pPr marL="1085850" lvl="0" indent="-311150" algn="l" rtl="0">
              <a:lnSpc>
                <a:spcPct val="150000"/>
              </a:lnSpc>
              <a:spcBef>
                <a:spcPts val="1600"/>
              </a:spcBef>
              <a:spcAft>
                <a:spcPts val="0"/>
              </a:spcAft>
              <a:buSzPts val="2200"/>
              <a:buAutoNum type="arabicPeriod"/>
            </a:pPr>
            <a:r>
              <a:rPr lang="en" sz="2200"/>
              <a:t>Genre and Profitability</a:t>
            </a:r>
            <a:endParaRPr sz="2200"/>
          </a:p>
          <a:p>
            <a:pPr marL="1085850" lvl="0" indent="-311150" algn="l" rtl="0">
              <a:lnSpc>
                <a:spcPct val="150000"/>
              </a:lnSpc>
              <a:spcBef>
                <a:spcPts val="0"/>
              </a:spcBef>
              <a:spcAft>
                <a:spcPts val="0"/>
              </a:spcAft>
              <a:buSzPts val="2200"/>
              <a:buAutoNum type="arabicPeriod"/>
            </a:pPr>
            <a:r>
              <a:rPr lang="en" sz="2200"/>
              <a:t>Audience score and Rotten Tomatoes score</a:t>
            </a:r>
            <a:endParaRPr sz="2200"/>
          </a:p>
          <a:p>
            <a:pPr marL="1085850" lvl="0" indent="-311150" algn="l" rtl="0">
              <a:lnSpc>
                <a:spcPct val="150000"/>
              </a:lnSpc>
              <a:spcBef>
                <a:spcPts val="0"/>
              </a:spcBef>
              <a:spcAft>
                <a:spcPts val="0"/>
              </a:spcAft>
              <a:buSzPts val="2200"/>
              <a:buAutoNum type="arabicPeriod"/>
            </a:pPr>
            <a:r>
              <a:rPr lang="en" sz="2200"/>
              <a:t>Audience score and Profitability/Worldwide Gross</a:t>
            </a:r>
            <a:endParaRPr sz="2200"/>
          </a:p>
          <a:p>
            <a:pPr marL="1085850" lvl="0" indent="-311150" algn="l" rtl="0">
              <a:lnSpc>
                <a:spcPct val="150000"/>
              </a:lnSpc>
              <a:spcBef>
                <a:spcPts val="0"/>
              </a:spcBef>
              <a:spcAft>
                <a:spcPts val="0"/>
              </a:spcAft>
              <a:buSzPts val="2200"/>
              <a:buAutoNum type="arabicPeriod"/>
            </a:pPr>
            <a:r>
              <a:rPr lang="en" sz="2200"/>
              <a:t>Audience score and Genre</a:t>
            </a:r>
            <a:endParaRPr sz="2200"/>
          </a:p>
          <a:p>
            <a:pPr marL="0" lvl="0" indent="0" algn="l" rtl="0">
              <a:spcBef>
                <a:spcPts val="1600"/>
              </a:spcBef>
              <a:spcAft>
                <a:spcPts val="1600"/>
              </a:spcAft>
              <a:buNone/>
            </a:pPr>
            <a:r>
              <a:rPr lang="en"/>
              <a:t> </a:t>
            </a:r>
            <a:endParaRPr/>
          </a:p>
        </p:txBody>
      </p:sp>
      <p:pic>
        <p:nvPicPr>
          <p:cNvPr id="86" name="Google Shape;86;p15"/>
          <p:cNvPicPr preferRelativeResize="0"/>
          <p:nvPr/>
        </p:nvPicPr>
        <p:blipFill>
          <a:blip r:embed="rId3">
            <a:alphaModFix/>
          </a:blip>
          <a:stretch>
            <a:fillRect/>
          </a:stretch>
        </p:blipFill>
        <p:spPr>
          <a:xfrm>
            <a:off x="6384775" y="3152875"/>
            <a:ext cx="2447525" cy="2447525"/>
          </a:xfrm>
          <a:prstGeom prst="rect">
            <a:avLst/>
          </a:prstGeom>
          <a:noFill/>
          <a:ln>
            <a:noFill/>
          </a:ln>
        </p:spPr>
      </p:pic>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00600" y="245200"/>
            <a:ext cx="8520600" cy="707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Descriptive Stats </a:t>
            </a:r>
            <a:endParaRPr/>
          </a:p>
        </p:txBody>
      </p:sp>
      <p:sp>
        <p:nvSpPr>
          <p:cNvPr id="93" name="Google Shape;93;p16"/>
          <p:cNvSpPr txBox="1">
            <a:spLocks noGrp="1"/>
          </p:cNvSpPr>
          <p:nvPr>
            <p:ph type="body" idx="1"/>
          </p:nvPr>
        </p:nvSpPr>
        <p:spPr>
          <a:xfrm>
            <a:off x="234000" y="8592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94" name="Google Shape;94;p16"/>
          <p:cNvSpPr txBox="1"/>
          <p:nvPr/>
        </p:nvSpPr>
        <p:spPr>
          <a:xfrm>
            <a:off x="1707250" y="85927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a:t> </a:t>
            </a:r>
            <a:endParaRPr/>
          </a:p>
        </p:txBody>
      </p:sp>
      <p:pic>
        <p:nvPicPr>
          <p:cNvPr id="95" name="Google Shape;95;p16"/>
          <p:cNvPicPr preferRelativeResize="0"/>
          <p:nvPr/>
        </p:nvPicPr>
        <p:blipFill>
          <a:blip r:embed="rId3">
            <a:alphaModFix/>
          </a:blip>
          <a:stretch>
            <a:fillRect/>
          </a:stretch>
        </p:blipFill>
        <p:spPr>
          <a:xfrm>
            <a:off x="4236300" y="791875"/>
            <a:ext cx="4584900" cy="4163500"/>
          </a:xfrm>
          <a:prstGeom prst="rect">
            <a:avLst/>
          </a:prstGeom>
          <a:noFill/>
          <a:ln>
            <a:noFill/>
          </a:ln>
        </p:spPr>
      </p:pic>
      <p:pic>
        <p:nvPicPr>
          <p:cNvPr id="96" name="Google Shape;96;p16"/>
          <p:cNvPicPr preferRelativeResize="0"/>
          <p:nvPr/>
        </p:nvPicPr>
        <p:blipFill>
          <a:blip r:embed="rId4">
            <a:alphaModFix/>
          </a:blip>
          <a:stretch>
            <a:fillRect/>
          </a:stretch>
        </p:blipFill>
        <p:spPr>
          <a:xfrm>
            <a:off x="1108525" y="1034925"/>
            <a:ext cx="2200700" cy="3677375"/>
          </a:xfrm>
          <a:prstGeom prst="rect">
            <a:avLst/>
          </a:prstGeom>
          <a:noFill/>
          <a:ln>
            <a:noFill/>
          </a:ln>
        </p:spPr>
      </p:pic>
      <p:sp>
        <p:nvSpPr>
          <p:cNvPr id="97" name="Google Shape;9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AutoNum type="arabicParenR"/>
            </a:pPr>
            <a:r>
              <a:rPr lang="en"/>
              <a:t>Genre and Worldwide Gross</a:t>
            </a:r>
            <a:endParaRPr/>
          </a:p>
        </p:txBody>
      </p:sp>
      <p:sp>
        <p:nvSpPr>
          <p:cNvPr id="103" name="Google Shape;103;p17"/>
          <p:cNvSpPr txBox="1">
            <a:spLocks noGrp="1"/>
          </p:cNvSpPr>
          <p:nvPr>
            <p:ph type="body" idx="1"/>
          </p:nvPr>
        </p:nvSpPr>
        <p:spPr>
          <a:xfrm>
            <a:off x="311700" y="1307200"/>
            <a:ext cx="4451400" cy="356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900" b="1" u="sng"/>
              <a:t>ANOVA Test</a:t>
            </a:r>
            <a:endParaRPr sz="1900" b="1" u="sng"/>
          </a:p>
          <a:p>
            <a:pPr marL="457200" lvl="0" indent="-349250" algn="l" rtl="0">
              <a:lnSpc>
                <a:spcPct val="150000"/>
              </a:lnSpc>
              <a:spcBef>
                <a:spcPts val="1600"/>
              </a:spcBef>
              <a:spcAft>
                <a:spcPts val="0"/>
              </a:spcAft>
              <a:buSzPts val="1900"/>
              <a:buChar char="●"/>
            </a:pPr>
            <a:r>
              <a:rPr lang="en" sz="1900"/>
              <a:t>Inspect mean of worldwide gross for each genre are the same</a:t>
            </a:r>
            <a:endParaRPr sz="1900"/>
          </a:p>
          <a:p>
            <a:pPr marL="457200" lvl="0" indent="-349250" algn="l" rtl="0">
              <a:lnSpc>
                <a:spcPct val="150000"/>
              </a:lnSpc>
              <a:spcBef>
                <a:spcPts val="0"/>
              </a:spcBef>
              <a:spcAft>
                <a:spcPts val="0"/>
              </a:spcAft>
              <a:buSzPts val="1900"/>
              <a:buChar char="●"/>
            </a:pPr>
            <a:r>
              <a:rPr lang="en" sz="1900" b="1"/>
              <a:t>P-value:</a:t>
            </a:r>
            <a:r>
              <a:rPr lang="en" sz="1900"/>
              <a:t> </a:t>
            </a:r>
            <a:r>
              <a:rPr lang="en" sz="1900">
                <a:highlight>
                  <a:srgbClr val="FFFF00"/>
                </a:highlight>
              </a:rPr>
              <a:t>0.172 (Not significant)</a:t>
            </a:r>
            <a:endParaRPr sz="1900">
              <a:highlight>
                <a:srgbClr val="FFFF00"/>
              </a:highlight>
            </a:endParaRPr>
          </a:p>
          <a:p>
            <a:pPr marL="0" lvl="0" indent="0" algn="l" rtl="0">
              <a:lnSpc>
                <a:spcPct val="150000"/>
              </a:lnSpc>
              <a:spcBef>
                <a:spcPts val="1600"/>
              </a:spcBef>
              <a:spcAft>
                <a:spcPts val="0"/>
              </a:spcAft>
              <a:buNone/>
            </a:pPr>
            <a:r>
              <a:rPr lang="en" sz="1900" b="1" u="sng"/>
              <a:t>Test for Significance</a:t>
            </a:r>
            <a:endParaRPr sz="1900" b="1" u="sng"/>
          </a:p>
          <a:p>
            <a:pPr marL="457200" lvl="0" indent="-349250" algn="l" rtl="0">
              <a:lnSpc>
                <a:spcPct val="150000"/>
              </a:lnSpc>
              <a:spcBef>
                <a:spcPts val="1600"/>
              </a:spcBef>
              <a:spcAft>
                <a:spcPts val="0"/>
              </a:spcAft>
              <a:buSzPts val="1900"/>
              <a:buChar char="●"/>
            </a:pPr>
            <a:r>
              <a:rPr lang="en" sz="1900" b="1"/>
              <a:t>P-value </a:t>
            </a:r>
            <a:r>
              <a:rPr lang="en" sz="1900">
                <a:highlight>
                  <a:srgbClr val="FFFF00"/>
                </a:highlight>
              </a:rPr>
              <a:t>&gt; 0.05 (Not significant)</a:t>
            </a:r>
            <a:endParaRPr sz="1900"/>
          </a:p>
        </p:txBody>
      </p:sp>
      <p:sp>
        <p:nvSpPr>
          <p:cNvPr id="104" name="Google Shape;104;p17"/>
          <p:cNvSpPr txBox="1"/>
          <p:nvPr/>
        </p:nvSpPr>
        <p:spPr>
          <a:xfrm>
            <a:off x="4850950" y="3770800"/>
            <a:ext cx="3981300" cy="1096800"/>
          </a:xfrm>
          <a:prstGeom prst="rect">
            <a:avLst/>
          </a:prstGeom>
          <a:solidFill>
            <a:srgbClr val="FFE5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No evidence to support</a:t>
            </a:r>
            <a:r>
              <a:rPr lang="en" sz="1900">
                <a:latin typeface="Open Sans"/>
                <a:ea typeface="Open Sans"/>
                <a:cs typeface="Open Sans"/>
                <a:sym typeface="Open Sans"/>
              </a:rPr>
              <a:t> there is linear relationship between Genre and Worldwide Gross</a:t>
            </a:r>
            <a:endParaRPr>
              <a:latin typeface="Open Sans"/>
              <a:ea typeface="Open Sans"/>
              <a:cs typeface="Open Sans"/>
              <a:sym typeface="Open Sans"/>
            </a:endParaRPr>
          </a:p>
        </p:txBody>
      </p:sp>
      <p:pic>
        <p:nvPicPr>
          <p:cNvPr id="105" name="Google Shape;105;p17"/>
          <p:cNvPicPr preferRelativeResize="0"/>
          <p:nvPr/>
        </p:nvPicPr>
        <p:blipFill>
          <a:blip r:embed="rId3">
            <a:alphaModFix/>
          </a:blip>
          <a:stretch>
            <a:fillRect/>
          </a:stretch>
        </p:blipFill>
        <p:spPr>
          <a:xfrm>
            <a:off x="4915500" y="1304825"/>
            <a:ext cx="4076099" cy="2200217"/>
          </a:xfrm>
          <a:prstGeom prst="rect">
            <a:avLst/>
          </a:prstGeom>
          <a:noFill/>
          <a:ln>
            <a:noFill/>
          </a:ln>
        </p:spPr>
      </p:pic>
      <p:sp>
        <p:nvSpPr>
          <p:cNvPr id="106" name="Google Shape;10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AutoNum type="arabicParenR"/>
            </a:pPr>
            <a:r>
              <a:rPr lang="en"/>
              <a:t>Genre vs. Profitability</a:t>
            </a:r>
            <a:endParaRPr/>
          </a:p>
        </p:txBody>
      </p:sp>
      <p:sp>
        <p:nvSpPr>
          <p:cNvPr id="112" name="Google Shape;112;p18"/>
          <p:cNvSpPr txBox="1">
            <a:spLocks noGrp="1"/>
          </p:cNvSpPr>
          <p:nvPr>
            <p:ph type="body" idx="1"/>
          </p:nvPr>
        </p:nvSpPr>
        <p:spPr>
          <a:xfrm>
            <a:off x="120600" y="1152425"/>
            <a:ext cx="4451400" cy="4123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900" b="1" u="sng"/>
              <a:t>ANOVA Test</a:t>
            </a:r>
            <a:endParaRPr sz="1900" b="1" u="sng"/>
          </a:p>
          <a:p>
            <a:pPr marL="457200" lvl="0" indent="-349250" algn="l" rtl="0">
              <a:lnSpc>
                <a:spcPct val="150000"/>
              </a:lnSpc>
              <a:spcBef>
                <a:spcPts val="1600"/>
              </a:spcBef>
              <a:spcAft>
                <a:spcPts val="0"/>
              </a:spcAft>
              <a:buSzPts val="1900"/>
              <a:buChar char="●"/>
            </a:pPr>
            <a:r>
              <a:rPr lang="en" sz="1900"/>
              <a:t>Inspect if population mean of profitability for each genre are the same</a:t>
            </a:r>
            <a:endParaRPr sz="1900"/>
          </a:p>
          <a:p>
            <a:pPr marL="457200" lvl="0" indent="-349250" algn="l" rtl="0">
              <a:lnSpc>
                <a:spcPct val="150000"/>
              </a:lnSpc>
              <a:spcBef>
                <a:spcPts val="0"/>
              </a:spcBef>
              <a:spcAft>
                <a:spcPts val="0"/>
              </a:spcAft>
              <a:buSzPts val="1900"/>
              <a:buChar char="●"/>
            </a:pPr>
            <a:r>
              <a:rPr lang="en" sz="1900" b="1"/>
              <a:t>P-value:</a:t>
            </a:r>
            <a:r>
              <a:rPr lang="en" sz="1900"/>
              <a:t> </a:t>
            </a:r>
            <a:r>
              <a:rPr lang="en" sz="1900">
                <a:highlight>
                  <a:srgbClr val="FFFF00"/>
                </a:highlight>
              </a:rPr>
              <a:t>0.661 (Not significant)</a:t>
            </a:r>
            <a:endParaRPr sz="1900">
              <a:highlight>
                <a:srgbClr val="FFFF00"/>
              </a:highlight>
            </a:endParaRPr>
          </a:p>
          <a:p>
            <a:pPr marL="0" lvl="0" indent="0" algn="l" rtl="0">
              <a:lnSpc>
                <a:spcPct val="150000"/>
              </a:lnSpc>
              <a:spcBef>
                <a:spcPts val="1600"/>
              </a:spcBef>
              <a:spcAft>
                <a:spcPts val="0"/>
              </a:spcAft>
              <a:buNone/>
            </a:pPr>
            <a:r>
              <a:rPr lang="en" sz="1900" b="1" u="sng"/>
              <a:t>Test for Significance</a:t>
            </a:r>
            <a:endParaRPr sz="1900" b="1" u="sng"/>
          </a:p>
          <a:p>
            <a:pPr marL="457200" lvl="0" indent="-349250" algn="l" rtl="0">
              <a:lnSpc>
                <a:spcPct val="150000"/>
              </a:lnSpc>
              <a:spcBef>
                <a:spcPts val="1600"/>
              </a:spcBef>
              <a:spcAft>
                <a:spcPts val="0"/>
              </a:spcAft>
              <a:buSzPts val="1900"/>
              <a:buChar char="●"/>
            </a:pPr>
            <a:r>
              <a:rPr lang="en" sz="1900" b="1"/>
              <a:t>P-value:</a:t>
            </a:r>
            <a:r>
              <a:rPr lang="en" sz="1900"/>
              <a:t> </a:t>
            </a:r>
            <a:r>
              <a:rPr lang="en" sz="1900">
                <a:highlight>
                  <a:srgbClr val="FFFF00"/>
                </a:highlight>
              </a:rPr>
              <a:t>&gt;0.05 (Not significant)</a:t>
            </a:r>
            <a:endParaRPr sz="1900"/>
          </a:p>
        </p:txBody>
      </p:sp>
      <p:sp>
        <p:nvSpPr>
          <p:cNvPr id="113" name="Google Shape;113;p18"/>
          <p:cNvSpPr txBox="1"/>
          <p:nvPr/>
        </p:nvSpPr>
        <p:spPr>
          <a:xfrm>
            <a:off x="4572000" y="3773316"/>
            <a:ext cx="4260300" cy="1096800"/>
          </a:xfrm>
          <a:prstGeom prst="rect">
            <a:avLst/>
          </a:prstGeom>
          <a:solidFill>
            <a:srgbClr val="FFE5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No evidence to support</a:t>
            </a:r>
            <a:r>
              <a:rPr lang="en" sz="1900">
                <a:latin typeface="Open Sans"/>
                <a:ea typeface="Open Sans"/>
                <a:cs typeface="Open Sans"/>
                <a:sym typeface="Open Sans"/>
              </a:rPr>
              <a:t> there is linear relationship between Genre and Profitability</a:t>
            </a:r>
            <a:endParaRPr>
              <a:latin typeface="Open Sans"/>
              <a:ea typeface="Open Sans"/>
              <a:cs typeface="Open Sans"/>
              <a:sym typeface="Open Sans"/>
            </a:endParaRPr>
          </a:p>
        </p:txBody>
      </p:sp>
      <p:pic>
        <p:nvPicPr>
          <p:cNvPr id="114" name="Google Shape;114;p18"/>
          <p:cNvPicPr preferRelativeResize="0"/>
          <p:nvPr/>
        </p:nvPicPr>
        <p:blipFill>
          <a:blip r:embed="rId3">
            <a:alphaModFix/>
          </a:blip>
          <a:stretch>
            <a:fillRect/>
          </a:stretch>
        </p:blipFill>
        <p:spPr>
          <a:xfrm>
            <a:off x="4724400" y="1304825"/>
            <a:ext cx="4267200" cy="2303371"/>
          </a:xfrm>
          <a:prstGeom prst="rect">
            <a:avLst/>
          </a:prstGeom>
          <a:noFill/>
          <a:ln>
            <a:noFill/>
          </a:ln>
        </p:spPr>
      </p:pic>
      <p:sp>
        <p:nvSpPr>
          <p:cNvPr id="115" name="Google Shape;11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2) Audience Score &amp; Rotten Tomatoes Score</a:t>
            </a:r>
            <a:endParaRPr/>
          </a:p>
        </p:txBody>
      </p:sp>
      <p:pic>
        <p:nvPicPr>
          <p:cNvPr id="121" name="Google Shape;121;p19"/>
          <p:cNvPicPr preferRelativeResize="0"/>
          <p:nvPr/>
        </p:nvPicPr>
        <p:blipFill rotWithShape="1">
          <a:blip r:embed="rId3">
            <a:alphaModFix/>
          </a:blip>
          <a:srcRect t="27425" r="11652"/>
          <a:stretch/>
        </p:blipFill>
        <p:spPr>
          <a:xfrm>
            <a:off x="5084099" y="1076225"/>
            <a:ext cx="3423473" cy="2074225"/>
          </a:xfrm>
          <a:prstGeom prst="rect">
            <a:avLst/>
          </a:prstGeom>
          <a:noFill/>
          <a:ln>
            <a:noFill/>
          </a:ln>
        </p:spPr>
      </p:pic>
      <p:sp>
        <p:nvSpPr>
          <p:cNvPr id="122" name="Google Shape;122;p19"/>
          <p:cNvSpPr txBox="1">
            <a:spLocks noGrp="1"/>
          </p:cNvSpPr>
          <p:nvPr>
            <p:ph type="body" idx="1"/>
          </p:nvPr>
        </p:nvSpPr>
        <p:spPr>
          <a:xfrm>
            <a:off x="322785" y="1113925"/>
            <a:ext cx="5290800" cy="15492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b="1" u="sng"/>
              <a:t>Anova Test</a:t>
            </a:r>
            <a:endParaRPr sz="1900" b="1" u="sng"/>
          </a:p>
          <a:p>
            <a:pPr marL="457200" lvl="0" indent="-349250" algn="l" rtl="0">
              <a:lnSpc>
                <a:spcPct val="115000"/>
              </a:lnSpc>
              <a:spcBef>
                <a:spcPts val="1600"/>
              </a:spcBef>
              <a:spcAft>
                <a:spcPts val="0"/>
              </a:spcAft>
              <a:buSzPts val="1900"/>
              <a:buChar char="●"/>
            </a:pPr>
            <a:r>
              <a:rPr lang="en" sz="1900" b="1"/>
              <a:t>P-value:</a:t>
            </a:r>
            <a:r>
              <a:rPr lang="en" sz="1900"/>
              <a:t> </a:t>
            </a:r>
            <a:r>
              <a:rPr lang="en" sz="1900">
                <a:highlight>
                  <a:srgbClr val="FFFF00"/>
                </a:highlight>
              </a:rPr>
              <a:t>0.000001 (Significant!)</a:t>
            </a:r>
            <a:endParaRPr sz="1900">
              <a:highlight>
                <a:srgbClr val="FFFF00"/>
              </a:highlight>
            </a:endParaRPr>
          </a:p>
          <a:p>
            <a:pPr marL="457200" lvl="0" indent="-342900" algn="l" rtl="0">
              <a:lnSpc>
                <a:spcPct val="115000"/>
              </a:lnSpc>
              <a:spcBef>
                <a:spcPts val="0"/>
              </a:spcBef>
              <a:spcAft>
                <a:spcPts val="0"/>
              </a:spcAft>
              <a:buSzPts val="1800"/>
              <a:buChar char="●"/>
            </a:pPr>
            <a:r>
              <a:rPr lang="en"/>
              <a:t>When Audience Score </a:t>
            </a:r>
            <a:r>
              <a:rPr lang="en">
                <a:highlight>
                  <a:srgbClr val="FFFFFF"/>
                </a:highlight>
              </a:rPr>
              <a:t>↑, </a:t>
            </a:r>
            <a:br>
              <a:rPr lang="en">
                <a:highlight>
                  <a:srgbClr val="FFFFFF"/>
                </a:highlight>
              </a:rPr>
            </a:br>
            <a:r>
              <a:rPr lang="en">
                <a:highlight>
                  <a:srgbClr val="FFFFFF"/>
                </a:highlight>
              </a:rPr>
              <a:t>Rotten Tomatoes Score </a:t>
            </a:r>
            <a:r>
              <a:rPr lang="en"/>
              <a:t> </a:t>
            </a:r>
            <a:r>
              <a:rPr lang="en">
                <a:highlight>
                  <a:srgbClr val="FFFFFF"/>
                </a:highlight>
              </a:rPr>
              <a:t>↑</a:t>
            </a:r>
            <a:endParaRPr u="sng">
              <a:highlight>
                <a:srgbClr val="FFFFFF"/>
              </a:highlight>
            </a:endParaRPr>
          </a:p>
        </p:txBody>
      </p:sp>
      <p:graphicFrame>
        <p:nvGraphicFramePr>
          <p:cNvPr id="123" name="Google Shape;123;p19"/>
          <p:cNvGraphicFramePr/>
          <p:nvPr/>
        </p:nvGraphicFramePr>
        <p:xfrm>
          <a:off x="332925" y="3074255"/>
          <a:ext cx="3000000" cy="3000000"/>
        </p:xfrm>
        <a:graphic>
          <a:graphicData uri="http://schemas.openxmlformats.org/drawingml/2006/table">
            <a:tbl>
              <a:tblPr>
                <a:noFill/>
                <a:tableStyleId>{B855468B-B1E8-4617-BF69-95820A7E5C42}</a:tableStyleId>
              </a:tblPr>
              <a:tblGrid>
                <a:gridCol w="2015875">
                  <a:extLst>
                    <a:ext uri="{9D8B030D-6E8A-4147-A177-3AD203B41FA5}">
                      <a16:colId xmlns:a16="http://schemas.microsoft.com/office/drawing/2014/main" val="20000"/>
                    </a:ext>
                  </a:extLst>
                </a:gridCol>
                <a:gridCol w="2050100">
                  <a:extLst>
                    <a:ext uri="{9D8B030D-6E8A-4147-A177-3AD203B41FA5}">
                      <a16:colId xmlns:a16="http://schemas.microsoft.com/office/drawing/2014/main" val="20001"/>
                    </a:ext>
                  </a:extLst>
                </a:gridCol>
                <a:gridCol w="1647950">
                  <a:extLst>
                    <a:ext uri="{9D8B030D-6E8A-4147-A177-3AD203B41FA5}">
                      <a16:colId xmlns:a16="http://schemas.microsoft.com/office/drawing/2014/main" val="20002"/>
                    </a:ext>
                  </a:extLst>
                </a:gridCol>
                <a:gridCol w="850550">
                  <a:extLst>
                    <a:ext uri="{9D8B030D-6E8A-4147-A177-3AD203B41FA5}">
                      <a16:colId xmlns:a16="http://schemas.microsoft.com/office/drawing/2014/main" val="20003"/>
                    </a:ext>
                  </a:extLst>
                </a:gridCol>
              </a:tblGrid>
              <a:tr h="440775">
                <a:tc>
                  <a:txBody>
                    <a:bodyPr/>
                    <a:lstStyle/>
                    <a:p>
                      <a:pPr marL="0" lvl="0" indent="0" algn="ctr" rtl="0">
                        <a:spcBef>
                          <a:spcPts val="0"/>
                        </a:spcBef>
                        <a:spcAft>
                          <a:spcPts val="0"/>
                        </a:spcAft>
                        <a:buNone/>
                      </a:pPr>
                      <a:r>
                        <a:rPr lang="en" b="1"/>
                        <a:t>Rotten Tomato Score</a:t>
                      </a:r>
                      <a:endParaRPr b="1"/>
                    </a:p>
                  </a:txBody>
                  <a:tcPr marL="91425" marR="91425" marT="91425" marB="91425" anchor="ctr">
                    <a:solidFill>
                      <a:srgbClr val="C9DAF8"/>
                    </a:solidFill>
                  </a:tcPr>
                </a:tc>
                <a:tc>
                  <a:txBody>
                    <a:bodyPr/>
                    <a:lstStyle/>
                    <a:p>
                      <a:pPr marL="0" lvl="0" indent="0" algn="ctr" rtl="0">
                        <a:spcBef>
                          <a:spcPts val="0"/>
                        </a:spcBef>
                        <a:spcAft>
                          <a:spcPts val="0"/>
                        </a:spcAft>
                        <a:buNone/>
                      </a:pPr>
                      <a:r>
                        <a:rPr lang="en" b="1"/>
                        <a:t>Category</a:t>
                      </a:r>
                      <a:endParaRPr b="1"/>
                    </a:p>
                  </a:txBody>
                  <a:tcPr marL="91425" marR="91425" marT="91425" marB="91425" anchor="ctr">
                    <a:solidFill>
                      <a:srgbClr val="C9DAF8"/>
                    </a:solidFill>
                  </a:tcPr>
                </a:tc>
                <a:tc>
                  <a:txBody>
                    <a:bodyPr/>
                    <a:lstStyle/>
                    <a:p>
                      <a:pPr marL="0" lvl="0" indent="0" algn="ctr" rtl="0">
                        <a:spcBef>
                          <a:spcPts val="0"/>
                        </a:spcBef>
                        <a:spcAft>
                          <a:spcPts val="0"/>
                        </a:spcAft>
                        <a:buNone/>
                      </a:pPr>
                      <a:r>
                        <a:rPr lang="en" b="1"/>
                        <a:t>Audience Score</a:t>
                      </a:r>
                      <a:endParaRPr b="1"/>
                    </a:p>
                  </a:txBody>
                  <a:tcPr marL="91425" marR="91425" marT="91425" marB="91425" anchor="ctr">
                    <a:solidFill>
                      <a:srgbClr val="C9DAF8"/>
                    </a:solidFill>
                  </a:tcPr>
                </a:tc>
                <a:tc>
                  <a:txBody>
                    <a:bodyPr/>
                    <a:lstStyle/>
                    <a:p>
                      <a:pPr marL="0" lvl="0" indent="0" algn="ctr" rtl="0">
                        <a:spcBef>
                          <a:spcPts val="0"/>
                        </a:spcBef>
                        <a:spcAft>
                          <a:spcPts val="0"/>
                        </a:spcAft>
                        <a:buNone/>
                      </a:pPr>
                      <a:r>
                        <a:rPr lang="en" b="1"/>
                        <a:t>Groups</a:t>
                      </a:r>
                      <a:endParaRPr b="1"/>
                    </a:p>
                  </a:txBody>
                  <a:tcPr marL="91425" marR="91425" marT="91425" marB="91425" anchor="ctr">
                    <a:solidFill>
                      <a:srgbClr val="C9DAF8"/>
                    </a:solidFill>
                  </a:tcPr>
                </a:tc>
                <a:extLst>
                  <a:ext uri="{0D108BD9-81ED-4DB2-BD59-A6C34878D82A}">
                    <a16:rowId xmlns:a16="http://schemas.microsoft.com/office/drawing/2014/main" val="10000"/>
                  </a:ext>
                </a:extLst>
              </a:tr>
              <a:tr h="495425">
                <a:tc>
                  <a:txBody>
                    <a:bodyPr/>
                    <a:lstStyle/>
                    <a:p>
                      <a:pPr marL="0" lvl="0" indent="0" algn="ctr" rtl="0">
                        <a:spcBef>
                          <a:spcPts val="0"/>
                        </a:spcBef>
                        <a:spcAft>
                          <a:spcPts val="0"/>
                        </a:spcAft>
                        <a:buNone/>
                      </a:pPr>
                      <a:r>
                        <a:rPr lang="en" sz="1600"/>
                        <a:t>75% or higher</a:t>
                      </a:r>
                      <a:endParaRPr sz="1600"/>
                    </a:p>
                  </a:txBody>
                  <a:tcPr marL="91425" marR="91425" marT="91425" marB="91425" anchor="ctr"/>
                </a:tc>
                <a:tc>
                  <a:txBody>
                    <a:bodyPr/>
                    <a:lstStyle/>
                    <a:p>
                      <a:pPr marL="0" lvl="0" indent="0" algn="ctr" rtl="0">
                        <a:spcBef>
                          <a:spcPts val="0"/>
                        </a:spcBef>
                        <a:spcAft>
                          <a:spcPts val="0"/>
                        </a:spcAft>
                        <a:buNone/>
                      </a:pPr>
                      <a:r>
                        <a:rPr lang="en" sz="1600"/>
                        <a:t>Certified Fresh </a:t>
                      </a:r>
                      <a:r>
                        <a:rPr lang="en" sz="1600">
                          <a:solidFill>
                            <a:srgbClr val="FFFFFF"/>
                          </a:solidFill>
                        </a:rPr>
                        <a:t>zzzz</a:t>
                      </a:r>
                      <a:endParaRPr sz="160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sz="1600"/>
                        <a:t>78.36</a:t>
                      </a:r>
                      <a:endParaRPr sz="1600"/>
                    </a:p>
                  </a:txBody>
                  <a:tcPr marL="91425" marR="91425" marT="91425" marB="91425" anchor="ctr"/>
                </a:tc>
                <a:tc>
                  <a:txBody>
                    <a:bodyPr/>
                    <a:lstStyle/>
                    <a:p>
                      <a:pPr marL="0" lvl="0" indent="0" algn="ctr" rtl="0">
                        <a:spcBef>
                          <a:spcPts val="0"/>
                        </a:spcBef>
                        <a:spcAft>
                          <a:spcPts val="0"/>
                        </a:spcAft>
                        <a:buNone/>
                      </a:pPr>
                      <a:r>
                        <a:rPr lang="en" sz="1600"/>
                        <a:t>a</a:t>
                      </a:r>
                      <a:endParaRPr sz="1600"/>
                    </a:p>
                  </a:txBody>
                  <a:tcPr marL="91425" marR="91425" marT="91425" marB="91425" anchor="ctr"/>
                </a:tc>
                <a:extLst>
                  <a:ext uri="{0D108BD9-81ED-4DB2-BD59-A6C34878D82A}">
                    <a16:rowId xmlns:a16="http://schemas.microsoft.com/office/drawing/2014/main" val="10001"/>
                  </a:ext>
                </a:extLst>
              </a:tr>
              <a:tr h="484350">
                <a:tc>
                  <a:txBody>
                    <a:bodyPr/>
                    <a:lstStyle/>
                    <a:p>
                      <a:pPr marL="0" lvl="0" indent="0" algn="ctr" rtl="0">
                        <a:spcBef>
                          <a:spcPts val="0"/>
                        </a:spcBef>
                        <a:spcAft>
                          <a:spcPts val="0"/>
                        </a:spcAft>
                        <a:buNone/>
                      </a:pPr>
                      <a:r>
                        <a:rPr lang="en" sz="1600"/>
                        <a:t>At least 60%</a:t>
                      </a:r>
                      <a:endParaRPr sz="1600"/>
                    </a:p>
                  </a:txBody>
                  <a:tcPr marL="91425" marR="91425" marT="91425" marB="91425" anchor="ctr"/>
                </a:tc>
                <a:tc>
                  <a:txBody>
                    <a:bodyPr/>
                    <a:lstStyle/>
                    <a:p>
                      <a:pPr marL="0" lvl="0" indent="0" algn="ctr" rtl="0">
                        <a:spcBef>
                          <a:spcPts val="0"/>
                        </a:spcBef>
                        <a:spcAft>
                          <a:spcPts val="0"/>
                        </a:spcAft>
                        <a:buNone/>
                      </a:pPr>
                      <a:r>
                        <a:rPr lang="en" sz="1600"/>
                        <a:t>Fresh </a:t>
                      </a:r>
                      <a:r>
                        <a:rPr lang="en" sz="1600">
                          <a:solidFill>
                            <a:srgbClr val="FFFFFF"/>
                          </a:solidFill>
                        </a:rPr>
                        <a:t>z</a:t>
                      </a:r>
                      <a:endParaRPr sz="1600">
                        <a:solidFill>
                          <a:srgbClr val="FFFFFF"/>
                        </a:solidFill>
                      </a:endParaRPr>
                    </a:p>
                  </a:txBody>
                  <a:tcPr marL="91425" marR="91425" marT="91425" marB="91425" anchor="ctr"/>
                </a:tc>
                <a:tc>
                  <a:txBody>
                    <a:bodyPr/>
                    <a:lstStyle/>
                    <a:p>
                      <a:pPr marL="0" lvl="0" indent="0" algn="ctr" rtl="0">
                        <a:spcBef>
                          <a:spcPts val="0"/>
                        </a:spcBef>
                        <a:spcAft>
                          <a:spcPts val="0"/>
                        </a:spcAft>
                        <a:buNone/>
                      </a:pPr>
                      <a:r>
                        <a:rPr lang="en" sz="1600"/>
                        <a:t>69.00</a:t>
                      </a:r>
                      <a:endParaRPr sz="1600"/>
                    </a:p>
                  </a:txBody>
                  <a:tcPr marL="91425" marR="91425" marT="91425" marB="91425" anchor="ctr"/>
                </a:tc>
                <a:tc>
                  <a:txBody>
                    <a:bodyPr/>
                    <a:lstStyle/>
                    <a:p>
                      <a:pPr marL="0" lvl="0" indent="0" algn="ctr" rtl="0">
                        <a:spcBef>
                          <a:spcPts val="0"/>
                        </a:spcBef>
                        <a:spcAft>
                          <a:spcPts val="0"/>
                        </a:spcAft>
                        <a:buNone/>
                      </a:pPr>
                      <a:r>
                        <a:rPr lang="en" sz="1600"/>
                        <a:t>a</a:t>
                      </a:r>
                      <a:endParaRPr sz="1600"/>
                    </a:p>
                  </a:txBody>
                  <a:tcPr marL="91425" marR="91425" marT="91425" marB="91425" anchor="ctr"/>
                </a:tc>
                <a:extLst>
                  <a:ext uri="{0D108BD9-81ED-4DB2-BD59-A6C34878D82A}">
                    <a16:rowId xmlns:a16="http://schemas.microsoft.com/office/drawing/2014/main" val="10002"/>
                  </a:ext>
                </a:extLst>
              </a:tr>
              <a:tr h="448500">
                <a:tc>
                  <a:txBody>
                    <a:bodyPr/>
                    <a:lstStyle/>
                    <a:p>
                      <a:pPr marL="0" lvl="0" indent="0" algn="ctr" rtl="0">
                        <a:spcBef>
                          <a:spcPts val="0"/>
                        </a:spcBef>
                        <a:spcAft>
                          <a:spcPts val="0"/>
                        </a:spcAft>
                        <a:buNone/>
                      </a:pPr>
                      <a:r>
                        <a:rPr lang="en" sz="1600">
                          <a:highlight>
                            <a:srgbClr val="FFFF00"/>
                          </a:highlight>
                        </a:rPr>
                        <a:t>Less than 60%</a:t>
                      </a:r>
                      <a:endParaRPr sz="1600">
                        <a:highlight>
                          <a:srgbClr val="FFFF00"/>
                        </a:highlight>
                      </a:endParaRPr>
                    </a:p>
                  </a:txBody>
                  <a:tcPr marL="91425" marR="91425" marT="91425" marB="91425" anchor="ctr"/>
                </a:tc>
                <a:tc>
                  <a:txBody>
                    <a:bodyPr/>
                    <a:lstStyle/>
                    <a:p>
                      <a:pPr marL="0" lvl="0" indent="0" algn="ctr" rtl="0">
                        <a:spcBef>
                          <a:spcPts val="0"/>
                        </a:spcBef>
                        <a:spcAft>
                          <a:spcPts val="0"/>
                        </a:spcAft>
                        <a:buNone/>
                      </a:pPr>
                      <a:r>
                        <a:rPr lang="en" sz="1600">
                          <a:highlight>
                            <a:srgbClr val="FFFF00"/>
                          </a:highlight>
                        </a:rPr>
                        <a:t>Rotten</a:t>
                      </a:r>
                      <a:r>
                        <a:rPr lang="en" sz="1600">
                          <a:solidFill>
                            <a:srgbClr val="FFFF00"/>
                          </a:solidFill>
                          <a:highlight>
                            <a:srgbClr val="FFFF00"/>
                          </a:highlight>
                        </a:rPr>
                        <a:t>z</a:t>
                      </a:r>
                      <a:r>
                        <a:rPr lang="en" sz="1600">
                          <a:solidFill>
                            <a:srgbClr val="FFFFFF"/>
                          </a:solidFill>
                          <a:highlight>
                            <a:srgbClr val="FFFF00"/>
                          </a:highlight>
                        </a:rPr>
                        <a:t>z</a:t>
                      </a:r>
                      <a:endParaRPr sz="1600">
                        <a:solidFill>
                          <a:srgbClr val="FFFFFF"/>
                        </a:solidFill>
                        <a:highlight>
                          <a:srgbClr val="FFFF00"/>
                        </a:highlight>
                      </a:endParaRPr>
                    </a:p>
                  </a:txBody>
                  <a:tcPr marL="91425" marR="91425" marT="91425" marB="91425" anchor="ctr"/>
                </a:tc>
                <a:tc>
                  <a:txBody>
                    <a:bodyPr/>
                    <a:lstStyle/>
                    <a:p>
                      <a:pPr marL="0" lvl="0" indent="0" algn="ctr" rtl="0">
                        <a:spcBef>
                          <a:spcPts val="0"/>
                        </a:spcBef>
                        <a:spcAft>
                          <a:spcPts val="0"/>
                        </a:spcAft>
                        <a:buNone/>
                      </a:pPr>
                      <a:r>
                        <a:rPr lang="en" sz="1600">
                          <a:highlight>
                            <a:srgbClr val="FFFF00"/>
                          </a:highlight>
                        </a:rPr>
                        <a:t>59.08</a:t>
                      </a:r>
                      <a:endParaRPr sz="1600">
                        <a:highlight>
                          <a:srgbClr val="FFFF00"/>
                        </a:highlight>
                      </a:endParaRPr>
                    </a:p>
                  </a:txBody>
                  <a:tcPr marL="91425" marR="91425" marT="91425" marB="91425" anchor="ctr"/>
                </a:tc>
                <a:tc>
                  <a:txBody>
                    <a:bodyPr/>
                    <a:lstStyle/>
                    <a:p>
                      <a:pPr marL="0" lvl="0" indent="0" algn="ctr" rtl="0">
                        <a:spcBef>
                          <a:spcPts val="0"/>
                        </a:spcBef>
                        <a:spcAft>
                          <a:spcPts val="0"/>
                        </a:spcAft>
                        <a:buNone/>
                      </a:pPr>
                      <a:r>
                        <a:rPr lang="en" sz="1600">
                          <a:highlight>
                            <a:srgbClr val="FFFF00"/>
                          </a:highlight>
                        </a:rPr>
                        <a:t>b</a:t>
                      </a:r>
                      <a:endParaRPr sz="1600">
                        <a:highlight>
                          <a:srgbClr val="FFFF00"/>
                        </a:highlight>
                      </a:endParaRPr>
                    </a:p>
                  </a:txBody>
                  <a:tcPr marL="91425" marR="91425" marT="91425" marB="91425" anchor="ctr"/>
                </a:tc>
                <a:extLst>
                  <a:ext uri="{0D108BD9-81ED-4DB2-BD59-A6C34878D82A}">
                    <a16:rowId xmlns:a16="http://schemas.microsoft.com/office/drawing/2014/main" val="10003"/>
                  </a:ext>
                </a:extLst>
              </a:tr>
            </a:tbl>
          </a:graphicData>
        </a:graphic>
      </p:graphicFrame>
      <p:pic>
        <p:nvPicPr>
          <p:cNvPr id="124" name="Google Shape;124;p19"/>
          <p:cNvPicPr preferRelativeResize="0"/>
          <p:nvPr/>
        </p:nvPicPr>
        <p:blipFill>
          <a:blip r:embed="rId4">
            <a:alphaModFix/>
          </a:blip>
          <a:stretch>
            <a:fillRect/>
          </a:stretch>
        </p:blipFill>
        <p:spPr>
          <a:xfrm>
            <a:off x="3820241" y="3508667"/>
            <a:ext cx="516625" cy="516625"/>
          </a:xfrm>
          <a:prstGeom prst="rect">
            <a:avLst/>
          </a:prstGeom>
          <a:noFill/>
          <a:ln>
            <a:noFill/>
          </a:ln>
        </p:spPr>
      </p:pic>
      <p:pic>
        <p:nvPicPr>
          <p:cNvPr id="125" name="Google Shape;125;p19"/>
          <p:cNvPicPr preferRelativeResize="0"/>
          <p:nvPr/>
        </p:nvPicPr>
        <p:blipFill>
          <a:blip r:embed="rId5">
            <a:alphaModFix/>
          </a:blip>
          <a:stretch>
            <a:fillRect/>
          </a:stretch>
        </p:blipFill>
        <p:spPr>
          <a:xfrm>
            <a:off x="3556025" y="4482320"/>
            <a:ext cx="503925" cy="503925"/>
          </a:xfrm>
          <a:prstGeom prst="rect">
            <a:avLst/>
          </a:prstGeom>
          <a:noFill/>
          <a:ln>
            <a:noFill/>
          </a:ln>
        </p:spPr>
      </p:pic>
      <p:sp>
        <p:nvSpPr>
          <p:cNvPr id="126" name="Google Shape;126;p19"/>
          <p:cNvSpPr txBox="1"/>
          <p:nvPr/>
        </p:nvSpPr>
        <p:spPr>
          <a:xfrm>
            <a:off x="278520" y="2675700"/>
            <a:ext cx="1618500" cy="74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1" u="sng">
                <a:solidFill>
                  <a:srgbClr val="666666"/>
                </a:solidFill>
                <a:latin typeface="Open Sans"/>
                <a:ea typeface="Open Sans"/>
                <a:cs typeface="Open Sans"/>
                <a:sym typeface="Open Sans"/>
              </a:rPr>
              <a:t>Fisher’s LSD</a:t>
            </a:r>
            <a:endParaRPr b="1">
              <a:latin typeface="Open Sans"/>
              <a:ea typeface="Open Sans"/>
              <a:cs typeface="Open Sans"/>
              <a:sym typeface="Open Sans"/>
            </a:endParaRPr>
          </a:p>
        </p:txBody>
      </p:sp>
      <p:pic>
        <p:nvPicPr>
          <p:cNvPr id="127" name="Google Shape;127;p19"/>
          <p:cNvPicPr preferRelativeResize="0"/>
          <p:nvPr/>
        </p:nvPicPr>
        <p:blipFill>
          <a:blip r:embed="rId6">
            <a:alphaModFix/>
          </a:blip>
          <a:stretch>
            <a:fillRect/>
          </a:stretch>
        </p:blipFill>
        <p:spPr>
          <a:xfrm>
            <a:off x="3588226" y="4025305"/>
            <a:ext cx="439500" cy="461596"/>
          </a:xfrm>
          <a:prstGeom prst="rect">
            <a:avLst/>
          </a:prstGeom>
          <a:noFill/>
          <a:ln>
            <a:noFill/>
          </a:ln>
        </p:spPr>
      </p:pic>
      <p:sp>
        <p:nvSpPr>
          <p:cNvPr id="128" name="Google Shape;12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3) Audience Score and Worldwide Gross</a:t>
            </a:r>
            <a:endParaRPr sz="3400"/>
          </a:p>
        </p:txBody>
      </p:sp>
      <p:pic>
        <p:nvPicPr>
          <p:cNvPr id="134" name="Google Shape;134;p20"/>
          <p:cNvPicPr preferRelativeResize="0"/>
          <p:nvPr/>
        </p:nvPicPr>
        <p:blipFill>
          <a:blip r:embed="rId3">
            <a:alphaModFix/>
          </a:blip>
          <a:stretch>
            <a:fillRect/>
          </a:stretch>
        </p:blipFill>
        <p:spPr>
          <a:xfrm>
            <a:off x="4490637" y="1200118"/>
            <a:ext cx="4420025" cy="2949650"/>
          </a:xfrm>
          <a:prstGeom prst="rect">
            <a:avLst/>
          </a:prstGeom>
          <a:noFill/>
          <a:ln>
            <a:noFill/>
          </a:ln>
        </p:spPr>
      </p:pic>
      <p:sp>
        <p:nvSpPr>
          <p:cNvPr id="135" name="Google Shape;135;p20"/>
          <p:cNvSpPr txBox="1">
            <a:spLocks noGrp="1"/>
          </p:cNvSpPr>
          <p:nvPr>
            <p:ph type="body" idx="1"/>
          </p:nvPr>
        </p:nvSpPr>
        <p:spPr>
          <a:xfrm>
            <a:off x="311700" y="1266325"/>
            <a:ext cx="4320000" cy="330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900" b="1" u="sng"/>
              <a:t>Test for significance</a:t>
            </a:r>
            <a:endParaRPr sz="1900" b="1" u="sng"/>
          </a:p>
          <a:p>
            <a:pPr marL="457200" lvl="0" indent="-349250" algn="l" rtl="0">
              <a:lnSpc>
                <a:spcPct val="150000"/>
              </a:lnSpc>
              <a:spcBef>
                <a:spcPts val="1600"/>
              </a:spcBef>
              <a:spcAft>
                <a:spcPts val="0"/>
              </a:spcAft>
              <a:buSzPts val="1900"/>
              <a:buChar char="●"/>
            </a:pPr>
            <a:r>
              <a:rPr lang="en" sz="1900" b="1"/>
              <a:t>P-value:</a:t>
            </a:r>
            <a:r>
              <a:rPr lang="en" sz="1900"/>
              <a:t> </a:t>
            </a:r>
            <a:r>
              <a:rPr lang="en" sz="1900">
                <a:highlight>
                  <a:srgbClr val="FFFF00"/>
                </a:highlight>
              </a:rPr>
              <a:t>0.00537 (Significant!)</a:t>
            </a:r>
            <a:endParaRPr sz="1900">
              <a:highlight>
                <a:srgbClr val="FFFF00"/>
              </a:highlight>
            </a:endParaRPr>
          </a:p>
          <a:p>
            <a:pPr marL="457200" lvl="0" indent="-349250" algn="l" rtl="0">
              <a:lnSpc>
                <a:spcPct val="150000"/>
              </a:lnSpc>
              <a:spcBef>
                <a:spcPts val="0"/>
              </a:spcBef>
              <a:spcAft>
                <a:spcPts val="0"/>
              </a:spcAft>
              <a:buSzPts val="1900"/>
              <a:buChar char="●"/>
            </a:pPr>
            <a:r>
              <a:rPr lang="en" sz="1900" b="1"/>
              <a:t>15.63%</a:t>
            </a:r>
            <a:r>
              <a:rPr lang="en" sz="1900"/>
              <a:t> of variability of Worldwide Gross can be explained by Audience Score</a:t>
            </a:r>
            <a:endParaRPr sz="1900"/>
          </a:p>
          <a:p>
            <a:pPr marL="457200" lvl="0" indent="-349250" algn="l" rtl="0">
              <a:lnSpc>
                <a:spcPct val="150000"/>
              </a:lnSpc>
              <a:spcBef>
                <a:spcPts val="0"/>
              </a:spcBef>
              <a:spcAft>
                <a:spcPts val="0"/>
              </a:spcAft>
              <a:buSzPts val="1900"/>
              <a:buChar char="●"/>
            </a:pPr>
            <a:r>
              <a:rPr lang="en" sz="1900"/>
              <a:t>Other possible contributing factors</a:t>
            </a:r>
            <a:endParaRPr sz="1900"/>
          </a:p>
        </p:txBody>
      </p:sp>
      <p:sp>
        <p:nvSpPr>
          <p:cNvPr id="136" name="Google Shape;136;p20"/>
          <p:cNvSpPr txBox="1"/>
          <p:nvPr/>
        </p:nvSpPr>
        <p:spPr>
          <a:xfrm>
            <a:off x="4956624" y="4176000"/>
            <a:ext cx="3954000" cy="48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2"/>
                </a:solidFill>
                <a:latin typeface="Open Sans"/>
                <a:ea typeface="Open Sans"/>
                <a:cs typeface="Open Sans"/>
                <a:sym typeface="Open Sans"/>
              </a:rPr>
              <a:t>Correlation Coefficient: </a:t>
            </a:r>
            <a:r>
              <a:rPr lang="en" sz="2000">
                <a:solidFill>
                  <a:schemeClr val="dk2"/>
                </a:solidFill>
                <a:highlight>
                  <a:srgbClr val="FFFF00"/>
                </a:highlight>
                <a:latin typeface="Open Sans"/>
                <a:ea typeface="Open Sans"/>
                <a:cs typeface="Open Sans"/>
                <a:sym typeface="Open Sans"/>
              </a:rPr>
              <a:t>0.40</a:t>
            </a:r>
            <a:endParaRPr sz="2000">
              <a:solidFill>
                <a:schemeClr val="dk2"/>
              </a:solidFill>
              <a:highlight>
                <a:srgbClr val="FFFF00"/>
              </a:highlight>
              <a:latin typeface="Open Sans"/>
              <a:ea typeface="Open Sans"/>
              <a:cs typeface="Open Sans"/>
              <a:sym typeface="Open Sans"/>
            </a:endParaRPr>
          </a:p>
        </p:txBody>
      </p:sp>
      <p:sp>
        <p:nvSpPr>
          <p:cNvPr id="137" name="Google Shape;13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4) Audience score and Genre of Movie</a:t>
            </a:r>
            <a:endParaRPr sz="2400" b="0">
              <a:solidFill>
                <a:schemeClr val="dk2"/>
              </a:solidFill>
              <a:latin typeface="Open Sans"/>
              <a:ea typeface="Open Sans"/>
              <a:cs typeface="Open Sans"/>
              <a:sym typeface="Open Sans"/>
            </a:endParaRPr>
          </a:p>
          <a:p>
            <a:pPr marL="0" lvl="0" indent="0" algn="l" rtl="0">
              <a:spcBef>
                <a:spcPts val="0"/>
              </a:spcBef>
              <a:spcAft>
                <a:spcPts val="0"/>
              </a:spcAft>
              <a:buNone/>
            </a:pPr>
            <a:endParaRPr/>
          </a:p>
        </p:txBody>
      </p:sp>
      <p:sp>
        <p:nvSpPr>
          <p:cNvPr id="143" name="Google Shape;143;p21"/>
          <p:cNvSpPr txBox="1">
            <a:spLocks noGrp="1"/>
          </p:cNvSpPr>
          <p:nvPr>
            <p:ph type="body" idx="1"/>
          </p:nvPr>
        </p:nvSpPr>
        <p:spPr>
          <a:xfrm>
            <a:off x="311700" y="1404097"/>
            <a:ext cx="4260300" cy="233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b="1" u="sng"/>
              <a:t>ANOVA test</a:t>
            </a:r>
            <a:endParaRPr sz="1900" b="1" u="sng"/>
          </a:p>
          <a:p>
            <a:pPr marL="285750" lvl="0" indent="-349250" algn="l" rtl="0">
              <a:lnSpc>
                <a:spcPct val="115000"/>
              </a:lnSpc>
              <a:spcBef>
                <a:spcPts val="1600"/>
              </a:spcBef>
              <a:spcAft>
                <a:spcPts val="0"/>
              </a:spcAft>
              <a:buSzPts val="1900"/>
              <a:buChar char="●"/>
            </a:pPr>
            <a:r>
              <a:rPr lang="en" sz="1900"/>
              <a:t>Inspect if the </a:t>
            </a:r>
            <a:r>
              <a:rPr lang="en" sz="1900" b="1"/>
              <a:t>mean of Audience Score are the same</a:t>
            </a:r>
            <a:r>
              <a:rPr lang="en" sz="1900"/>
              <a:t> among all genres</a:t>
            </a:r>
            <a:endParaRPr sz="1900"/>
          </a:p>
          <a:p>
            <a:pPr marL="285750" lvl="0" indent="-349250" algn="l" rtl="0">
              <a:lnSpc>
                <a:spcPct val="115000"/>
              </a:lnSpc>
              <a:spcBef>
                <a:spcPts val="0"/>
              </a:spcBef>
              <a:spcAft>
                <a:spcPts val="0"/>
              </a:spcAft>
              <a:buSzPts val="1900"/>
              <a:buChar char="●"/>
            </a:pPr>
            <a:r>
              <a:rPr lang="en" sz="1900" b="1"/>
              <a:t>P-value:</a:t>
            </a:r>
            <a:r>
              <a:rPr lang="en" sz="1900"/>
              <a:t> </a:t>
            </a:r>
            <a:r>
              <a:rPr lang="en" sz="1900">
                <a:highlight>
                  <a:srgbClr val="FFFF00"/>
                </a:highlight>
              </a:rPr>
              <a:t>0.113 (not significant)</a:t>
            </a:r>
            <a:endParaRPr sz="1900">
              <a:highlight>
                <a:srgbClr val="FFFF00"/>
              </a:highlight>
            </a:endParaRPr>
          </a:p>
          <a:p>
            <a:pPr marL="0" lvl="0" indent="0" algn="l" rtl="0">
              <a:lnSpc>
                <a:spcPct val="100000"/>
              </a:lnSpc>
              <a:spcBef>
                <a:spcPts val="1600"/>
              </a:spcBef>
              <a:spcAft>
                <a:spcPts val="0"/>
              </a:spcAft>
              <a:buNone/>
            </a:pPr>
            <a:endParaRPr sz="1900"/>
          </a:p>
          <a:p>
            <a:pPr marL="0" lvl="0" indent="0" algn="l" rtl="0">
              <a:lnSpc>
                <a:spcPct val="100000"/>
              </a:lnSpc>
              <a:spcBef>
                <a:spcPts val="1600"/>
              </a:spcBef>
              <a:spcAft>
                <a:spcPts val="1600"/>
              </a:spcAft>
              <a:buNone/>
            </a:pPr>
            <a:endParaRPr/>
          </a:p>
        </p:txBody>
      </p:sp>
      <p:pic>
        <p:nvPicPr>
          <p:cNvPr id="144" name="Google Shape;144;p21"/>
          <p:cNvPicPr preferRelativeResize="0"/>
          <p:nvPr/>
        </p:nvPicPr>
        <p:blipFill>
          <a:blip r:embed="rId3">
            <a:alphaModFix/>
          </a:blip>
          <a:stretch>
            <a:fillRect/>
          </a:stretch>
        </p:blipFill>
        <p:spPr>
          <a:xfrm>
            <a:off x="4446899" y="1366050"/>
            <a:ext cx="4582374" cy="2996750"/>
          </a:xfrm>
          <a:prstGeom prst="rect">
            <a:avLst/>
          </a:prstGeom>
          <a:noFill/>
          <a:ln>
            <a:noFill/>
          </a:ln>
        </p:spPr>
      </p:pic>
      <p:sp>
        <p:nvSpPr>
          <p:cNvPr id="145" name="Google Shape;145;p21"/>
          <p:cNvSpPr txBox="1"/>
          <p:nvPr/>
        </p:nvSpPr>
        <p:spPr>
          <a:xfrm>
            <a:off x="107400" y="3712425"/>
            <a:ext cx="4464600" cy="1164000"/>
          </a:xfrm>
          <a:prstGeom prst="rect">
            <a:avLst/>
          </a:prstGeom>
          <a:solidFill>
            <a:srgbClr val="FFE599"/>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latin typeface="Open Sans"/>
                <a:ea typeface="Open Sans"/>
                <a:cs typeface="Open Sans"/>
                <a:sym typeface="Open Sans"/>
              </a:rPr>
              <a:t>❋Both Action and Fantasy Genres have </a:t>
            </a:r>
            <a:r>
              <a:rPr lang="en" sz="1800" b="1">
                <a:latin typeface="Open Sans"/>
                <a:ea typeface="Open Sans"/>
                <a:cs typeface="Open Sans"/>
                <a:sym typeface="Open Sans"/>
              </a:rPr>
              <a:t>only 1 data</a:t>
            </a:r>
            <a:br>
              <a:rPr lang="en" sz="1800" b="1">
                <a:latin typeface="Open Sans"/>
                <a:ea typeface="Open Sans"/>
                <a:cs typeface="Open Sans"/>
                <a:sym typeface="Open Sans"/>
              </a:rPr>
            </a:br>
            <a:r>
              <a:rPr lang="en" sz="1800">
                <a:latin typeface="Open Sans"/>
                <a:ea typeface="Open Sans"/>
                <a:cs typeface="Open Sans"/>
                <a:sym typeface="Open Sans"/>
              </a:rPr>
              <a:t>(More data needed for further analysis)</a:t>
            </a:r>
            <a:endParaRPr sz="1800">
              <a:latin typeface="Open Sans"/>
              <a:ea typeface="Open Sans"/>
              <a:cs typeface="Open Sans"/>
              <a:sym typeface="Open Sans"/>
            </a:endParaRPr>
          </a:p>
        </p:txBody>
      </p:sp>
      <p:sp>
        <p:nvSpPr>
          <p:cNvPr id="146" name="Google Shape;14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885</Words>
  <Application>Microsoft Macintosh PowerPoint</Application>
  <PresentationFormat>On-screen Show (16:9)</PresentationFormat>
  <Paragraphs>106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Open Sans SemiBold</vt:lpstr>
      <vt:lpstr>PT Sans Narrow</vt:lpstr>
      <vt:lpstr>Open Sans</vt:lpstr>
      <vt:lpstr>Tropic</vt:lpstr>
      <vt:lpstr>Presentation</vt:lpstr>
      <vt:lpstr>Hollywood Movie Dataset includes:</vt:lpstr>
      <vt:lpstr>Hollywood Movie: Research Questions</vt:lpstr>
      <vt:lpstr>Descriptive Stats </vt:lpstr>
      <vt:lpstr>Genre and Worldwide Gross</vt:lpstr>
      <vt:lpstr>Genre vs. Profitability</vt:lpstr>
      <vt:lpstr>2) Audience Score &amp; Rotten Tomatoes Score</vt:lpstr>
      <vt:lpstr>3) Audience Score and Worldwide Gross</vt:lpstr>
      <vt:lpstr>4) Audience score and Genre of Movie </vt:lpstr>
      <vt:lpstr>Conclusion &amp; Suggestion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Sai Sruthi Bodapati</cp:lastModifiedBy>
  <cp:revision>2</cp:revision>
  <dcterms:modified xsi:type="dcterms:W3CDTF">2021-03-03T10:16:29Z</dcterms:modified>
</cp:coreProperties>
</file>