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2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7" autoAdjust="0"/>
    <p:restoredTop sz="86446" autoAdjust="0"/>
  </p:normalViewPr>
  <p:slideViewPr>
    <p:cSldViewPr>
      <p:cViewPr varScale="1">
        <p:scale>
          <a:sx n="101" d="100"/>
          <a:sy n="101" d="100"/>
        </p:scale>
        <p:origin x="-1642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43003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F1EA-3090-4751-AE58-C8B0A0A41BC5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90AE5EB-EF19-49C5-B4FC-C15F7B70C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F1EA-3090-4751-AE58-C8B0A0A41BC5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5EB-EF19-49C5-B4FC-C15F7B70C4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90AE5EB-EF19-49C5-B4FC-C15F7B70C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F1EA-3090-4751-AE58-C8B0A0A41BC5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F1EA-3090-4751-AE58-C8B0A0A41BC5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90AE5EB-EF19-49C5-B4FC-C15F7B70C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F1EA-3090-4751-AE58-C8B0A0A41BC5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90AE5EB-EF19-49C5-B4FC-C15F7B70C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448F1EA-3090-4751-AE58-C8B0A0A41BC5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5EB-EF19-49C5-B4FC-C15F7B70C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F1EA-3090-4751-AE58-C8B0A0A41BC5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90AE5EB-EF19-49C5-B4FC-C15F7B70C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F1EA-3090-4751-AE58-C8B0A0A41BC5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90AE5EB-EF19-49C5-B4FC-C15F7B70C4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F1EA-3090-4751-AE58-C8B0A0A41BC5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0AE5EB-EF19-49C5-B4FC-C15F7B70C4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90AE5EB-EF19-49C5-B4FC-C15F7B70C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F1EA-3090-4751-AE58-C8B0A0A41BC5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90AE5EB-EF19-49C5-B4FC-C15F7B70C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448F1EA-3090-4751-AE58-C8B0A0A41BC5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448F1EA-3090-4751-AE58-C8B0A0A41BC5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90AE5EB-EF19-49C5-B4FC-C15F7B70C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Etemad,+A" TargetMode="External"/><Relationship Id="rId2" Type="http://schemas.openxmlformats.org/officeDocument/2006/relationships/hyperlink" Target="https://arxiv.org/search/cs?searchtype=author&amp;query=Sarkar,+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62400"/>
            <a:ext cx="7772400" cy="119970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Presented by:</a:t>
            </a:r>
          </a:p>
          <a:p>
            <a:r>
              <a:rPr lang="en-US" sz="2000" dirty="0" smtClean="0"/>
              <a:t>Sri Sruthi Chilukuri</a:t>
            </a:r>
          </a:p>
          <a:p>
            <a:r>
              <a:rPr lang="en-US" sz="2000" dirty="0" smtClean="0"/>
              <a:t>San Jose State University</a:t>
            </a:r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15200" cy="2743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Synthesizing Electrocardiogram (ECG) from </a:t>
            </a:r>
            <a:r>
              <a:rPr lang="en-US" sz="2000" dirty="0" err="1" smtClean="0"/>
              <a:t>Photoplethysmogram</a:t>
            </a:r>
            <a:r>
              <a:rPr lang="en-US" sz="2000" dirty="0" smtClean="0"/>
              <a:t>(PPG) using Generative Adversarial Networks</a:t>
            </a:r>
            <a:br>
              <a:rPr lang="en-US" sz="2000" dirty="0" smtClean="0"/>
            </a:br>
            <a:r>
              <a:rPr lang="en-US" sz="2000" dirty="0" smtClean="0"/>
              <a:t>Paper Authors: </a:t>
            </a:r>
            <a:r>
              <a:rPr lang="en-US" sz="2000" u="sng" dirty="0" err="1" smtClean="0">
                <a:hlinkClick r:id="rId2"/>
              </a:rPr>
              <a:t>Pritam</a:t>
            </a:r>
            <a:r>
              <a:rPr lang="en-US" sz="2000" u="sng" dirty="0" smtClean="0">
                <a:hlinkClick r:id="rId2"/>
              </a:rPr>
              <a:t> </a:t>
            </a:r>
            <a:r>
              <a:rPr lang="en-US" sz="2000" u="sng" dirty="0" err="1" smtClean="0">
                <a:hlinkClick r:id="rId2"/>
              </a:rPr>
              <a:t>Sarkar</a:t>
            </a:r>
            <a:r>
              <a:rPr lang="en-US" sz="2000" dirty="0" smtClean="0"/>
              <a:t>, </a:t>
            </a:r>
            <a:r>
              <a:rPr lang="en-US" sz="2000" u="sng" dirty="0" smtClean="0">
                <a:hlinkClick r:id="rId3"/>
              </a:rPr>
              <a:t>Ali </a:t>
            </a:r>
            <a:r>
              <a:rPr lang="en-US" sz="2000" u="sng" dirty="0" err="1" smtClean="0">
                <a:hlinkClick r:id="rId3"/>
              </a:rPr>
              <a:t>Etemad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Failed cases: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7048"/>
            <a:ext cx="8503920" cy="4572000"/>
          </a:xfrm>
        </p:spPr>
        <p:txBody>
          <a:bodyPr/>
          <a:lstStyle/>
          <a:p>
            <a:r>
              <a:rPr lang="en-US" sz="2200" dirty="0" smtClean="0"/>
              <a:t>Few PPG signals input to the model had very pure quality.</a:t>
            </a:r>
          </a:p>
          <a:p>
            <a:endParaRPr lang="en-US" sz="2200" dirty="0" smtClean="0"/>
          </a:p>
          <a:p>
            <a:r>
              <a:rPr lang="en-US" sz="2200" dirty="0" smtClean="0"/>
              <a:t>Highly noisy PPG inputs generate ECG signals of very low quality.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 descr="Screenshot 2020-11-07 01573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3200400"/>
            <a:ext cx="3733800" cy="2456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Future work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Generated ECG signals’ usage can be widened.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Multi-lead ECG can be further studied to extract more cardiac information.</a:t>
            </a:r>
          </a:p>
          <a:p>
            <a:endParaRPr lang="en-US" sz="2200" dirty="0" smtClean="0"/>
          </a:p>
          <a:p>
            <a:r>
              <a:rPr lang="en-US" sz="2200" dirty="0" smtClean="0"/>
              <a:t>Information that cannot be read by single channeled PPG signals can be extracted.</a:t>
            </a:r>
          </a:p>
          <a:p>
            <a:pPr>
              <a:buNone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The overall quality of the paper:</a:t>
            </a:r>
            <a:br>
              <a:rPr lang="en-US" b="1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Straightforward approach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Details about </a:t>
            </a:r>
            <a:r>
              <a:rPr lang="en-US" sz="2200" dirty="0" err="1" smtClean="0"/>
              <a:t>CardioGAN</a:t>
            </a:r>
            <a:r>
              <a:rPr lang="en-US" sz="2200" dirty="0" smtClean="0"/>
              <a:t> were </a:t>
            </a:r>
            <a:r>
              <a:rPr lang="en-US" sz="2200" dirty="0" smtClean="0"/>
              <a:t>well described.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More graphical representations of the several architectural layers could have been provided.</a:t>
            </a:r>
          </a:p>
          <a:p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endParaRPr lang="en-US" sz="2200" b="1" dirty="0" smtClean="0"/>
          </a:p>
          <a:p>
            <a:endParaRPr lang="en-US" sz="2200" b="1" dirty="0" smtClean="0">
              <a:solidFill>
                <a:schemeClr val="accent1"/>
              </a:solidFill>
            </a:endParaRPr>
          </a:p>
          <a:p>
            <a:endParaRPr lang="en-US" sz="2200" b="1" dirty="0" smtClean="0">
              <a:solidFill>
                <a:schemeClr val="accent1"/>
              </a:solidFill>
            </a:endParaRP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 smtClean="0">
                <a:solidFill>
                  <a:schemeClr val="accent1"/>
                </a:solidFill>
              </a:rPr>
              <a:t>Critique, Future directions and suggestions: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Impact of low-quality inputs could have been discussed in detail.</a:t>
            </a:r>
          </a:p>
          <a:p>
            <a:endParaRPr lang="en-US" sz="2200" dirty="0" smtClean="0"/>
          </a:p>
          <a:p>
            <a:r>
              <a:rPr lang="en-US" sz="2200" dirty="0" smtClean="0"/>
              <a:t>This </a:t>
            </a:r>
            <a:r>
              <a:rPr lang="en-US" sz="2200" dirty="0" smtClean="0"/>
              <a:t>experiment has the potential to impact the medical field in a positive way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dirty="0" smtClean="0"/>
              <a:t>A low-cost solution is of utmost necessity in such a scenario whether in the form of wearable devices or compact devices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dirty="0" smtClean="0"/>
              <a:t>This model can be integrated with a wearable device like a wristwatch to put to real-time use to test its authenticity and reliability. 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References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	“</a:t>
            </a:r>
            <a:r>
              <a:rPr lang="en-US" sz="2200" dirty="0" err="1" smtClean="0"/>
              <a:t>CardioGAN</a:t>
            </a:r>
            <a:r>
              <a:rPr lang="en-US" sz="2200" dirty="0" smtClean="0"/>
              <a:t>: Attentive Generative Adversarial Network with </a:t>
            </a:r>
            <a:r>
              <a:rPr lang="en-US" sz="2200" dirty="0" smtClean="0"/>
              <a:t>Dual Discriminators </a:t>
            </a:r>
            <a:r>
              <a:rPr lang="en-US" sz="2200" dirty="0" smtClean="0"/>
              <a:t>for Synthesis of ECG from </a:t>
            </a:r>
            <a:r>
              <a:rPr lang="en-US" sz="2200" dirty="0" smtClean="0"/>
              <a:t>PPG” </a:t>
            </a:r>
            <a:r>
              <a:rPr lang="en-US" sz="2200" dirty="0" smtClean="0"/>
              <a:t>by </a:t>
            </a:r>
            <a:r>
              <a:rPr lang="en-US" sz="2200" dirty="0" err="1" smtClean="0"/>
              <a:t>Pritam</a:t>
            </a:r>
            <a:r>
              <a:rPr lang="en-US" sz="2200" dirty="0" smtClean="0"/>
              <a:t> </a:t>
            </a:r>
            <a:r>
              <a:rPr lang="en-US" sz="2200" dirty="0" err="1" smtClean="0"/>
              <a:t>Sarkar</a:t>
            </a:r>
            <a:r>
              <a:rPr lang="en-US" sz="2200" dirty="0" smtClean="0"/>
              <a:t>, Ali </a:t>
            </a:r>
            <a:r>
              <a:rPr lang="en-US" sz="2200" dirty="0" err="1" smtClean="0"/>
              <a:t>Etemad</a:t>
            </a:r>
            <a:r>
              <a:rPr lang="en-US" sz="2200" dirty="0" smtClean="0"/>
              <a:t>, 30 Sept 2020</a:t>
            </a:r>
            <a:r>
              <a:rPr lang="en-US" sz="2200" dirty="0" smtClean="0"/>
              <a:t>; https://arxiv.org/abs/2010.00104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 algn="ctr">
              <a:buNone/>
            </a:pPr>
            <a:endParaRPr lang="en-US" sz="2200" b="1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en-US" sz="2200" b="1" dirty="0" smtClean="0">
                <a:solidFill>
                  <a:schemeClr val="accent1"/>
                </a:solidFill>
              </a:rPr>
              <a:t>Thank You.</a:t>
            </a:r>
            <a:endParaRPr lang="en-US" sz="22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ECG and PPG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500872" cy="472744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i="1" dirty="0" smtClean="0"/>
              <a:t>Electrocardiogram</a:t>
            </a:r>
            <a:r>
              <a:rPr lang="en-US" sz="2000" dirty="0" smtClean="0"/>
              <a:t> commonly known as ECG is an electrical procedure that captures the activity of a functioning heart.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 </a:t>
            </a:r>
            <a:r>
              <a:rPr lang="en-US" sz="2000" i="1" dirty="0" smtClean="0"/>
              <a:t>Photoplethysmogram(PPG)</a:t>
            </a:r>
            <a:r>
              <a:rPr lang="en-US" sz="2000" dirty="0" smtClean="0"/>
              <a:t>  is a technique which can measure just the blood volume changes under the skin.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Currently, very few wearable devices have ECG monitoring embedded in them.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pic>
        <p:nvPicPr>
          <p:cNvPr id="4" name="Picture 3" descr="evs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3886200"/>
            <a:ext cx="3865888" cy="2436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What’s all about </a:t>
            </a:r>
            <a:r>
              <a:rPr lang="en-US" dirty="0" err="1" smtClean="0">
                <a:solidFill>
                  <a:schemeClr val="accent1"/>
                </a:solidFill>
              </a:rPr>
              <a:t>CardioGAN</a:t>
            </a:r>
            <a:r>
              <a:rPr lang="en-US" dirty="0" smtClean="0">
                <a:solidFill>
                  <a:schemeClr val="accent1"/>
                </a:solidFill>
              </a:rPr>
              <a:t>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 smtClean="0"/>
              <a:t>To address the problem of unavailability of continuous ECG monitoring.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A </a:t>
            </a:r>
            <a:r>
              <a:rPr lang="en-US" sz="2200" dirty="0" err="1" smtClean="0"/>
              <a:t>CycleGAN</a:t>
            </a:r>
            <a:r>
              <a:rPr lang="en-US" sz="2200" dirty="0" smtClean="0"/>
              <a:t> based </a:t>
            </a:r>
            <a:r>
              <a:rPr lang="en-US" sz="2200" dirty="0" smtClean="0"/>
              <a:t>architecture</a:t>
            </a:r>
            <a:r>
              <a:rPr lang="en-US" sz="2200" dirty="0" smtClean="0"/>
              <a:t>; trained in an unpaired manner.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Attention mechanism in generators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Multiple discriminators</a:t>
            </a:r>
          </a:p>
          <a:p>
            <a:endParaRPr lang="en-US" sz="2200" dirty="0" smtClean="0"/>
          </a:p>
          <a:p>
            <a:r>
              <a:rPr lang="en-US" sz="2200" dirty="0" smtClean="0"/>
              <a:t>Both time and frequency domains are manifested.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Proposed Architecture of </a:t>
            </a:r>
            <a:r>
              <a:rPr lang="en-US" dirty="0" err="1" smtClean="0">
                <a:solidFill>
                  <a:schemeClr val="accent1"/>
                </a:solidFill>
              </a:rPr>
              <a:t>CardioGAN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932" y="2327146"/>
            <a:ext cx="8123624" cy="297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Experimental setup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5330952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Data </a:t>
            </a:r>
            <a:r>
              <a:rPr lang="en-US" b="1" dirty="0" smtClean="0">
                <a:solidFill>
                  <a:schemeClr val="accent1"/>
                </a:solidFill>
              </a:rPr>
              <a:t>Gathering and preparation: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ECG-PPG datasets </a:t>
            </a:r>
            <a:r>
              <a:rPr lang="en-US" dirty="0" smtClean="0"/>
              <a:t>that were used </a:t>
            </a:r>
            <a:r>
              <a:rPr lang="en-US" dirty="0" smtClean="0"/>
              <a:t>were BIDMC, CAPNO, DALIA, WESAD.</a:t>
            </a:r>
          </a:p>
          <a:p>
            <a:endParaRPr lang="en-US" dirty="0" smtClean="0"/>
          </a:p>
          <a:p>
            <a:r>
              <a:rPr lang="en-US" dirty="0" smtClean="0"/>
              <a:t>Each of them had varying attributes, different patient records and even different sampling frequencies.</a:t>
            </a:r>
          </a:p>
          <a:p>
            <a:endParaRPr lang="en-US" dirty="0" smtClean="0"/>
          </a:p>
          <a:p>
            <a:r>
              <a:rPr lang="en-US" dirty="0" smtClean="0"/>
              <a:t>Followed a multi-corpus approach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Band pass filters were applied .</a:t>
            </a:r>
          </a:p>
          <a:p>
            <a:endParaRPr lang="en-US" dirty="0" smtClean="0"/>
          </a:p>
          <a:p>
            <a:r>
              <a:rPr lang="en-US" dirty="0" smtClean="0"/>
              <a:t>Min-Max normalization over signal data to introduce homogeneity.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Model architecture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200" b="1" dirty="0" smtClean="0">
                <a:solidFill>
                  <a:schemeClr val="accent1"/>
                </a:solidFill>
              </a:rPr>
              <a:t>GENERATOR</a:t>
            </a:r>
          </a:p>
          <a:p>
            <a:pPr marL="514350" indent="-514350">
              <a:buNone/>
            </a:pPr>
            <a:endParaRPr lang="en-US" sz="2200" b="1" dirty="0" smtClean="0"/>
          </a:p>
          <a:p>
            <a:r>
              <a:rPr lang="en-US" sz="2200" b="1" dirty="0" smtClean="0"/>
              <a:t>Attention U-Net architecture</a:t>
            </a:r>
            <a:r>
              <a:rPr lang="en-US" sz="2200" dirty="0" smtClean="0"/>
              <a:t> was used as generator.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b="1" dirty="0" smtClean="0"/>
              <a:t>Encoder</a:t>
            </a:r>
            <a:r>
              <a:rPr lang="en-US" sz="2200" dirty="0" smtClean="0"/>
              <a:t> contains 6 blocks with various sized filters.</a:t>
            </a:r>
          </a:p>
          <a:p>
            <a:endParaRPr lang="en-US" sz="2200" dirty="0" smtClean="0"/>
          </a:p>
          <a:p>
            <a:r>
              <a:rPr lang="en-US" sz="2200" dirty="0" smtClean="0"/>
              <a:t>Layer normalization was applied.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LeakyReLu</a:t>
            </a:r>
            <a:r>
              <a:rPr lang="en-US" sz="2200" dirty="0" smtClean="0"/>
              <a:t> activation function</a:t>
            </a:r>
          </a:p>
          <a:p>
            <a:endParaRPr lang="en-US" sz="2200" dirty="0" smtClean="0"/>
          </a:p>
          <a:p>
            <a:r>
              <a:rPr lang="en-US" sz="2200" b="1" dirty="0" smtClean="0"/>
              <a:t>Decoder</a:t>
            </a:r>
            <a:r>
              <a:rPr lang="en-US" sz="2200" dirty="0" smtClean="0"/>
              <a:t> contains similar architecture with </a:t>
            </a:r>
            <a:r>
              <a:rPr lang="en-US" sz="2200" dirty="0" err="1" smtClean="0"/>
              <a:t>Relu</a:t>
            </a:r>
            <a:r>
              <a:rPr lang="en-US" sz="2200" dirty="0" smtClean="0"/>
              <a:t> on de-convolution layers.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chemeClr val="accent1"/>
                </a:solidFill>
              </a:rPr>
              <a:t>2. DISCRIMINATOR</a:t>
            </a:r>
          </a:p>
          <a:p>
            <a:pPr>
              <a:buNone/>
            </a:pPr>
            <a:endParaRPr lang="en-US" sz="2200" b="1" dirty="0" smtClean="0">
              <a:solidFill>
                <a:schemeClr val="accent1"/>
              </a:solidFill>
            </a:endParaRPr>
          </a:p>
          <a:p>
            <a:r>
              <a:rPr lang="en-US" sz="2200" dirty="0" smtClean="0"/>
              <a:t>Dual discriminators were used to classify data in time and frequency domains.</a:t>
            </a:r>
          </a:p>
          <a:p>
            <a:endParaRPr lang="en-US" sz="2200" dirty="0" smtClean="0"/>
          </a:p>
          <a:p>
            <a:r>
              <a:rPr lang="en-US" sz="2200" dirty="0" smtClean="0"/>
              <a:t>Each of 4 convolution layers is followed by normalization layer.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LeakyReLu</a:t>
            </a:r>
            <a:r>
              <a:rPr lang="en-US" sz="2200" dirty="0" smtClean="0"/>
              <a:t> activation function was used except for first layer.</a:t>
            </a:r>
          </a:p>
          <a:p>
            <a:endParaRPr lang="en-US" sz="2200" dirty="0" smtClean="0"/>
          </a:p>
          <a:p>
            <a:r>
              <a:rPr lang="en-US" sz="2200" dirty="0" smtClean="0"/>
              <a:t>Single channel convolution layer as output</a:t>
            </a:r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Model Training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err="1" smtClean="0"/>
              <a:t>CardioGAN</a:t>
            </a:r>
            <a:r>
              <a:rPr lang="en-US" sz="2200" dirty="0" smtClean="0"/>
              <a:t> trained on </a:t>
            </a:r>
            <a:r>
              <a:rPr lang="en-US" sz="2200" dirty="0" err="1" smtClean="0"/>
              <a:t>Nvidia</a:t>
            </a:r>
            <a:r>
              <a:rPr lang="en-US" sz="2200" dirty="0" smtClean="0"/>
              <a:t> RTX GPU using </a:t>
            </a:r>
            <a:r>
              <a:rPr lang="en-US" sz="2200" dirty="0" err="1" smtClean="0"/>
              <a:t>TensorFlow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dirty="0" smtClean="0"/>
              <a:t>80-20% train and test split on all four datasets.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CardioGAN</a:t>
            </a:r>
            <a:r>
              <a:rPr lang="en-US" sz="2200" dirty="0" smtClean="0"/>
              <a:t> trained in unpaired manner by shuffling ECG and PPG data.</a:t>
            </a:r>
          </a:p>
          <a:p>
            <a:endParaRPr lang="en-US" sz="2200" dirty="0" smtClean="0"/>
          </a:p>
          <a:p>
            <a:r>
              <a:rPr lang="en-US" sz="2200" dirty="0" smtClean="0"/>
              <a:t>Adam optimizer was used to train generators and discriminators.</a:t>
            </a:r>
          </a:p>
          <a:p>
            <a:endParaRPr lang="en-US" sz="2200" dirty="0" smtClean="0"/>
          </a:p>
          <a:p>
            <a:r>
              <a:rPr lang="en-US" sz="2200" dirty="0" smtClean="0"/>
              <a:t>Total training: 15 epochs.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Performance evaluation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28800"/>
            <a:ext cx="4511431" cy="4099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048000"/>
            <a:ext cx="4176713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1504</TotalTime>
  <Words>435</Words>
  <Application>Microsoft Office PowerPoint</Application>
  <PresentationFormat>On-screen Show (4:3)</PresentationFormat>
  <Paragraphs>111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Synthesizing Electrocardiogram (ECG) from Photoplethysmogram(PPG) using Generative Adversarial Networks Paper Authors: Pritam Sarkar, Ali Etemad  </vt:lpstr>
      <vt:lpstr>ECG and PPG</vt:lpstr>
      <vt:lpstr>What’s all about CardioGAN?</vt:lpstr>
      <vt:lpstr>Proposed Architecture of CardioGAN</vt:lpstr>
      <vt:lpstr>Experimental setup</vt:lpstr>
      <vt:lpstr>Model architecture</vt:lpstr>
      <vt:lpstr>Slide 7</vt:lpstr>
      <vt:lpstr>Model Training</vt:lpstr>
      <vt:lpstr>Performance evaluation</vt:lpstr>
      <vt:lpstr>Failed cases:</vt:lpstr>
      <vt:lpstr>Future work</vt:lpstr>
      <vt:lpstr>The overall quality of the paper: </vt:lpstr>
      <vt:lpstr>Critique, Future directions and suggestions:</vt:lpstr>
      <vt:lpstr>References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Synthesizing Electrocardiogram (ECG) from Photoplethysmogram(PPG) using Generative Adversarial Networks Paper Authors: Pritam Sarkar, Ali Etemad  </dc:title>
  <dc:creator>sruthi</dc:creator>
  <cp:lastModifiedBy>sruthi</cp:lastModifiedBy>
  <cp:revision>3</cp:revision>
  <dcterms:created xsi:type="dcterms:W3CDTF">2020-11-02T03:47:46Z</dcterms:created>
  <dcterms:modified xsi:type="dcterms:W3CDTF">2020-11-07T10:12:27Z</dcterms:modified>
</cp:coreProperties>
</file>