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84" r:id="rId3"/>
    <p:sldId id="316" r:id="rId4"/>
    <p:sldId id="286" r:id="rId5"/>
    <p:sldId id="288" r:id="rId6"/>
    <p:sldId id="298" r:id="rId7"/>
    <p:sldId id="314" r:id="rId8"/>
    <p:sldId id="347" r:id="rId9"/>
    <p:sldId id="353" r:id="rId10"/>
    <p:sldId id="287" r:id="rId11"/>
    <p:sldId id="311" r:id="rId12"/>
    <p:sldId id="291" r:id="rId13"/>
    <p:sldId id="306" r:id="rId14"/>
    <p:sldId id="349" r:id="rId15"/>
    <p:sldId id="348" r:id="rId16"/>
    <p:sldId id="313" r:id="rId17"/>
    <p:sldId id="350" r:id="rId18"/>
    <p:sldId id="344" r:id="rId19"/>
    <p:sldId id="292" r:id="rId20"/>
    <p:sldId id="324" r:id="rId21"/>
    <p:sldId id="300" r:id="rId22"/>
    <p:sldId id="327" r:id="rId23"/>
    <p:sldId id="328" r:id="rId24"/>
    <p:sldId id="329" r:id="rId25"/>
    <p:sldId id="330" r:id="rId26"/>
    <p:sldId id="331" r:id="rId27"/>
    <p:sldId id="332" r:id="rId28"/>
    <p:sldId id="309" r:id="rId29"/>
    <p:sldId id="322" r:id="rId30"/>
    <p:sldId id="352" r:id="rId31"/>
    <p:sldId id="345" r:id="rId32"/>
    <p:sldId id="295" r:id="rId33"/>
    <p:sldId id="285" r:id="rId34"/>
    <p:sldId id="282" r:id="rId35"/>
    <p:sldId id="294" r:id="rId36"/>
    <p:sldId id="299" r:id="rId37"/>
    <p:sldId id="346" r:id="rId38"/>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58" autoAdjust="0"/>
    <p:restoredTop sz="94660"/>
  </p:normalViewPr>
  <p:slideViewPr>
    <p:cSldViewPr snapToGrid="0">
      <p:cViewPr varScale="1">
        <p:scale>
          <a:sx n="85" d="100"/>
          <a:sy n="85" d="100"/>
        </p:scale>
        <p:origin x="52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0EE22B-97BE-4C02-A017-59D9727A184D}" type="datetimeFigureOut">
              <a:rPr lang="en-IN" smtClean="0"/>
              <a:t>04-05-2023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CE22BE-DBE2-4C38-8FB7-3B7EE4CF019B}" type="slidenum">
              <a:rPr lang="en-IN" smtClean="0"/>
              <a:t>‹#›</a:t>
            </a:fld>
            <a:endParaRPr lang="en-IN"/>
          </a:p>
        </p:txBody>
      </p:sp>
    </p:spTree>
    <p:extLst>
      <p:ext uri="{BB962C8B-B14F-4D97-AF65-F5344CB8AC3E}">
        <p14:creationId xmlns:p14="http://schemas.microsoft.com/office/powerpoint/2010/main" val="2332403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34</a:t>
            </a:fld>
            <a:endParaRPr lang="en-GB" altLang="en-US"/>
          </a:p>
        </p:txBody>
      </p:sp>
    </p:spTree>
    <p:extLst>
      <p:ext uri="{BB962C8B-B14F-4D97-AF65-F5344CB8AC3E}">
        <p14:creationId xmlns:p14="http://schemas.microsoft.com/office/powerpoint/2010/main" val="3535060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1" descr="ban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 y="5583235"/>
            <a:ext cx="12170833" cy="1289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8"/>
          <p:cNvSpPr>
            <a:spLocks noChangeArrowheads="1"/>
          </p:cNvSpPr>
          <p:nvPr/>
        </p:nvSpPr>
        <p:spPr bwMode="auto">
          <a:xfrm>
            <a:off x="0" y="0"/>
            <a:ext cx="12192000" cy="1752600"/>
          </a:xfrm>
          <a:prstGeom prst="rect">
            <a:avLst/>
          </a:prstGeom>
          <a:solidFill>
            <a:srgbClr val="335295"/>
          </a:solidFill>
          <a:ln w="9525">
            <a:noFill/>
            <a:miter lim="800000"/>
            <a:headEnd/>
            <a:tailEnd/>
          </a:ln>
        </p:spPr>
        <p:txBody>
          <a:bodyPr wrap="none" anchor="ctr"/>
          <a:lstStyle/>
          <a:p>
            <a:pPr>
              <a:defRPr/>
            </a:pPr>
            <a:endParaRPr lang="en-US" sz="1800">
              <a:latin typeface="Arial" charset="0"/>
              <a:cs typeface="+mn-cs"/>
            </a:endParaRPr>
          </a:p>
        </p:txBody>
      </p:sp>
      <p:sp>
        <p:nvSpPr>
          <p:cNvPr id="5122" name="Rectangle 2"/>
          <p:cNvSpPr>
            <a:spLocks noGrp="1" noChangeArrowheads="1"/>
          </p:cNvSpPr>
          <p:nvPr>
            <p:ph type="ctrTitle"/>
          </p:nvPr>
        </p:nvSpPr>
        <p:spPr>
          <a:xfrm>
            <a:off x="914400" y="2286000"/>
            <a:ext cx="10363200" cy="1143000"/>
          </a:xfrm>
        </p:spPr>
        <p:txBody>
          <a:bodyPr/>
          <a:lstStyle>
            <a:lvl1pPr>
              <a:defRPr>
                <a:solidFill>
                  <a:srgbClr val="1B57B5"/>
                </a:solidFill>
                <a:latin typeface="Arial" panose="020B0604020202020204" pitchFamily="34" charset="0"/>
                <a:cs typeface="Arial" panose="020B0604020202020204" pitchFamily="34" charset="0"/>
              </a:defRPr>
            </a:lvl1pPr>
          </a:lstStyle>
          <a:p>
            <a:r>
              <a:rPr lang="en-US"/>
              <a:t>Click to edit Master title style</a:t>
            </a:r>
          </a:p>
        </p:txBody>
      </p:sp>
      <p:sp>
        <p:nvSpPr>
          <p:cNvPr id="5123" name="Rectangle 3"/>
          <p:cNvSpPr>
            <a:spLocks noGrp="1" noChangeArrowheads="1"/>
          </p:cNvSpPr>
          <p:nvPr>
            <p:ph type="subTitle" idx="1"/>
          </p:nvPr>
        </p:nvSpPr>
        <p:spPr>
          <a:xfrm>
            <a:off x="1828800" y="3810000"/>
            <a:ext cx="8534400" cy="1752600"/>
          </a:xfrm>
        </p:spPr>
        <p:txBody>
          <a:bodyPr/>
          <a:lstStyle>
            <a:lvl1pPr marL="0" indent="0" algn="ctr">
              <a:buFontTx/>
              <a:buNone/>
              <a:defRPr>
                <a:solidFill>
                  <a:schemeClr val="bg2"/>
                </a:solidFill>
                <a:latin typeface="Arial" panose="020B0604020202020204" pitchFamily="34" charset="0"/>
                <a:cs typeface="Arial" panose="020B0604020202020204" pitchFamily="34" charset="0"/>
              </a:defRPr>
            </a:lvl1pPr>
          </a:lstStyle>
          <a:p>
            <a:r>
              <a:rPr lang="en-US"/>
              <a:t>Click to edit Master subtitle style</a:t>
            </a:r>
          </a:p>
        </p:txBody>
      </p:sp>
    </p:spTree>
    <p:extLst>
      <p:ext uri="{BB962C8B-B14F-4D97-AF65-F5344CB8AC3E}">
        <p14:creationId xmlns:p14="http://schemas.microsoft.com/office/powerpoint/2010/main" val="1118470999"/>
      </p:ext>
    </p:extLst>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p:nvCxnSpPr>
        <p:spPr>
          <a:xfrm>
            <a:off x="609600" y="1066800"/>
            <a:ext cx="10972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09600" y="274638"/>
            <a:ext cx="10972800" cy="792162"/>
          </a:xfrm>
        </p:spPr>
        <p:txBody>
          <a:bodyPr/>
          <a:lstStyle>
            <a:lvl1pPr>
              <a:defRPr sz="3200">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a:xfrm>
            <a:off x="609600" y="1219203"/>
            <a:ext cx="10972800" cy="4906963"/>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73826493"/>
      </p:ext>
    </p:extLst>
  </p:cSld>
  <p:clrMapOvr>
    <a:overrideClrMapping bg1="lt1" tx1="dk1" bg2="lt2" tx2="dk2" accent1="accent1" accent2="accent2" accent3="accent3" accent4="accent4" accent5="accent5" accent6="accent6" hlink="hlink" folHlink="folHlink"/>
  </p:clrMapOvr>
  <p:transition>
    <p:wipe dir="d"/>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1" descr="ban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 y="5568727"/>
            <a:ext cx="12189884" cy="1289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2" name="Rectangle 3"/>
          <p:cNvSpPr>
            <a:spLocks noGrp="1" noChangeArrowheads="1"/>
          </p:cNvSpPr>
          <p:nvPr>
            <p:ph type="body" idx="1"/>
          </p:nvPr>
        </p:nvSpPr>
        <p:spPr bwMode="auto">
          <a:xfrm>
            <a:off x="609600" y="1447800"/>
            <a:ext cx="10972800" cy="467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Oval 4"/>
          <p:cNvSpPr>
            <a:spLocks noChangeArrowheads="1"/>
          </p:cNvSpPr>
          <p:nvPr/>
        </p:nvSpPr>
        <p:spPr bwMode="auto">
          <a:xfrm>
            <a:off x="0" y="6213364"/>
            <a:ext cx="914400" cy="304800"/>
          </a:xfrm>
          <a:prstGeom prst="ellipse">
            <a:avLst/>
          </a:prstGeom>
          <a:solidFill>
            <a:schemeClr val="bg1"/>
          </a:solidFill>
          <a:ln w="25400" algn="ctr">
            <a:solidFill>
              <a:schemeClr val="bg1"/>
            </a:solidFill>
            <a:round/>
            <a:headEnd/>
            <a:tailEnd/>
          </a:ln>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fld id="{68F38F93-EFB2-4D8E-B34E-D4180BE42A95}" type="slidenum">
              <a:rPr lang="en-US" altLang="en-US" sz="1600" b="1">
                <a:solidFill>
                  <a:schemeClr val="accent2"/>
                </a:solidFill>
                <a:latin typeface="Calibri" panose="020F0502020204030204" pitchFamily="34" charset="0"/>
              </a:rPr>
              <a:pPr algn="ctr"/>
              <a:t>‹#›</a:t>
            </a:fld>
            <a:endParaRPr lang="en-US" altLang="en-US" sz="1800" b="1" dirty="0">
              <a:solidFill>
                <a:schemeClr val="accent2"/>
              </a:solidFill>
              <a:latin typeface="Calibri" panose="020F0502020204030204" pitchFamily="34" charset="0"/>
            </a:endParaRPr>
          </a:p>
        </p:txBody>
      </p:sp>
    </p:spTree>
    <p:extLst>
      <p:ext uri="{BB962C8B-B14F-4D97-AF65-F5344CB8AC3E}">
        <p14:creationId xmlns:p14="http://schemas.microsoft.com/office/powerpoint/2010/main" val="1266893993"/>
      </p:ext>
    </p:extLst>
  </p:cSld>
  <p:clrMap bg1="lt1" tx1="dk1" bg2="lt2" tx2="dk2" accent1="accent1" accent2="accent2" accent3="accent3" accent4="accent4" accent5="accent5" accent6="accent6" hlink="hlink" folHlink="folHlink"/>
  <p:sldLayoutIdLst>
    <p:sldLayoutId id="2147483661" r:id="rId1"/>
    <p:sldLayoutId id="2147483662" r:id="rId2"/>
  </p:sldLayoutIdLst>
  <p:transition>
    <p:wipe dir="d"/>
  </p:transition>
  <p:txStyles>
    <p:titleStyle>
      <a:lvl1pPr algn="ctr" rtl="0" eaLnBrk="1" fontAlgn="base" hangingPunct="1">
        <a:spcBef>
          <a:spcPct val="0"/>
        </a:spcBef>
        <a:spcAft>
          <a:spcPct val="0"/>
        </a:spcAft>
        <a:defRPr sz="3200">
          <a:solidFill>
            <a:srgbClr val="1B57B5"/>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3200">
          <a:solidFill>
            <a:srgbClr val="1B57B5"/>
          </a:solidFill>
          <a:latin typeface="Tahoma" pitchFamily="34" charset="0"/>
          <a:cs typeface="Tahoma" pitchFamily="34" charset="0"/>
        </a:defRPr>
      </a:lvl2pPr>
      <a:lvl3pPr algn="ctr" rtl="0" eaLnBrk="1" fontAlgn="base" hangingPunct="1">
        <a:spcBef>
          <a:spcPct val="0"/>
        </a:spcBef>
        <a:spcAft>
          <a:spcPct val="0"/>
        </a:spcAft>
        <a:defRPr sz="3200">
          <a:solidFill>
            <a:srgbClr val="1B57B5"/>
          </a:solidFill>
          <a:latin typeface="Tahoma" pitchFamily="34" charset="0"/>
          <a:cs typeface="Tahoma" pitchFamily="34" charset="0"/>
        </a:defRPr>
      </a:lvl3pPr>
      <a:lvl4pPr algn="ctr" rtl="0" eaLnBrk="1" fontAlgn="base" hangingPunct="1">
        <a:spcBef>
          <a:spcPct val="0"/>
        </a:spcBef>
        <a:spcAft>
          <a:spcPct val="0"/>
        </a:spcAft>
        <a:defRPr sz="3200">
          <a:solidFill>
            <a:srgbClr val="1B57B5"/>
          </a:solidFill>
          <a:latin typeface="Tahoma" pitchFamily="34" charset="0"/>
          <a:cs typeface="Tahoma" pitchFamily="34" charset="0"/>
        </a:defRPr>
      </a:lvl4pPr>
      <a:lvl5pPr algn="ctr" rtl="0" eaLnBrk="1" fontAlgn="base" hangingPunct="1">
        <a:spcBef>
          <a:spcPct val="0"/>
        </a:spcBef>
        <a:spcAft>
          <a:spcPct val="0"/>
        </a:spcAft>
        <a:defRPr sz="3200">
          <a:solidFill>
            <a:srgbClr val="1B57B5"/>
          </a:solidFill>
          <a:latin typeface="Tahoma" pitchFamily="34" charset="0"/>
          <a:cs typeface="Tahoma" pitchFamily="34" charset="0"/>
        </a:defRPr>
      </a:lvl5pPr>
      <a:lvl6pPr marL="457200" algn="ctr" rtl="0" eaLnBrk="1" fontAlgn="base" hangingPunct="1">
        <a:spcBef>
          <a:spcPct val="0"/>
        </a:spcBef>
        <a:spcAft>
          <a:spcPct val="0"/>
        </a:spcAft>
        <a:defRPr sz="4000">
          <a:solidFill>
            <a:schemeClr val="tx2"/>
          </a:solidFill>
          <a:latin typeface="Comic Sans MS" pitchFamily="66" charset="0"/>
        </a:defRPr>
      </a:lvl6pPr>
      <a:lvl7pPr marL="914400" algn="ctr" rtl="0" eaLnBrk="1" fontAlgn="base" hangingPunct="1">
        <a:spcBef>
          <a:spcPct val="0"/>
        </a:spcBef>
        <a:spcAft>
          <a:spcPct val="0"/>
        </a:spcAft>
        <a:defRPr sz="4000">
          <a:solidFill>
            <a:schemeClr val="tx2"/>
          </a:solidFill>
          <a:latin typeface="Comic Sans MS" pitchFamily="66" charset="0"/>
        </a:defRPr>
      </a:lvl7pPr>
      <a:lvl8pPr marL="1371600" algn="ctr" rtl="0" eaLnBrk="1" fontAlgn="base" hangingPunct="1">
        <a:spcBef>
          <a:spcPct val="0"/>
        </a:spcBef>
        <a:spcAft>
          <a:spcPct val="0"/>
        </a:spcAft>
        <a:defRPr sz="4000">
          <a:solidFill>
            <a:schemeClr val="tx2"/>
          </a:solidFill>
          <a:latin typeface="Comic Sans MS" pitchFamily="66" charset="0"/>
        </a:defRPr>
      </a:lvl8pPr>
      <a:lvl9pPr marL="1828800" algn="ctr" rtl="0" eaLnBrk="1" fontAlgn="base" hangingPunct="1">
        <a:spcBef>
          <a:spcPct val="0"/>
        </a:spcBef>
        <a:spcAft>
          <a:spcPct val="0"/>
        </a:spcAft>
        <a:defRPr sz="4000">
          <a:solidFill>
            <a:schemeClr val="tx2"/>
          </a:solidFill>
          <a:latin typeface="Comic Sans MS" pitchFamily="66" charset="0"/>
        </a:defRPr>
      </a:lvl9pPr>
    </p:titleStyle>
    <p:bodyStyle>
      <a:lvl1pPr marL="342900" indent="-342900" algn="l" rtl="0" eaLnBrk="1" fontAlgn="base" hangingPunct="1">
        <a:spcBef>
          <a:spcPct val="20000"/>
        </a:spcBef>
        <a:spcAft>
          <a:spcPct val="0"/>
        </a:spcAft>
        <a:buChar char="•"/>
        <a:defRPr sz="2800">
          <a:solidFill>
            <a:srgbClr val="0000FF"/>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2pPr>
      <a:lvl3pPr marL="1143000" indent="-228600" algn="l" rtl="0" eaLnBrk="1" fontAlgn="base" hangingPunct="1">
        <a:spcBef>
          <a:spcPct val="20000"/>
        </a:spcBef>
        <a:spcAft>
          <a:spcPct val="0"/>
        </a:spcAft>
        <a:buChar char="•"/>
        <a:defRPr sz="2000">
          <a:solidFill>
            <a:srgbClr val="1B57B5"/>
          </a:solidFill>
          <a:latin typeface="Arial" panose="020B0604020202020204" pitchFamily="34" charset="0"/>
          <a:cs typeface="Arial" panose="020B0604020202020204" pitchFamily="34" charset="0"/>
        </a:defRPr>
      </a:lvl3pPr>
      <a:lvl4pPr marL="1600200" indent="-228600" algn="l" rtl="0" eaLnBrk="1" fontAlgn="base" hangingPunct="1">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4pPr>
      <a:lvl5pPr marL="2057400" indent="-228600" algn="l" rtl="0" eaLnBrk="1" fontAlgn="base" hangingPunct="1">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jp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jpg"/></Relationships>
</file>

<file path=ppt/slides/_rels/slide3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onlinelibrary.wiley.com/doi/abs/10.1002/asi.20591"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dl.acm.org/citation.cfm?id=1864744" TargetMode="External"/><Relationship Id="rId5" Type="http://schemas.openxmlformats.org/officeDocument/2006/relationships/hyperlink" Target="http://dl.acm.org/citation.cfm?id=2987452" TargetMode="External"/><Relationship Id="rId4" Type="http://schemas.openxmlformats.org/officeDocument/2006/relationships/hyperlink" Target="http://lib.cqvip.com/qk/84009A/201501/663405989.html"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www.geeksforgeeks.org/page-rank-algorithm-implementation/" TargetMode="External"/><Relationship Id="rId2" Type="http://schemas.openxmlformats.org/officeDocument/2006/relationships/hyperlink" Target="http://snap.stanford.edu/data/index.html" TargetMode="External"/><Relationship Id="rId1" Type="http://schemas.openxmlformats.org/officeDocument/2006/relationships/slideLayout" Target="../slideLayouts/slideLayout2.xml"/><Relationship Id="rId6" Type="http://schemas.openxmlformats.org/officeDocument/2006/relationships/hyperlink" Target="https://www.techtarget.com/whatis/definition/six-degrees-of-separation" TargetMode="External"/><Relationship Id="rId5" Type="http://schemas.openxmlformats.org/officeDocument/2006/relationships/hyperlink" Target="https://www.codementor.io/@mgalarny/visualizing-decision-trees-with-python-scikit-learn-graphviz-matplotlib-154mszcto7" TargetMode="External"/><Relationship Id="rId4" Type="http://schemas.openxmlformats.org/officeDocument/2006/relationships/hyperlink" Target="https://towardsdatascience.com/4-ways-to-visualize-individual-decision-trees-in-a-random-forest-7a9beda1d1b7"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be.amazd.com/link-prediction/" TargetMode="External"/><Relationship Id="rId2" Type="http://schemas.openxmlformats.org/officeDocument/2006/relationships/hyperlink" Target="https://www.analyticsvidhya.com/blog/2021/03/introduction-to-adaboost-algorithm-with-python-implementation/" TargetMode="External"/><Relationship Id="rId1" Type="http://schemas.openxmlformats.org/officeDocument/2006/relationships/slideLayout" Target="../slideLayouts/slideLayout2.xml"/><Relationship Id="rId6" Type="http://schemas.openxmlformats.org/officeDocument/2006/relationships/hyperlink" Target="https://networkx.org/documentation/networkx-2.4/" TargetMode="External"/><Relationship Id="rId5" Type="http://schemas.openxmlformats.org/officeDocument/2006/relationships/hyperlink" Target="https://www.researchgate.net/profile/Manjaiah-D-H-2" TargetMode="External"/><Relationship Id="rId4" Type="http://schemas.openxmlformats.org/officeDocument/2006/relationships/hyperlink" Target="https://www.researchgate.net/profile/Daniel-Belete"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neo4j.com/docs/graph-data-science/current/algorithms/linkprediction/#:~:text=Link%20prediction%20algorithms%20help%20determine,predictions%20about%20relationships%20between%20nodes" TargetMode="External"/><Relationship Id="rId2" Type="http://schemas.openxmlformats.org/officeDocument/2006/relationships/hyperlink" Target="https://xgboost.readthedocs.io/en/stable/" TargetMode="External"/><Relationship Id="rId1" Type="http://schemas.openxmlformats.org/officeDocument/2006/relationships/slideLayout" Target="../slideLayouts/slideLayout2.xml"/><Relationship Id="rId6" Type="http://schemas.openxmlformats.org/officeDocument/2006/relationships/hyperlink" Target="https://neo4j.com/developer/graph-data-science/link-prediction/scikit-learn/" TargetMode="External"/><Relationship Id="rId5" Type="http://schemas.openxmlformats.org/officeDocument/2006/relationships/hyperlink" Target="https://networkx.org/documentation/stable/reference/algorithms/generated/networkx.algorithms.link_prediction.preferential_attachment.html" TargetMode="External"/><Relationship Id="rId4" Type="http://schemas.openxmlformats.org/officeDocument/2006/relationships/hyperlink" Target="https://vgnshiyer.medium.com/link-prediction-in-a-social-network-df230c3d85e6"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9A738-59D1-4832-9207-B7C8C2FAC1F9}"/>
              </a:ext>
            </a:extLst>
          </p:cNvPr>
          <p:cNvSpPr>
            <a:spLocks noGrp="1"/>
          </p:cNvSpPr>
          <p:nvPr>
            <p:ph type="ctrTitle"/>
          </p:nvPr>
        </p:nvSpPr>
        <p:spPr>
          <a:xfrm>
            <a:off x="836024" y="1905000"/>
            <a:ext cx="10424160" cy="1291046"/>
          </a:xfrm>
        </p:spPr>
        <p:txBody>
          <a:bodyPr/>
          <a:lstStyle/>
          <a:p>
            <a:r>
              <a:rPr lang="en-IN" dirty="0">
                <a:solidFill>
                  <a:schemeClr val="tx1"/>
                </a:solidFill>
              </a:rPr>
              <a:t>Analysis of link prediction in twitch </a:t>
            </a:r>
            <a:br>
              <a:rPr lang="en-IN" dirty="0">
                <a:solidFill>
                  <a:schemeClr val="tx1"/>
                </a:solidFill>
              </a:rPr>
            </a:br>
            <a:r>
              <a:rPr lang="en-IN" dirty="0">
                <a:solidFill>
                  <a:schemeClr val="tx1"/>
                </a:solidFill>
              </a:rPr>
              <a:t>using ML and graph theory algorithms </a:t>
            </a:r>
          </a:p>
        </p:txBody>
      </p:sp>
      <p:sp>
        <p:nvSpPr>
          <p:cNvPr id="3" name="Subtitle 2">
            <a:extLst>
              <a:ext uri="{FF2B5EF4-FFF2-40B4-BE49-F238E27FC236}">
                <a16:creationId xmlns:a16="http://schemas.microsoft.com/office/drawing/2014/main" id="{F1AE5FD2-E780-4BCA-9AAF-6DAA9A6943C1}"/>
              </a:ext>
            </a:extLst>
          </p:cNvPr>
          <p:cNvSpPr>
            <a:spLocks noGrp="1"/>
          </p:cNvSpPr>
          <p:nvPr>
            <p:ph type="subTitle" idx="1"/>
          </p:nvPr>
        </p:nvSpPr>
        <p:spPr>
          <a:xfrm>
            <a:off x="1828800" y="3429000"/>
            <a:ext cx="8534400" cy="1752600"/>
          </a:xfrm>
        </p:spPr>
        <p:txBody>
          <a:bodyPr/>
          <a:lstStyle/>
          <a:p>
            <a:r>
              <a:rPr lang="en-IN" sz="2400" dirty="0">
                <a:solidFill>
                  <a:schemeClr val="tx1"/>
                </a:solidFill>
              </a:rPr>
              <a:t>By</a:t>
            </a:r>
          </a:p>
          <a:p>
            <a:r>
              <a:rPr lang="en-IN" sz="2400" dirty="0">
                <a:solidFill>
                  <a:schemeClr val="tx1"/>
                </a:solidFill>
              </a:rPr>
              <a:t>Manoj R - 195002071</a:t>
            </a:r>
          </a:p>
          <a:p>
            <a:r>
              <a:rPr lang="en-IN" sz="2400" dirty="0">
                <a:solidFill>
                  <a:schemeClr val="tx1"/>
                </a:solidFill>
              </a:rPr>
              <a:t>Sruthi G - 195002117</a:t>
            </a:r>
          </a:p>
          <a:p>
            <a:endParaRPr lang="en-IN" sz="2400" dirty="0">
              <a:solidFill>
                <a:schemeClr val="tx1"/>
              </a:solidFill>
            </a:endParaRPr>
          </a:p>
          <a:p>
            <a:r>
              <a:rPr lang="en-IN" sz="2400" dirty="0">
                <a:solidFill>
                  <a:schemeClr val="tx1"/>
                </a:solidFill>
              </a:rPr>
              <a:t>Guided by</a:t>
            </a:r>
          </a:p>
          <a:p>
            <a:r>
              <a:rPr lang="en-IN" sz="2400" dirty="0" err="1">
                <a:solidFill>
                  <a:schemeClr val="tx1"/>
                </a:solidFill>
              </a:rPr>
              <a:t>Dr.S.Karthika</a:t>
            </a:r>
            <a:endParaRPr lang="en-IN" sz="2400" dirty="0">
              <a:solidFill>
                <a:schemeClr val="tx1"/>
              </a:solidFill>
            </a:endParaRPr>
          </a:p>
        </p:txBody>
      </p:sp>
    </p:spTree>
    <p:extLst>
      <p:ext uri="{BB962C8B-B14F-4D97-AF65-F5344CB8AC3E}">
        <p14:creationId xmlns:p14="http://schemas.microsoft.com/office/powerpoint/2010/main" val="65222551"/>
      </p:ext>
    </p:extLst>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7BD5C-A77E-4368-80A6-74AC0D9641FE}"/>
              </a:ext>
            </a:extLst>
          </p:cNvPr>
          <p:cNvSpPr>
            <a:spLocks noGrp="1"/>
          </p:cNvSpPr>
          <p:nvPr>
            <p:ph type="title"/>
          </p:nvPr>
        </p:nvSpPr>
        <p:spPr/>
        <p:txBody>
          <a:bodyPr/>
          <a:lstStyle/>
          <a:p>
            <a:r>
              <a:rPr lang="en-GB" dirty="0"/>
              <a:t>Data Collection</a:t>
            </a:r>
            <a:endParaRPr lang="en-IN" dirty="0"/>
          </a:p>
        </p:txBody>
      </p:sp>
      <p:sp>
        <p:nvSpPr>
          <p:cNvPr id="3" name="Content Placeholder 2">
            <a:extLst>
              <a:ext uri="{FF2B5EF4-FFF2-40B4-BE49-F238E27FC236}">
                <a16:creationId xmlns:a16="http://schemas.microsoft.com/office/drawing/2014/main" id="{39859066-2AA1-4E88-A1B5-A6D79F8955BB}"/>
              </a:ext>
            </a:extLst>
          </p:cNvPr>
          <p:cNvSpPr>
            <a:spLocks noGrp="1"/>
          </p:cNvSpPr>
          <p:nvPr>
            <p:ph idx="1"/>
          </p:nvPr>
        </p:nvSpPr>
        <p:spPr/>
        <p:txBody>
          <a:bodyPr/>
          <a:lstStyle/>
          <a:p>
            <a:pPr marL="0" indent="0">
              <a:buNone/>
            </a:pPr>
            <a:r>
              <a:rPr lang="en-GB" sz="1600" dirty="0">
                <a:solidFill>
                  <a:schemeClr val="tx1"/>
                </a:solidFill>
              </a:rPr>
              <a:t>We are interested in solving the problem of personalized recommendations of streamers that a user can follow. This recommendation problem can be mapped to a binary classification problem wherein the two classes are - recommend or do not recommend with features extracted from the dataset. </a:t>
            </a:r>
          </a:p>
          <a:p>
            <a:pPr marL="0" indent="0">
              <a:buNone/>
            </a:pPr>
            <a:endParaRPr lang="en-GB" sz="1600" b="0" i="0" u="none" strike="noStrike" baseline="0" dirty="0">
              <a:solidFill>
                <a:schemeClr val="tx1"/>
              </a:solidFill>
            </a:endParaRPr>
          </a:p>
          <a:p>
            <a:pPr marL="0" indent="0">
              <a:buNone/>
            </a:pPr>
            <a:r>
              <a:rPr lang="en-GB" sz="1600" dirty="0">
                <a:solidFill>
                  <a:schemeClr val="tx1"/>
                </a:solidFill>
              </a:rPr>
              <a:t>We propose solving this by generating link predictions and then using the predicted links to recommend streamers. Thus, we aim to train the models using machine learning to predict whether a link exists between any given pair of nodes and use this prediction for </a:t>
            </a:r>
            <a:r>
              <a:rPr lang="en-IN" sz="1600" dirty="0">
                <a:solidFill>
                  <a:schemeClr val="tx1"/>
                </a:solidFill>
              </a:rPr>
              <a:t>recommendations.</a:t>
            </a:r>
            <a:endParaRPr lang="en-GB" sz="1600" b="0" i="0" u="none" strike="noStrike" baseline="0" dirty="0">
              <a:solidFill>
                <a:schemeClr val="tx1"/>
              </a:solidFill>
            </a:endParaRPr>
          </a:p>
          <a:p>
            <a:pPr marL="0" indent="0">
              <a:buNone/>
            </a:pPr>
            <a:endParaRPr lang="en-IN" sz="1800" dirty="0">
              <a:solidFill>
                <a:schemeClr val="tx1"/>
              </a:solidFill>
            </a:endParaRPr>
          </a:p>
          <a:p>
            <a:pPr marL="0" indent="0" algn="l">
              <a:buNone/>
            </a:pPr>
            <a:r>
              <a:rPr lang="en-IN" sz="1800" b="0" i="0" u="none" strike="noStrike" baseline="0" dirty="0">
                <a:solidFill>
                  <a:schemeClr val="tx1"/>
                </a:solidFill>
              </a:rPr>
              <a:t> </a:t>
            </a:r>
            <a:r>
              <a:rPr lang="en-IN" sz="1600" b="0" i="0" u="none" strike="noStrike" baseline="0" dirty="0">
                <a:solidFill>
                  <a:schemeClr val="tx1"/>
                </a:solidFill>
              </a:rPr>
              <a:t>METHODOLOGY</a:t>
            </a:r>
          </a:p>
          <a:p>
            <a:pPr marL="400050" lvl="1" indent="0">
              <a:buNone/>
            </a:pPr>
            <a:r>
              <a:rPr lang="en-IN" sz="1600" b="0" i="0" u="none" strike="noStrike" baseline="0" dirty="0">
                <a:solidFill>
                  <a:schemeClr val="tx1"/>
                </a:solidFill>
              </a:rPr>
              <a:t>Dataset Description :</a:t>
            </a:r>
          </a:p>
          <a:p>
            <a:pPr marL="1085850" lvl="2" indent="-285750">
              <a:buFont typeface="Wingdings" panose="05000000000000000000" pitchFamily="2" charset="2"/>
              <a:buChar char="q"/>
            </a:pPr>
            <a:r>
              <a:rPr lang="en-IN" sz="1600" dirty="0">
                <a:solidFill>
                  <a:schemeClr val="tx1"/>
                </a:solidFill>
              </a:rPr>
              <a:t>Twitch Dataset </a:t>
            </a:r>
            <a:r>
              <a:rPr lang="en-IN" sz="1600" b="0" i="0" u="none" strike="noStrike" baseline="0" dirty="0">
                <a:solidFill>
                  <a:schemeClr val="tx1"/>
                </a:solidFill>
              </a:rPr>
              <a:t> </a:t>
            </a:r>
          </a:p>
          <a:p>
            <a:pPr marL="1085850" lvl="2" indent="-285750">
              <a:buFont typeface="Wingdings" panose="05000000000000000000" pitchFamily="2" charset="2"/>
              <a:buChar char="q"/>
            </a:pPr>
            <a:r>
              <a:rPr lang="en-GB" sz="1600" b="0" i="0" u="none" strike="noStrike" baseline="0" dirty="0">
                <a:solidFill>
                  <a:schemeClr val="tx1"/>
                </a:solidFill>
              </a:rPr>
              <a:t>Twitch is used widely by gamers to live-stream . </a:t>
            </a:r>
          </a:p>
          <a:p>
            <a:pPr marL="1085850" lvl="2" indent="-285750">
              <a:buFont typeface="Wingdings" panose="05000000000000000000" pitchFamily="2" charset="2"/>
              <a:buChar char="q"/>
            </a:pPr>
            <a:r>
              <a:rPr lang="en-GB" sz="1600" dirty="0">
                <a:solidFill>
                  <a:schemeClr val="tx1"/>
                </a:solidFill>
              </a:rPr>
              <a:t>O</a:t>
            </a:r>
            <a:r>
              <a:rPr lang="en-GB" sz="1600" b="0" i="0" u="none" strike="noStrike" baseline="0" dirty="0">
                <a:solidFill>
                  <a:schemeClr val="tx1"/>
                </a:solidFill>
              </a:rPr>
              <a:t>btained the dataset from the Stanford Large Network Dataset Collection</a:t>
            </a:r>
            <a:endParaRPr lang="en-IN" sz="1600" b="0" i="0" u="none" strike="noStrike" baseline="0" dirty="0">
              <a:solidFill>
                <a:schemeClr val="tx1"/>
              </a:solidFill>
            </a:endParaRPr>
          </a:p>
          <a:p>
            <a:pPr algn="l"/>
            <a:endParaRPr lang="en-IN" sz="1800" dirty="0">
              <a:solidFill>
                <a:schemeClr val="tx1"/>
              </a:solidFill>
            </a:endParaRPr>
          </a:p>
          <a:p>
            <a:pPr algn="l"/>
            <a:endParaRPr lang="en-IN" sz="1800" b="0" i="0" u="none" strike="noStrike" baseline="0" dirty="0">
              <a:solidFill>
                <a:schemeClr val="tx1"/>
              </a:solidFill>
            </a:endParaRPr>
          </a:p>
          <a:p>
            <a:pPr algn="l"/>
            <a:endParaRPr lang="en-IN" sz="1800" dirty="0">
              <a:solidFill>
                <a:schemeClr val="tx1"/>
              </a:solidFill>
            </a:endParaRPr>
          </a:p>
          <a:p>
            <a:pPr algn="l"/>
            <a:endParaRPr lang="en-IN" sz="1800" b="0" i="0" u="none" strike="noStrike" baseline="0" dirty="0">
              <a:solidFill>
                <a:schemeClr val="tx1"/>
              </a:solidFill>
            </a:endParaRPr>
          </a:p>
          <a:p>
            <a:pPr algn="l"/>
            <a:endParaRPr lang="en-IN" sz="1800" dirty="0">
              <a:solidFill>
                <a:schemeClr val="tx1"/>
              </a:solidFill>
            </a:endParaRPr>
          </a:p>
          <a:p>
            <a:pPr algn="l"/>
            <a:endParaRPr lang="en-IN" sz="1800" b="0" i="0" u="none" strike="noStrike" baseline="0" dirty="0">
              <a:solidFill>
                <a:schemeClr val="tx1"/>
              </a:solidFill>
            </a:endParaRPr>
          </a:p>
          <a:p>
            <a:pPr algn="l"/>
            <a:endParaRPr lang="en-IN" sz="1800" b="0" i="0" u="none" strike="noStrike" baseline="0" dirty="0">
              <a:solidFill>
                <a:schemeClr val="tx1"/>
              </a:solidFill>
            </a:endParaRPr>
          </a:p>
        </p:txBody>
      </p:sp>
      <p:pic>
        <p:nvPicPr>
          <p:cNvPr id="4" name="Picture 3">
            <a:extLst>
              <a:ext uri="{FF2B5EF4-FFF2-40B4-BE49-F238E27FC236}">
                <a16:creationId xmlns:a16="http://schemas.microsoft.com/office/drawing/2014/main" id="{77D8D409-8AF9-E913-5428-5D019F3E2371}"/>
              </a:ext>
            </a:extLst>
          </p:cNvPr>
          <p:cNvPicPr>
            <a:picLocks noChangeAspect="1"/>
          </p:cNvPicPr>
          <p:nvPr/>
        </p:nvPicPr>
        <p:blipFill rotWithShape="1">
          <a:blip r:embed="rId2"/>
          <a:srcRect l="7812" t="6472" r="7023" b="5846"/>
          <a:stretch/>
        </p:blipFill>
        <p:spPr>
          <a:xfrm>
            <a:off x="2063932" y="4912704"/>
            <a:ext cx="2248929" cy="1365865"/>
          </a:xfrm>
          <a:prstGeom prst="rect">
            <a:avLst/>
          </a:prstGeom>
        </p:spPr>
      </p:pic>
      <p:graphicFrame>
        <p:nvGraphicFramePr>
          <p:cNvPr id="6" name="Table 5">
            <a:extLst>
              <a:ext uri="{FF2B5EF4-FFF2-40B4-BE49-F238E27FC236}">
                <a16:creationId xmlns:a16="http://schemas.microsoft.com/office/drawing/2014/main" id="{A3966382-9127-631F-404C-14F11EAB302E}"/>
              </a:ext>
            </a:extLst>
          </p:cNvPr>
          <p:cNvGraphicFramePr>
            <a:graphicFrameLocks noGrp="1"/>
          </p:cNvGraphicFramePr>
          <p:nvPr>
            <p:extLst>
              <p:ext uri="{D42A27DB-BD31-4B8C-83A1-F6EECF244321}">
                <p14:modId xmlns:p14="http://schemas.microsoft.com/office/powerpoint/2010/main" val="956058056"/>
              </p:ext>
            </p:extLst>
          </p:nvPr>
        </p:nvGraphicFramePr>
        <p:xfrm>
          <a:off x="4813161" y="4912703"/>
          <a:ext cx="3640184" cy="1575183"/>
        </p:xfrm>
        <a:graphic>
          <a:graphicData uri="http://schemas.openxmlformats.org/drawingml/2006/table">
            <a:tbl>
              <a:tblPr firstRow="1" bandRow="1">
                <a:tableStyleId>{5C22544A-7EE6-4342-B048-85BDC9FD1C3A}</a:tableStyleId>
              </a:tblPr>
              <a:tblGrid>
                <a:gridCol w="2473235">
                  <a:extLst>
                    <a:ext uri="{9D8B030D-6E8A-4147-A177-3AD203B41FA5}">
                      <a16:colId xmlns:a16="http://schemas.microsoft.com/office/drawing/2014/main" val="642413801"/>
                    </a:ext>
                  </a:extLst>
                </a:gridCol>
                <a:gridCol w="1166949">
                  <a:extLst>
                    <a:ext uri="{9D8B030D-6E8A-4147-A177-3AD203B41FA5}">
                      <a16:colId xmlns:a16="http://schemas.microsoft.com/office/drawing/2014/main" val="1548932028"/>
                    </a:ext>
                  </a:extLst>
                </a:gridCol>
              </a:tblGrid>
              <a:tr h="398070">
                <a:tc>
                  <a:txBody>
                    <a:bodyPr/>
                    <a:lstStyle/>
                    <a:p>
                      <a:pPr algn="l"/>
                      <a:r>
                        <a:rPr lang="en-IN" sz="1400" b="1" dirty="0">
                          <a:solidFill>
                            <a:schemeClr val="tx1"/>
                          </a:solidFill>
                          <a:latin typeface="Arial" panose="020B0604020202020204" pitchFamily="34" charset="0"/>
                          <a:cs typeface="Arial" panose="020B0604020202020204" pitchFamily="34" charset="0"/>
                        </a:rPr>
                        <a:t>Total nodes present</a:t>
                      </a:r>
                    </a:p>
                  </a:txBody>
                  <a:tcPr anchor="ctr"/>
                </a:tc>
                <a:tc>
                  <a:txBody>
                    <a:bodyPr/>
                    <a:lstStyle/>
                    <a:p>
                      <a:pPr algn="l"/>
                      <a:r>
                        <a:rPr lang="en-IN" sz="1400" b="1" dirty="0">
                          <a:solidFill>
                            <a:schemeClr val="tx1"/>
                          </a:solidFill>
                          <a:latin typeface="Arial" panose="020B0604020202020204" pitchFamily="34" charset="0"/>
                          <a:cs typeface="Arial" panose="020B0604020202020204" pitchFamily="34" charset="0"/>
                        </a:rPr>
                        <a:t>7126</a:t>
                      </a:r>
                    </a:p>
                  </a:txBody>
                  <a:tcPr anchor="ctr"/>
                </a:tc>
                <a:extLst>
                  <a:ext uri="{0D108BD9-81ED-4DB2-BD59-A6C34878D82A}">
                    <a16:rowId xmlns:a16="http://schemas.microsoft.com/office/drawing/2014/main" val="738826240"/>
                  </a:ext>
                </a:extLst>
              </a:tr>
              <a:tr h="392371">
                <a:tc>
                  <a:txBody>
                    <a:bodyPr/>
                    <a:lstStyle/>
                    <a:p>
                      <a:pPr algn="l"/>
                      <a:r>
                        <a:rPr lang="en-IN" sz="1400" b="1" dirty="0">
                          <a:solidFill>
                            <a:schemeClr val="tx1"/>
                          </a:solidFill>
                          <a:latin typeface="Arial" panose="020B0604020202020204" pitchFamily="34" charset="0"/>
                          <a:cs typeface="Arial" panose="020B0604020202020204" pitchFamily="34" charset="0"/>
                        </a:rPr>
                        <a:t>Total possible edges</a:t>
                      </a:r>
                    </a:p>
                  </a:txBody>
                  <a:tcPr anchor="ctr"/>
                </a:tc>
                <a:tc>
                  <a:txBody>
                    <a:bodyPr/>
                    <a:lstStyle/>
                    <a:p>
                      <a:pPr algn="l"/>
                      <a:r>
                        <a:rPr lang="en-GB" sz="1400" b="1" i="0" u="none" strike="noStrike" baseline="0" dirty="0">
                          <a:solidFill>
                            <a:schemeClr val="tx1"/>
                          </a:solidFill>
                          <a:latin typeface="Arial" panose="020B0604020202020204" pitchFamily="34" charset="0"/>
                          <a:cs typeface="Arial" panose="020B0604020202020204" pitchFamily="34" charset="0"/>
                        </a:rPr>
                        <a:t>50,772,750</a:t>
                      </a:r>
                      <a:endParaRPr lang="en-IN" sz="1400" b="1" dirty="0">
                        <a:solidFill>
                          <a:schemeClr val="tx1"/>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375165930"/>
                  </a:ext>
                </a:extLst>
              </a:tr>
              <a:tr h="392371">
                <a:tc>
                  <a:txBody>
                    <a:bodyPr/>
                    <a:lstStyle/>
                    <a:p>
                      <a:pPr algn="l"/>
                      <a:r>
                        <a:rPr lang="en-IN" sz="1400" b="1" dirty="0">
                          <a:solidFill>
                            <a:schemeClr val="tx1"/>
                          </a:solidFill>
                          <a:latin typeface="Arial" panose="020B0604020202020204" pitchFamily="34" charset="0"/>
                          <a:cs typeface="Arial" panose="020B0604020202020204" pitchFamily="34" charset="0"/>
                        </a:rPr>
                        <a:t>Total</a:t>
                      </a:r>
                      <a:r>
                        <a:rPr lang="en-IN" sz="1400" b="1" baseline="0" dirty="0">
                          <a:solidFill>
                            <a:schemeClr val="tx1"/>
                          </a:solidFill>
                          <a:latin typeface="Arial" panose="020B0604020202020204" pitchFamily="34" charset="0"/>
                          <a:cs typeface="Arial" panose="020B0604020202020204" pitchFamily="34" charset="0"/>
                        </a:rPr>
                        <a:t> edges present</a:t>
                      </a:r>
                      <a:endParaRPr lang="en-IN" sz="1400" b="1" dirty="0">
                        <a:solidFill>
                          <a:schemeClr val="tx1"/>
                        </a:solidFill>
                        <a:latin typeface="Arial" panose="020B0604020202020204" pitchFamily="34" charset="0"/>
                        <a:cs typeface="Arial" panose="020B0604020202020204" pitchFamily="34" charset="0"/>
                      </a:endParaRPr>
                    </a:p>
                  </a:txBody>
                  <a:tcPr anchor="ctr"/>
                </a:tc>
                <a:tc>
                  <a:txBody>
                    <a:bodyPr/>
                    <a:lstStyle/>
                    <a:p>
                      <a:pPr algn="l"/>
                      <a:r>
                        <a:rPr lang="en-GB" sz="1400" b="1" i="0" u="none" strike="noStrike" baseline="0" dirty="0">
                          <a:solidFill>
                            <a:schemeClr val="tx1"/>
                          </a:solidFill>
                          <a:latin typeface="Arial" panose="020B0604020202020204" pitchFamily="34" charset="0"/>
                          <a:cs typeface="Arial" panose="020B0604020202020204" pitchFamily="34" charset="0"/>
                        </a:rPr>
                        <a:t>35,324</a:t>
                      </a:r>
                      <a:endParaRPr lang="en-IN" sz="1400" b="1" dirty="0">
                        <a:solidFill>
                          <a:schemeClr val="tx1"/>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548745975"/>
                  </a:ext>
                </a:extLst>
              </a:tr>
              <a:tr h="392371">
                <a:tc>
                  <a:txBody>
                    <a:bodyPr/>
                    <a:lstStyle/>
                    <a:p>
                      <a:pPr algn="l"/>
                      <a:r>
                        <a:rPr lang="en-IN" sz="1400" b="1" dirty="0">
                          <a:solidFill>
                            <a:schemeClr val="tx1"/>
                          </a:solidFill>
                          <a:latin typeface="Arial" panose="020B0604020202020204" pitchFamily="34" charset="0"/>
                          <a:cs typeface="Arial" panose="020B0604020202020204" pitchFamily="34" charset="0"/>
                        </a:rPr>
                        <a:t>Missing</a:t>
                      </a:r>
                      <a:r>
                        <a:rPr lang="en-IN" sz="1400" b="1" baseline="0" dirty="0">
                          <a:solidFill>
                            <a:schemeClr val="tx1"/>
                          </a:solidFill>
                          <a:latin typeface="Arial" panose="020B0604020202020204" pitchFamily="34" charset="0"/>
                          <a:cs typeface="Arial" panose="020B0604020202020204" pitchFamily="34" charset="0"/>
                        </a:rPr>
                        <a:t> edges considered</a:t>
                      </a:r>
                      <a:endParaRPr lang="en-IN" sz="1400" b="1" dirty="0">
                        <a:solidFill>
                          <a:schemeClr val="tx1"/>
                        </a:solidFill>
                        <a:latin typeface="Arial" panose="020B0604020202020204" pitchFamily="34" charset="0"/>
                        <a:cs typeface="Arial" panose="020B0604020202020204" pitchFamily="34" charset="0"/>
                      </a:endParaRPr>
                    </a:p>
                  </a:txBody>
                  <a:tcPr anchor="ctr"/>
                </a:tc>
                <a:tc>
                  <a:txBody>
                    <a:bodyPr/>
                    <a:lstStyle/>
                    <a:p>
                      <a:pPr algn="l"/>
                      <a:r>
                        <a:rPr lang="en-IN" sz="1400" b="1" dirty="0">
                          <a:solidFill>
                            <a:schemeClr val="tx1"/>
                          </a:solidFill>
                          <a:latin typeface="Arial" panose="020B0604020202020204" pitchFamily="34" charset="0"/>
                          <a:cs typeface="Arial" panose="020B0604020202020204" pitchFamily="34" charset="0"/>
                        </a:rPr>
                        <a:t>35,324</a:t>
                      </a:r>
                    </a:p>
                  </a:txBody>
                  <a:tcPr anchor="ctr"/>
                </a:tc>
                <a:extLst>
                  <a:ext uri="{0D108BD9-81ED-4DB2-BD59-A6C34878D82A}">
                    <a16:rowId xmlns:a16="http://schemas.microsoft.com/office/drawing/2014/main" val="3755861815"/>
                  </a:ext>
                </a:extLst>
              </a:tr>
            </a:tbl>
          </a:graphicData>
        </a:graphic>
      </p:graphicFrame>
    </p:spTree>
    <p:extLst>
      <p:ext uri="{BB962C8B-B14F-4D97-AF65-F5344CB8AC3E}">
        <p14:creationId xmlns:p14="http://schemas.microsoft.com/office/powerpoint/2010/main" val="182410598"/>
      </p:ext>
    </p:extLst>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Assumptions</a:t>
            </a:r>
          </a:p>
        </p:txBody>
      </p:sp>
      <p:sp>
        <p:nvSpPr>
          <p:cNvPr id="3" name="Content Placeholder 2"/>
          <p:cNvSpPr>
            <a:spLocks noGrp="1"/>
          </p:cNvSpPr>
          <p:nvPr>
            <p:ph idx="1"/>
          </p:nvPr>
        </p:nvSpPr>
        <p:spPr/>
        <p:txBody>
          <a:bodyPr/>
          <a:lstStyle/>
          <a:p>
            <a:pPr marL="0" indent="0">
              <a:buNone/>
            </a:pPr>
            <a:endParaRPr lang="en-IN" sz="1800" dirty="0">
              <a:solidFill>
                <a:schemeClr val="tx1"/>
              </a:solidFill>
            </a:endParaRPr>
          </a:p>
          <a:p>
            <a:pPr>
              <a:buFont typeface="Wingdings" panose="05000000000000000000" pitchFamily="2" charset="2"/>
              <a:buChar char="q"/>
            </a:pPr>
            <a:r>
              <a:rPr lang="en-GB" sz="1800" dirty="0">
                <a:solidFill>
                  <a:schemeClr val="tx1"/>
                </a:solidFill>
              </a:rPr>
              <a:t>Using all the missing edges from the graph would highly skew the dataset so we are planning to randomly sampling few missing edges to avoid skewed dataset </a:t>
            </a:r>
          </a:p>
          <a:p>
            <a:pPr marL="0" indent="0">
              <a:buNone/>
            </a:pPr>
            <a:endParaRPr lang="en-GB" sz="1800" dirty="0">
              <a:solidFill>
                <a:schemeClr val="tx1"/>
              </a:solidFill>
            </a:endParaRPr>
          </a:p>
          <a:p>
            <a:pPr>
              <a:buFont typeface="Wingdings" panose="05000000000000000000" pitchFamily="2" charset="2"/>
              <a:buChar char="q"/>
            </a:pPr>
            <a:r>
              <a:rPr lang="en-GB" sz="1800" dirty="0">
                <a:solidFill>
                  <a:schemeClr val="tx1"/>
                </a:solidFill>
              </a:rPr>
              <a:t> While sampling these missing edges, we have added a condition to only consider an edge as missing if the distance between the source and destination was more than 2 as closely connected users are likely to be mutual friends even if an edge does not already exist.</a:t>
            </a:r>
          </a:p>
          <a:p>
            <a:pPr marL="0" indent="0">
              <a:buNone/>
            </a:pPr>
            <a:r>
              <a:rPr lang="en-GB" sz="1800" dirty="0">
                <a:solidFill>
                  <a:schemeClr val="tx1"/>
                </a:solidFill>
              </a:rPr>
              <a:t> </a:t>
            </a:r>
          </a:p>
          <a:p>
            <a:pPr>
              <a:buFont typeface="Wingdings" panose="05000000000000000000" pitchFamily="2" charset="2"/>
              <a:buChar char="q"/>
            </a:pPr>
            <a:r>
              <a:rPr lang="en-GB" sz="1800" dirty="0">
                <a:solidFill>
                  <a:schemeClr val="tx1"/>
                </a:solidFill>
              </a:rPr>
              <a:t>The edges that are present as 1 and the missing ones as 0. We have decided to use this presence or absence of an edge as the target class variable for </a:t>
            </a:r>
            <a:r>
              <a:rPr lang="en-IN" sz="1800" dirty="0">
                <a:solidFill>
                  <a:schemeClr val="tx1"/>
                </a:solidFill>
              </a:rPr>
              <a:t>prediction.</a:t>
            </a:r>
          </a:p>
          <a:p>
            <a:pPr marL="0" indent="0">
              <a:buNone/>
            </a:pPr>
            <a:endParaRPr lang="en-IN" sz="1800" dirty="0">
              <a:solidFill>
                <a:schemeClr val="tx1"/>
              </a:solidFill>
            </a:endParaRPr>
          </a:p>
          <a:p>
            <a:pPr>
              <a:buFont typeface="Wingdings" panose="05000000000000000000" pitchFamily="2" charset="2"/>
              <a:buChar char="q"/>
            </a:pPr>
            <a:r>
              <a:rPr lang="en-IN" sz="1800" dirty="0">
                <a:solidFill>
                  <a:schemeClr val="tx1"/>
                </a:solidFill>
              </a:rPr>
              <a:t>We have taken into six degree phenomenon while calculating shortest path between 2 nodes.</a:t>
            </a:r>
          </a:p>
          <a:p>
            <a:pPr>
              <a:buFont typeface="Wingdings" panose="05000000000000000000" pitchFamily="2" charset="2"/>
              <a:buChar char="q"/>
            </a:pPr>
            <a:endParaRPr lang="en-IN" sz="1800" dirty="0">
              <a:solidFill>
                <a:schemeClr val="tx1"/>
              </a:solidFill>
            </a:endParaRPr>
          </a:p>
          <a:p>
            <a:pPr marL="0" indent="0">
              <a:buNone/>
            </a:pPr>
            <a:endParaRPr lang="en-IN" dirty="0"/>
          </a:p>
        </p:txBody>
      </p:sp>
    </p:spTree>
    <p:extLst>
      <p:ext uri="{BB962C8B-B14F-4D97-AF65-F5344CB8AC3E}">
        <p14:creationId xmlns:p14="http://schemas.microsoft.com/office/powerpoint/2010/main" val="1396725480"/>
      </p:ext>
    </p:extLst>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2C364-F594-4126-C43A-45766BA970DA}"/>
              </a:ext>
            </a:extLst>
          </p:cNvPr>
          <p:cNvSpPr>
            <a:spLocks noGrp="1"/>
          </p:cNvSpPr>
          <p:nvPr>
            <p:ph type="title"/>
          </p:nvPr>
        </p:nvSpPr>
        <p:spPr/>
        <p:txBody>
          <a:bodyPr/>
          <a:lstStyle/>
          <a:p>
            <a:r>
              <a:rPr lang="en-GB" dirty="0"/>
              <a:t>Data Preparation</a:t>
            </a:r>
            <a:endParaRPr lang="en-IN" dirty="0"/>
          </a:p>
        </p:txBody>
      </p:sp>
      <p:sp>
        <p:nvSpPr>
          <p:cNvPr id="3" name="Content Placeholder 2">
            <a:extLst>
              <a:ext uri="{FF2B5EF4-FFF2-40B4-BE49-F238E27FC236}">
                <a16:creationId xmlns:a16="http://schemas.microsoft.com/office/drawing/2014/main" id="{1FE3B005-945F-F18D-C3E1-DE42CDF6BAAA}"/>
              </a:ext>
            </a:extLst>
          </p:cNvPr>
          <p:cNvSpPr>
            <a:spLocks noGrp="1"/>
          </p:cNvSpPr>
          <p:nvPr>
            <p:ph idx="1"/>
          </p:nvPr>
        </p:nvSpPr>
        <p:spPr>
          <a:xfrm>
            <a:off x="609600" y="1066800"/>
            <a:ext cx="10972800" cy="4906963"/>
          </a:xfrm>
        </p:spPr>
        <p:txBody>
          <a:bodyPr/>
          <a:lstStyle/>
          <a:p>
            <a:pPr marL="914400" lvl="2" indent="0">
              <a:buNone/>
            </a:pPr>
            <a:endParaRPr lang="en-IN" dirty="0">
              <a:solidFill>
                <a:schemeClr val="tx1"/>
              </a:solidFill>
            </a:endParaRPr>
          </a:p>
          <a:p>
            <a:pPr>
              <a:buFont typeface="Wingdings" panose="05000000000000000000" pitchFamily="2" charset="2"/>
              <a:buChar char="q"/>
            </a:pPr>
            <a:r>
              <a:rPr lang="en-IN" sz="1800" dirty="0">
                <a:solidFill>
                  <a:schemeClr val="tx1"/>
                </a:solidFill>
              </a:rPr>
              <a:t>Our dataset contains details about from and to nodes. In this phase we converted our dataset into directed graph.</a:t>
            </a:r>
          </a:p>
          <a:p>
            <a:pPr>
              <a:buFont typeface="Wingdings" panose="05000000000000000000" pitchFamily="2" charset="2"/>
              <a:buChar char="q"/>
            </a:pPr>
            <a:r>
              <a:rPr lang="en-IN" sz="1800" dirty="0">
                <a:solidFill>
                  <a:schemeClr val="tx1"/>
                </a:solidFill>
              </a:rPr>
              <a:t>We then found missing edges that equals the edges that are present.</a:t>
            </a:r>
            <a:endParaRPr lang="en-IN" dirty="0">
              <a:solidFill>
                <a:schemeClr val="tx1"/>
              </a:solidFill>
            </a:endParaRPr>
          </a:p>
          <a:p>
            <a:pPr marL="914400" lvl="2" indent="0">
              <a:buNone/>
            </a:pPr>
            <a:endParaRPr lang="en-IN" dirty="0">
              <a:solidFill>
                <a:schemeClr val="tx1"/>
              </a:solidFill>
            </a:endParaRPr>
          </a:p>
          <a:p>
            <a:pPr marL="914400" lvl="2" indent="0">
              <a:buNone/>
            </a:pPr>
            <a:endParaRPr lang="en-IN" dirty="0">
              <a:solidFill>
                <a:schemeClr val="tx1"/>
              </a:solidFill>
            </a:endParaRPr>
          </a:p>
          <a:p>
            <a:pPr marL="914400" lvl="2" indent="0">
              <a:buNone/>
            </a:pPr>
            <a:endParaRPr lang="en-IN" dirty="0">
              <a:solidFill>
                <a:schemeClr val="tx1"/>
              </a:solidFill>
            </a:endParaRPr>
          </a:p>
          <a:p>
            <a:pPr marL="914400" lvl="2" indent="0">
              <a:buNone/>
            </a:pPr>
            <a:endParaRPr lang="en-IN" dirty="0">
              <a:solidFill>
                <a:schemeClr val="tx1"/>
              </a:solidFill>
            </a:endParaRPr>
          </a:p>
          <a:p>
            <a:pPr lvl="2">
              <a:buFont typeface="Wingdings" panose="05000000000000000000" pitchFamily="2" charset="2"/>
              <a:buChar char="q"/>
            </a:pPr>
            <a:endParaRPr lang="en-GB" sz="1400" b="1" dirty="0">
              <a:solidFill>
                <a:schemeClr val="tx1"/>
              </a:solidFill>
              <a:latin typeface="Cambria-Bold"/>
            </a:endParaRPr>
          </a:p>
          <a:p>
            <a:pPr marL="914400" lvl="2" indent="0">
              <a:buNone/>
            </a:pPr>
            <a:endParaRPr lang="en-GB" sz="1400" b="1" i="0" u="none" strike="noStrike" baseline="0" dirty="0">
              <a:latin typeface="Cambria-Bold"/>
            </a:endParaRPr>
          </a:p>
          <a:p>
            <a:pPr marL="914400" lvl="2" indent="0">
              <a:buNone/>
            </a:pPr>
            <a:endParaRPr lang="en-GB" sz="1400" b="1" i="0" u="none" strike="noStrike" baseline="0" dirty="0">
              <a:latin typeface="Cambria-Bold"/>
            </a:endParaRPr>
          </a:p>
          <a:p>
            <a:pPr marL="914400" lvl="2" indent="0">
              <a:buNone/>
            </a:pPr>
            <a:endParaRPr lang="en-GB" sz="1400" b="1" i="0" u="none" strike="noStrike" baseline="0" dirty="0">
              <a:latin typeface="Cambria-Bold"/>
            </a:endParaRPr>
          </a:p>
          <a:p>
            <a:pPr marL="914400" lvl="2" indent="0">
              <a:buNone/>
            </a:pPr>
            <a:endParaRPr lang="en-GB" sz="1400" b="1" i="0" u="none" strike="noStrike" baseline="0" dirty="0">
              <a:latin typeface="Cambria-Bold"/>
            </a:endParaRPr>
          </a:p>
          <a:p>
            <a:pPr lvl="2">
              <a:buFont typeface="Wingdings" panose="05000000000000000000" pitchFamily="2" charset="2"/>
              <a:buChar char="q"/>
            </a:pPr>
            <a:endParaRPr lang="en-GB" sz="1400" b="1" dirty="0">
              <a:latin typeface="Cambria-Bold"/>
            </a:endParaRPr>
          </a:p>
          <a:p>
            <a:pPr lvl="2">
              <a:buFont typeface="Wingdings" panose="05000000000000000000" pitchFamily="2" charset="2"/>
              <a:buChar char="q"/>
            </a:pPr>
            <a:endParaRPr lang="en-GB" sz="1400" b="1" i="0" u="none" strike="noStrike" baseline="0" dirty="0">
              <a:latin typeface="Cambria-Bold"/>
            </a:endParaRPr>
          </a:p>
          <a:p>
            <a:pPr lvl="2">
              <a:buFont typeface="Wingdings" panose="05000000000000000000" pitchFamily="2" charset="2"/>
              <a:buChar char="q"/>
            </a:pPr>
            <a:endParaRPr lang="en-GB" sz="1400" b="1" dirty="0">
              <a:latin typeface="Cambria-Bold"/>
            </a:endParaRPr>
          </a:p>
          <a:p>
            <a:pPr marL="914400" lvl="2" indent="0">
              <a:buNone/>
            </a:pPr>
            <a:endParaRPr lang="en-GB" sz="1400" b="1" dirty="0">
              <a:latin typeface="Cambria-Bold"/>
            </a:endParaRPr>
          </a:p>
          <a:p>
            <a:pPr marL="0" indent="0" algn="l">
              <a:buNone/>
            </a:pPr>
            <a:endParaRPr lang="en-IN" dirty="0"/>
          </a:p>
        </p:txBody>
      </p:sp>
      <p:pic>
        <p:nvPicPr>
          <p:cNvPr id="6" name="Picture 5">
            <a:extLst>
              <a:ext uri="{FF2B5EF4-FFF2-40B4-BE49-F238E27FC236}">
                <a16:creationId xmlns:a16="http://schemas.microsoft.com/office/drawing/2014/main" id="{7031FB4F-A0C7-D0D2-0C80-3EDDDCBEC8F5}"/>
              </a:ext>
            </a:extLst>
          </p:cNvPr>
          <p:cNvPicPr>
            <a:picLocks noChangeAspect="1"/>
          </p:cNvPicPr>
          <p:nvPr/>
        </p:nvPicPr>
        <p:blipFill>
          <a:blip r:embed="rId2"/>
          <a:stretch>
            <a:fillRect/>
          </a:stretch>
        </p:blipFill>
        <p:spPr>
          <a:xfrm>
            <a:off x="3555765" y="3195711"/>
            <a:ext cx="1196444" cy="2144565"/>
          </a:xfrm>
          <a:prstGeom prst="rect">
            <a:avLst/>
          </a:prstGeom>
          <a:ln>
            <a:solidFill>
              <a:schemeClr val="tx1"/>
            </a:solidFill>
          </a:ln>
        </p:spPr>
      </p:pic>
      <p:pic>
        <p:nvPicPr>
          <p:cNvPr id="1028" name="Picture 4" descr="https://lh3.googleusercontent.com/mp_z60t16sooVjdH4FXCtB4pJ4l2pMIoV8GSAMRlWDRUze5ClZiENL0RQMbMkcamrrg8DPhbOqcX27qbzIT70cYQqRKyix2_t7-kCCRVLyyH1JVmPnAZkPBPsEr0TinM6NSNBq9CBHa-0yAwKGJWJ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8651" y="3520281"/>
            <a:ext cx="2762250" cy="149542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1682645"/>
      </p:ext>
    </p:extLst>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 Extraction </a:t>
            </a:r>
          </a:p>
        </p:txBody>
      </p:sp>
      <p:sp>
        <p:nvSpPr>
          <p:cNvPr id="3" name="Content Placeholder 2"/>
          <p:cNvSpPr>
            <a:spLocks noGrp="1"/>
          </p:cNvSpPr>
          <p:nvPr>
            <p:ph idx="1"/>
          </p:nvPr>
        </p:nvSpPr>
        <p:spPr/>
        <p:txBody>
          <a:bodyPr/>
          <a:lstStyle/>
          <a:p>
            <a:pPr marL="0" indent="0">
              <a:buNone/>
            </a:pPr>
            <a:r>
              <a:rPr lang="en-US" sz="1600" dirty="0">
                <a:solidFill>
                  <a:schemeClr val="tx1"/>
                </a:solidFill>
              </a:rPr>
              <a:t>We then used the 70,648 edges to extract various </a:t>
            </a:r>
            <a:r>
              <a:rPr lang="en-IN" sz="1600" dirty="0">
                <a:solidFill>
                  <a:schemeClr val="tx1"/>
                </a:solidFill>
              </a:rPr>
              <a:t>features such as –</a:t>
            </a:r>
          </a:p>
          <a:p>
            <a:pPr>
              <a:buFont typeface="Wingdings" panose="05000000000000000000" pitchFamily="2" charset="2"/>
              <a:buChar char="q"/>
            </a:pPr>
            <a:r>
              <a:rPr lang="en-GB" sz="1600" dirty="0">
                <a:solidFill>
                  <a:schemeClr val="tx1"/>
                </a:solidFill>
              </a:rPr>
              <a:t>Page Rank </a:t>
            </a:r>
          </a:p>
          <a:p>
            <a:pPr marL="914400" lvl="2" indent="0">
              <a:buNone/>
            </a:pPr>
            <a:r>
              <a:rPr lang="en-GB" sz="1600" dirty="0">
                <a:solidFill>
                  <a:schemeClr val="tx1"/>
                </a:solidFill>
              </a:rPr>
              <a:t>	</a:t>
            </a:r>
          </a:p>
          <a:p>
            <a:pPr marL="914400" lvl="2" indent="0">
              <a:buNone/>
            </a:pPr>
            <a:endParaRPr lang="en-GB" sz="1600" dirty="0">
              <a:solidFill>
                <a:schemeClr val="tx1"/>
              </a:solidFill>
            </a:endParaRPr>
          </a:p>
          <a:p>
            <a:pPr marL="914400" lvl="2" indent="0">
              <a:buNone/>
            </a:pPr>
            <a:endParaRPr lang="en-GB" sz="1600" dirty="0">
              <a:solidFill>
                <a:schemeClr val="tx1"/>
              </a:solidFill>
            </a:endParaRPr>
          </a:p>
          <a:p>
            <a:pPr marL="914400" lvl="2" indent="0">
              <a:buNone/>
            </a:pPr>
            <a:endParaRPr lang="en-GB" sz="1600" dirty="0">
              <a:solidFill>
                <a:schemeClr val="tx1"/>
              </a:solidFill>
            </a:endParaRPr>
          </a:p>
          <a:p>
            <a:pPr marL="914400" lvl="2" indent="0">
              <a:buNone/>
            </a:pPr>
            <a:endParaRPr lang="en-GB" sz="1600" dirty="0">
              <a:solidFill>
                <a:schemeClr val="tx1"/>
              </a:solidFill>
            </a:endParaRPr>
          </a:p>
          <a:p>
            <a:pPr>
              <a:buFont typeface="Wingdings" panose="05000000000000000000" pitchFamily="2" charset="2"/>
              <a:buChar char="q"/>
            </a:pPr>
            <a:r>
              <a:rPr lang="en-GB" sz="1600" dirty="0">
                <a:solidFill>
                  <a:schemeClr val="tx1"/>
                </a:solidFill>
              </a:rPr>
              <a:t>Shortest Path </a:t>
            </a:r>
            <a:r>
              <a:rPr lang="en-GB" sz="1600" dirty="0"/>
              <a:t>                     </a:t>
            </a:r>
          </a:p>
          <a:p>
            <a:pPr lvl="2">
              <a:buFont typeface="Wingdings" panose="05000000000000000000" pitchFamily="2" charset="2"/>
              <a:buChar char="q"/>
            </a:pPr>
            <a:endParaRPr lang="en-GB" sz="1600" dirty="0"/>
          </a:p>
          <a:p>
            <a:pPr lvl="2">
              <a:buFont typeface="Wingdings" panose="05000000000000000000" pitchFamily="2" charset="2"/>
              <a:buChar char="q"/>
            </a:pPr>
            <a:endParaRPr lang="en-GB" sz="1600" dirty="0"/>
          </a:p>
          <a:p>
            <a:pPr marL="914400" lvl="2" indent="0">
              <a:buNone/>
            </a:pPr>
            <a:endParaRPr lang="en-GB" sz="1600" dirty="0"/>
          </a:p>
          <a:p>
            <a:pPr marL="914400" lvl="2" indent="0">
              <a:buNone/>
            </a:pPr>
            <a:endParaRPr lang="en-GB" sz="1600" dirty="0">
              <a:solidFill>
                <a:schemeClr val="tx1"/>
              </a:solidFill>
            </a:endParaRPr>
          </a:p>
          <a:p>
            <a:pPr marL="914400" lvl="2" indent="0">
              <a:buNone/>
            </a:pPr>
            <a:endParaRPr lang="en-GB" sz="1600" dirty="0">
              <a:solidFill>
                <a:schemeClr val="tx1"/>
              </a:solidFill>
            </a:endParaRPr>
          </a:p>
          <a:p>
            <a:pPr marL="914400" lvl="2" indent="0">
              <a:buNone/>
            </a:pPr>
            <a:endParaRPr lang="en-GB" sz="1600" dirty="0">
              <a:solidFill>
                <a:schemeClr val="tx1"/>
              </a:solidFill>
            </a:endParaRPr>
          </a:p>
          <a:p>
            <a:pPr>
              <a:buFont typeface="Wingdings" panose="05000000000000000000" pitchFamily="2" charset="2"/>
              <a:buChar char="q"/>
            </a:pPr>
            <a:r>
              <a:rPr lang="en-GB" sz="1600" dirty="0">
                <a:solidFill>
                  <a:schemeClr val="tx1"/>
                </a:solidFill>
              </a:rPr>
              <a:t>Follows Back</a:t>
            </a:r>
          </a:p>
          <a:p>
            <a:pPr lvl="2">
              <a:buFont typeface="Wingdings" panose="05000000000000000000" pitchFamily="2" charset="2"/>
              <a:buChar char="q"/>
            </a:pPr>
            <a:endParaRPr lang="en-GB" sz="1600" dirty="0">
              <a:solidFill>
                <a:schemeClr val="tx1"/>
              </a:solidFill>
            </a:endParaRPr>
          </a:p>
          <a:p>
            <a:pPr lvl="2">
              <a:buFont typeface="Wingdings" panose="05000000000000000000" pitchFamily="2" charset="2"/>
              <a:buChar char="q"/>
            </a:pPr>
            <a:endParaRPr lang="en-GB" sz="1600" dirty="0">
              <a:solidFill>
                <a:schemeClr val="tx1"/>
              </a:solidFill>
            </a:endParaRPr>
          </a:p>
          <a:p>
            <a:pPr lvl="2">
              <a:buFont typeface="Wingdings" panose="05000000000000000000" pitchFamily="2" charset="2"/>
              <a:buChar char="q"/>
            </a:pPr>
            <a:endParaRPr lang="en-GB" sz="1600" dirty="0">
              <a:solidFill>
                <a:schemeClr val="tx1"/>
              </a:solidFill>
            </a:endParaRPr>
          </a:p>
          <a:p>
            <a:pPr marL="914400" lvl="2" indent="0">
              <a:buNone/>
            </a:pPr>
            <a:endParaRPr lang="en-GB" sz="1600" dirty="0">
              <a:solidFill>
                <a:schemeClr val="tx1"/>
              </a:solidFill>
            </a:endParaRPr>
          </a:p>
          <a:p>
            <a:pPr marL="914400" lvl="2" indent="0">
              <a:buNone/>
            </a:pPr>
            <a:endParaRPr lang="en-IN" sz="1600" dirty="0">
              <a:solidFill>
                <a:schemeClr val="tx1"/>
              </a:solidFill>
            </a:endParaRPr>
          </a:p>
          <a:p>
            <a:pPr lvl="2">
              <a:buFont typeface="Wingdings" panose="05000000000000000000" pitchFamily="2" charset="2"/>
              <a:buChar char="q"/>
            </a:pPr>
            <a:endParaRPr lang="en-GB" sz="1600" dirty="0">
              <a:solidFill>
                <a:schemeClr val="tx1"/>
              </a:solidFill>
            </a:endParaRPr>
          </a:p>
          <a:p>
            <a:pPr marL="914400" lvl="2" indent="0">
              <a:buNone/>
            </a:pPr>
            <a:endParaRPr lang="en-GB" sz="1600" dirty="0">
              <a:solidFill>
                <a:schemeClr val="tx1"/>
              </a:solidFill>
            </a:endParaRPr>
          </a:p>
        </p:txBody>
      </p:sp>
      <p:pic>
        <p:nvPicPr>
          <p:cNvPr id="4" name="Picture 3">
            <a:extLst>
              <a:ext uri="{FF2B5EF4-FFF2-40B4-BE49-F238E27FC236}">
                <a16:creationId xmlns:a16="http://schemas.microsoft.com/office/drawing/2014/main" id="{EF758AE9-D6EA-86D4-B605-E0BFCEC010B5}"/>
              </a:ext>
            </a:extLst>
          </p:cNvPr>
          <p:cNvPicPr>
            <a:picLocks noChangeAspect="1"/>
          </p:cNvPicPr>
          <p:nvPr/>
        </p:nvPicPr>
        <p:blipFill>
          <a:blip r:embed="rId2"/>
          <a:stretch>
            <a:fillRect/>
          </a:stretch>
        </p:blipFill>
        <p:spPr>
          <a:xfrm>
            <a:off x="977594" y="1852599"/>
            <a:ext cx="3261143" cy="1144515"/>
          </a:xfrm>
          <a:prstGeom prst="rect">
            <a:avLst/>
          </a:prstGeom>
          <a:ln>
            <a:noFill/>
          </a:ln>
        </p:spPr>
      </p:pic>
      <p:pic>
        <p:nvPicPr>
          <p:cNvPr id="7" name="Picture 6">
            <a:extLst>
              <a:ext uri="{FF2B5EF4-FFF2-40B4-BE49-F238E27FC236}">
                <a16:creationId xmlns:a16="http://schemas.microsoft.com/office/drawing/2014/main" id="{EE0D8A19-C33E-612D-BFF1-2F814B493CD1}"/>
              </a:ext>
            </a:extLst>
          </p:cNvPr>
          <p:cNvPicPr>
            <a:picLocks noChangeAspect="1"/>
          </p:cNvPicPr>
          <p:nvPr/>
        </p:nvPicPr>
        <p:blipFill>
          <a:blip r:embed="rId3"/>
          <a:stretch>
            <a:fillRect/>
          </a:stretch>
        </p:blipFill>
        <p:spPr>
          <a:xfrm>
            <a:off x="977594" y="3630510"/>
            <a:ext cx="3261143" cy="1370261"/>
          </a:xfrm>
          <a:prstGeom prst="rect">
            <a:avLst/>
          </a:prstGeom>
        </p:spPr>
      </p:pic>
      <p:pic>
        <p:nvPicPr>
          <p:cNvPr id="8" name="Picture 7">
            <a:extLst>
              <a:ext uri="{FF2B5EF4-FFF2-40B4-BE49-F238E27FC236}">
                <a16:creationId xmlns:a16="http://schemas.microsoft.com/office/drawing/2014/main" id="{65308453-87CB-C3FC-27A4-C3518F7FC4FB}"/>
              </a:ext>
            </a:extLst>
          </p:cNvPr>
          <p:cNvPicPr>
            <a:picLocks noChangeAspect="1"/>
          </p:cNvPicPr>
          <p:nvPr/>
        </p:nvPicPr>
        <p:blipFill>
          <a:blip r:embed="rId4"/>
          <a:stretch>
            <a:fillRect/>
          </a:stretch>
        </p:blipFill>
        <p:spPr>
          <a:xfrm>
            <a:off x="977594" y="5609984"/>
            <a:ext cx="2827131" cy="911362"/>
          </a:xfrm>
          <a:prstGeom prst="rect">
            <a:avLst/>
          </a:prstGeom>
        </p:spPr>
      </p:pic>
    </p:spTree>
    <p:extLst>
      <p:ext uri="{BB962C8B-B14F-4D97-AF65-F5344CB8AC3E}">
        <p14:creationId xmlns:p14="http://schemas.microsoft.com/office/powerpoint/2010/main" val="180521397"/>
      </p:ext>
    </p:extLst>
  </p:cSld>
  <p:clrMapOvr>
    <a:masterClrMapping/>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52645-AF1B-A768-9E35-A7EB3E6FB8D1}"/>
              </a:ext>
            </a:extLst>
          </p:cNvPr>
          <p:cNvSpPr>
            <a:spLocks noGrp="1"/>
          </p:cNvSpPr>
          <p:nvPr>
            <p:ph type="title"/>
          </p:nvPr>
        </p:nvSpPr>
        <p:spPr/>
        <p:txBody>
          <a:bodyPr/>
          <a:lstStyle/>
          <a:p>
            <a:r>
              <a:rPr lang="en-IN" dirty="0"/>
              <a:t>Feature Extraction </a:t>
            </a:r>
            <a:endParaRPr lang="en-GB" dirty="0"/>
          </a:p>
        </p:txBody>
      </p:sp>
      <p:sp>
        <p:nvSpPr>
          <p:cNvPr id="3" name="Content Placeholder 2">
            <a:extLst>
              <a:ext uri="{FF2B5EF4-FFF2-40B4-BE49-F238E27FC236}">
                <a16:creationId xmlns:a16="http://schemas.microsoft.com/office/drawing/2014/main" id="{3C0AFFA2-6763-79F5-433F-470CA1239B72}"/>
              </a:ext>
            </a:extLst>
          </p:cNvPr>
          <p:cNvSpPr>
            <a:spLocks noGrp="1"/>
          </p:cNvSpPr>
          <p:nvPr>
            <p:ph idx="1"/>
          </p:nvPr>
        </p:nvSpPr>
        <p:spPr/>
        <p:txBody>
          <a:bodyPr/>
          <a:lstStyle/>
          <a:p>
            <a:pPr marL="914400" lvl="2" indent="0">
              <a:buNone/>
            </a:pPr>
            <a:endParaRPr lang="en-GB" sz="1600" dirty="0">
              <a:solidFill>
                <a:schemeClr val="tx1"/>
              </a:solidFill>
            </a:endParaRPr>
          </a:p>
          <a:p>
            <a:pPr>
              <a:buFont typeface="Wingdings" panose="05000000000000000000" pitchFamily="2" charset="2"/>
              <a:buChar char="q"/>
            </a:pPr>
            <a:r>
              <a:rPr lang="en-GB" sz="1600" dirty="0">
                <a:solidFill>
                  <a:schemeClr val="tx1"/>
                </a:solidFill>
              </a:rPr>
              <a:t>Follower &amp; </a:t>
            </a:r>
            <a:r>
              <a:rPr lang="en-GB" sz="1600" dirty="0" err="1">
                <a:solidFill>
                  <a:schemeClr val="tx1"/>
                </a:solidFill>
              </a:rPr>
              <a:t>Followee</a:t>
            </a:r>
            <a:r>
              <a:rPr lang="en-GB" sz="1600" dirty="0">
                <a:solidFill>
                  <a:schemeClr val="tx1"/>
                </a:solidFill>
              </a:rPr>
              <a:t> Counts </a:t>
            </a:r>
          </a:p>
          <a:p>
            <a:pPr marL="0" indent="0">
              <a:buNone/>
            </a:pPr>
            <a:endParaRPr lang="en-GB" sz="1600" dirty="0">
              <a:solidFill>
                <a:schemeClr val="tx1"/>
              </a:solidFill>
            </a:endParaRPr>
          </a:p>
          <a:p>
            <a:pPr marL="0" indent="0">
              <a:buNone/>
            </a:pPr>
            <a:endParaRPr lang="en-GB" sz="1600" dirty="0">
              <a:solidFill>
                <a:schemeClr val="tx1"/>
              </a:solidFill>
            </a:endParaRPr>
          </a:p>
          <a:p>
            <a:pPr marL="0" indent="0">
              <a:buNone/>
            </a:pPr>
            <a:r>
              <a:rPr lang="en-GB" sz="1600" dirty="0">
                <a:solidFill>
                  <a:schemeClr val="tx1"/>
                </a:solidFill>
              </a:rPr>
              <a:t>	</a:t>
            </a:r>
          </a:p>
          <a:p>
            <a:pPr marL="0" indent="0">
              <a:buNone/>
            </a:pPr>
            <a:endParaRPr lang="en-GB" sz="1600" dirty="0">
              <a:solidFill>
                <a:schemeClr val="tx1"/>
              </a:solidFill>
            </a:endParaRPr>
          </a:p>
          <a:p>
            <a:pPr>
              <a:buFont typeface="Wingdings" panose="05000000000000000000" pitchFamily="2" charset="2"/>
              <a:buChar char="q"/>
            </a:pPr>
            <a:r>
              <a:rPr lang="en-GB" sz="1600" dirty="0">
                <a:solidFill>
                  <a:schemeClr val="tx1"/>
                </a:solidFill>
              </a:rPr>
              <a:t>Inter Followers &amp; </a:t>
            </a:r>
            <a:r>
              <a:rPr lang="en-GB" sz="1600" dirty="0" err="1">
                <a:solidFill>
                  <a:schemeClr val="tx1"/>
                </a:solidFill>
              </a:rPr>
              <a:t>Followee</a:t>
            </a:r>
            <a:r>
              <a:rPr lang="en-GB" sz="1600" dirty="0">
                <a:solidFill>
                  <a:schemeClr val="tx1"/>
                </a:solidFill>
              </a:rPr>
              <a:t> counts (Common neighbours)</a:t>
            </a:r>
          </a:p>
          <a:p>
            <a:pPr marL="0" indent="0">
              <a:buNone/>
            </a:pPr>
            <a:endParaRPr lang="en-GB" sz="1600" dirty="0">
              <a:solidFill>
                <a:schemeClr val="tx1"/>
              </a:solidFill>
            </a:endParaRPr>
          </a:p>
          <a:p>
            <a:pPr marL="0" indent="0">
              <a:buNone/>
            </a:pPr>
            <a:endParaRPr lang="en-GB" sz="1600" dirty="0">
              <a:solidFill>
                <a:schemeClr val="tx1"/>
              </a:solidFill>
            </a:endParaRPr>
          </a:p>
          <a:p>
            <a:pPr marL="0" indent="0">
              <a:buNone/>
            </a:pPr>
            <a:endParaRPr lang="en-IN" sz="1600" dirty="0">
              <a:solidFill>
                <a:schemeClr val="tx1"/>
              </a:solidFill>
            </a:endParaRPr>
          </a:p>
          <a:p>
            <a:pPr marL="0" indent="0">
              <a:buNone/>
            </a:pPr>
            <a:endParaRPr lang="en-GB" sz="1600" dirty="0">
              <a:solidFill>
                <a:schemeClr val="tx1"/>
              </a:solidFill>
            </a:endParaRPr>
          </a:p>
          <a:p>
            <a:pPr>
              <a:buFont typeface="Wingdings" panose="05000000000000000000" pitchFamily="2" charset="2"/>
              <a:buChar char="q"/>
            </a:pPr>
            <a:r>
              <a:rPr lang="en-GB" sz="1600" dirty="0">
                <a:solidFill>
                  <a:schemeClr val="tx1"/>
                </a:solidFill>
              </a:rPr>
              <a:t>Preferential Attachment score </a:t>
            </a:r>
          </a:p>
          <a:p>
            <a:pPr marL="0" indent="0">
              <a:buNone/>
            </a:pPr>
            <a:endParaRPr lang="en-GB" sz="1600" dirty="0">
              <a:solidFill>
                <a:schemeClr val="tx1"/>
              </a:solidFill>
            </a:endParaRPr>
          </a:p>
          <a:p>
            <a:pPr marL="0" indent="0">
              <a:buNone/>
            </a:pPr>
            <a:endParaRPr lang="en-GB" dirty="0"/>
          </a:p>
        </p:txBody>
      </p:sp>
      <p:pic>
        <p:nvPicPr>
          <p:cNvPr id="4" name="Picture 3">
            <a:extLst>
              <a:ext uri="{FF2B5EF4-FFF2-40B4-BE49-F238E27FC236}">
                <a16:creationId xmlns:a16="http://schemas.microsoft.com/office/drawing/2014/main" id="{27411C1D-BFD2-F920-AC4B-336378103D1A}"/>
              </a:ext>
            </a:extLst>
          </p:cNvPr>
          <p:cNvPicPr>
            <a:picLocks noChangeAspect="1"/>
          </p:cNvPicPr>
          <p:nvPr/>
        </p:nvPicPr>
        <p:blipFill>
          <a:blip r:embed="rId2"/>
          <a:stretch>
            <a:fillRect/>
          </a:stretch>
        </p:blipFill>
        <p:spPr>
          <a:xfrm>
            <a:off x="1042463" y="1930472"/>
            <a:ext cx="3885565" cy="708660"/>
          </a:xfrm>
          <a:prstGeom prst="rect">
            <a:avLst/>
          </a:prstGeom>
        </p:spPr>
      </p:pic>
      <p:pic>
        <p:nvPicPr>
          <p:cNvPr id="6" name="Picture 5">
            <a:extLst>
              <a:ext uri="{FF2B5EF4-FFF2-40B4-BE49-F238E27FC236}">
                <a16:creationId xmlns:a16="http://schemas.microsoft.com/office/drawing/2014/main" id="{1DDE8B18-209D-38D3-8909-E9DBC468483D}"/>
              </a:ext>
            </a:extLst>
          </p:cNvPr>
          <p:cNvPicPr>
            <a:picLocks noChangeAspect="1"/>
          </p:cNvPicPr>
          <p:nvPr/>
        </p:nvPicPr>
        <p:blipFill rotWithShape="1">
          <a:blip r:embed="rId3"/>
          <a:srcRect b="11426"/>
          <a:stretch/>
        </p:blipFill>
        <p:spPr bwMode="auto">
          <a:xfrm>
            <a:off x="1042463" y="3362503"/>
            <a:ext cx="3091815" cy="792480"/>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80B65D77-798D-A39C-17B1-E3527003384D}"/>
              </a:ext>
            </a:extLst>
          </p:cNvPr>
          <p:cNvPicPr>
            <a:picLocks noChangeAspect="1"/>
          </p:cNvPicPr>
          <p:nvPr/>
        </p:nvPicPr>
        <p:blipFill rotWithShape="1">
          <a:blip r:embed="rId4"/>
          <a:srcRect b="17265"/>
          <a:stretch/>
        </p:blipFill>
        <p:spPr bwMode="auto">
          <a:xfrm>
            <a:off x="1042463" y="4787799"/>
            <a:ext cx="3435350" cy="92202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40278824"/>
      </p:ext>
    </p:extLst>
  </p:cSld>
  <p:clrMapOvr>
    <a:masterClrMapping/>
  </p:clrMapOvr>
  <p:transition>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85B84-92D5-D7D2-9719-2B77DE3562ED}"/>
              </a:ext>
            </a:extLst>
          </p:cNvPr>
          <p:cNvSpPr>
            <a:spLocks noGrp="1"/>
          </p:cNvSpPr>
          <p:nvPr>
            <p:ph type="title"/>
          </p:nvPr>
        </p:nvSpPr>
        <p:spPr/>
        <p:txBody>
          <a:bodyPr/>
          <a:lstStyle/>
          <a:p>
            <a:r>
              <a:rPr lang="en-IN" dirty="0"/>
              <a:t>Feature Extraction </a:t>
            </a:r>
            <a:endParaRPr lang="en-GB" dirty="0"/>
          </a:p>
        </p:txBody>
      </p:sp>
      <p:sp>
        <p:nvSpPr>
          <p:cNvPr id="3" name="Content Placeholder 2">
            <a:extLst>
              <a:ext uri="{FF2B5EF4-FFF2-40B4-BE49-F238E27FC236}">
                <a16:creationId xmlns:a16="http://schemas.microsoft.com/office/drawing/2014/main" id="{463826D6-0D24-F41E-DDD5-4E64D6DFC5E5}"/>
              </a:ext>
            </a:extLst>
          </p:cNvPr>
          <p:cNvSpPr>
            <a:spLocks noGrp="1"/>
          </p:cNvSpPr>
          <p:nvPr>
            <p:ph idx="1"/>
          </p:nvPr>
        </p:nvSpPr>
        <p:spPr/>
        <p:txBody>
          <a:bodyPr/>
          <a:lstStyle/>
          <a:p>
            <a:pPr marL="0" indent="0">
              <a:buNone/>
            </a:pPr>
            <a:endParaRPr lang="en-GB" dirty="0"/>
          </a:p>
        </p:txBody>
      </p:sp>
      <p:pic>
        <p:nvPicPr>
          <p:cNvPr id="4" name="Picture 3">
            <a:extLst>
              <a:ext uri="{FF2B5EF4-FFF2-40B4-BE49-F238E27FC236}">
                <a16:creationId xmlns:a16="http://schemas.microsoft.com/office/drawing/2014/main" id="{3EA49063-46D8-2E8D-BB55-938D66462464}"/>
              </a:ext>
            </a:extLst>
          </p:cNvPr>
          <p:cNvPicPr/>
          <p:nvPr/>
        </p:nvPicPr>
        <p:blipFill>
          <a:blip r:embed="rId2">
            <a:extLst>
              <a:ext uri="{28A0092B-C50C-407E-A947-70E740481C1C}">
                <a14:useLocalDpi xmlns:a14="http://schemas.microsoft.com/office/drawing/2010/main" val="0"/>
              </a:ext>
            </a:extLst>
          </a:blip>
          <a:stretch>
            <a:fillRect/>
          </a:stretch>
        </p:blipFill>
        <p:spPr>
          <a:xfrm>
            <a:off x="2819400" y="1398494"/>
            <a:ext cx="6553200" cy="3720353"/>
          </a:xfrm>
          <a:prstGeom prst="rect">
            <a:avLst/>
          </a:prstGeom>
        </p:spPr>
      </p:pic>
      <p:sp>
        <p:nvSpPr>
          <p:cNvPr id="5" name="Rectangle 4">
            <a:extLst>
              <a:ext uri="{FF2B5EF4-FFF2-40B4-BE49-F238E27FC236}">
                <a16:creationId xmlns:a16="http://schemas.microsoft.com/office/drawing/2014/main" id="{670EC2DB-4DEC-4BFC-0185-D8A98FC60DA2}"/>
              </a:ext>
            </a:extLst>
          </p:cNvPr>
          <p:cNvSpPr/>
          <p:nvPr/>
        </p:nvSpPr>
        <p:spPr>
          <a:xfrm>
            <a:off x="4338898" y="5366029"/>
            <a:ext cx="3514203" cy="5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panose="020B0604020202020204" pitchFamily="34" charset="0"/>
                <a:cs typeface="Arial" panose="020B0604020202020204" pitchFamily="34" charset="0"/>
              </a:rPr>
              <a:t>Features extracted</a:t>
            </a:r>
            <a:endParaRPr lang="en-IN" sz="14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648283"/>
      </p:ext>
    </p:extLst>
  </p:cSld>
  <p:clrMapOvr>
    <a:masterClrMapping/>
  </p:clrMapOvr>
  <p:transition>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Building</a:t>
            </a:r>
          </a:p>
        </p:txBody>
      </p:sp>
      <p:pic>
        <p:nvPicPr>
          <p:cNvPr id="6" name="Picture 5"/>
          <p:cNvPicPr/>
          <p:nvPr/>
        </p:nvPicPr>
        <p:blipFill>
          <a:blip r:embed="rId2"/>
          <a:stretch>
            <a:fillRect/>
          </a:stretch>
        </p:blipFill>
        <p:spPr>
          <a:xfrm>
            <a:off x="3782208" y="1983492"/>
            <a:ext cx="4053840" cy="3330575"/>
          </a:xfrm>
          <a:prstGeom prst="rect">
            <a:avLst/>
          </a:prstGeom>
          <a:ln>
            <a:solidFill>
              <a:sysClr val="windowText" lastClr="000000"/>
            </a:solidFill>
          </a:ln>
        </p:spPr>
      </p:pic>
      <p:sp>
        <p:nvSpPr>
          <p:cNvPr id="7" name="Content Placeholder 6"/>
          <p:cNvSpPr>
            <a:spLocks noGrp="1"/>
          </p:cNvSpPr>
          <p:nvPr>
            <p:ph idx="1"/>
          </p:nvPr>
        </p:nvSpPr>
        <p:spPr>
          <a:xfrm>
            <a:off x="609600" y="1219201"/>
            <a:ext cx="10972800" cy="4906966"/>
          </a:xfrm>
        </p:spPr>
        <p:txBody>
          <a:bodyPr/>
          <a:lstStyle/>
          <a:p>
            <a:pPr marL="0" indent="0">
              <a:buNone/>
            </a:pPr>
            <a:endParaRPr lang="en-US" dirty="0"/>
          </a:p>
          <a:p>
            <a:pPr marL="0" indent="0">
              <a:buNone/>
            </a:pPr>
            <a:endParaRPr lang="en-US" b="1" dirty="0"/>
          </a:p>
          <a:p>
            <a:pPr marL="0" indent="0">
              <a:buNone/>
            </a:pPr>
            <a:endParaRPr lang="en-US" dirty="0"/>
          </a:p>
        </p:txBody>
      </p:sp>
      <p:sp>
        <p:nvSpPr>
          <p:cNvPr id="3" name="Rectangle 2">
            <a:extLst>
              <a:ext uri="{FF2B5EF4-FFF2-40B4-BE49-F238E27FC236}">
                <a16:creationId xmlns:a16="http://schemas.microsoft.com/office/drawing/2014/main" id="{FC0C1200-C616-9385-EB55-5A2840B29D42}"/>
              </a:ext>
            </a:extLst>
          </p:cNvPr>
          <p:cNvSpPr/>
          <p:nvPr/>
        </p:nvSpPr>
        <p:spPr>
          <a:xfrm>
            <a:off x="4052026" y="5546447"/>
            <a:ext cx="3514203" cy="51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Arial" panose="020B0604020202020204" pitchFamily="34" charset="0"/>
                <a:cs typeface="Arial" panose="020B0604020202020204" pitchFamily="34" charset="0"/>
              </a:rPr>
              <a:t>Heatmap of the features</a:t>
            </a:r>
          </a:p>
        </p:txBody>
      </p:sp>
      <p:sp>
        <p:nvSpPr>
          <p:cNvPr id="4" name="TextBox 3">
            <a:extLst>
              <a:ext uri="{FF2B5EF4-FFF2-40B4-BE49-F238E27FC236}">
                <a16:creationId xmlns:a16="http://schemas.microsoft.com/office/drawing/2014/main" id="{F645959C-F9A9-C8D4-0BCB-2955DC3E157C}"/>
              </a:ext>
            </a:extLst>
          </p:cNvPr>
          <p:cNvSpPr txBox="1"/>
          <p:nvPr/>
        </p:nvSpPr>
        <p:spPr>
          <a:xfrm>
            <a:off x="609600" y="1340831"/>
            <a:ext cx="4115229" cy="369332"/>
          </a:xfrm>
          <a:prstGeom prst="rect">
            <a:avLst/>
          </a:prstGeom>
          <a:noFill/>
        </p:spPr>
        <p:txBody>
          <a:bodyPr wrap="none" rtlCol="0">
            <a:spAutoFit/>
          </a:bodyPr>
          <a:lstStyle/>
          <a:p>
            <a:pPr marL="285750" indent="-285750">
              <a:buFont typeface="Wingdings" panose="05000000000000000000" pitchFamily="2" charset="2"/>
              <a:buChar char="q"/>
            </a:pPr>
            <a:r>
              <a:rPr lang="en-GB" sz="1800" b="1" dirty="0">
                <a:solidFill>
                  <a:srgbClr val="000000"/>
                </a:solidFill>
                <a:effectLst/>
                <a:latin typeface="Times New Roman" panose="02020603050405020304" pitchFamily="18" charset="0"/>
                <a:ea typeface="Times New Roman" panose="02020603050405020304" pitchFamily="18" charset="0"/>
              </a:rPr>
              <a:t>Analysis and Standardisation of data</a:t>
            </a:r>
            <a:endParaRPr lang="en-GB" dirty="0"/>
          </a:p>
        </p:txBody>
      </p:sp>
    </p:spTree>
    <p:extLst>
      <p:ext uri="{BB962C8B-B14F-4D97-AF65-F5344CB8AC3E}">
        <p14:creationId xmlns:p14="http://schemas.microsoft.com/office/powerpoint/2010/main" val="3497180901"/>
      </p:ext>
    </p:extLst>
  </p:cSld>
  <p:clrMapOvr>
    <a:masterClrMapping/>
  </p:clrMapOvr>
  <p:transition>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1BDC-70D0-4F02-10B2-8604CCF83CF3}"/>
              </a:ext>
            </a:extLst>
          </p:cNvPr>
          <p:cNvSpPr>
            <a:spLocks noGrp="1"/>
          </p:cNvSpPr>
          <p:nvPr>
            <p:ph type="title"/>
          </p:nvPr>
        </p:nvSpPr>
        <p:spPr/>
        <p:txBody>
          <a:bodyPr/>
          <a:lstStyle/>
          <a:p>
            <a:r>
              <a:rPr lang="en-IN" dirty="0"/>
              <a:t>Model Building</a:t>
            </a:r>
            <a:endParaRPr lang="en-GB" dirty="0"/>
          </a:p>
        </p:txBody>
      </p:sp>
      <p:pic>
        <p:nvPicPr>
          <p:cNvPr id="4" name="Content Placeholder 3">
            <a:extLst>
              <a:ext uri="{FF2B5EF4-FFF2-40B4-BE49-F238E27FC236}">
                <a16:creationId xmlns:a16="http://schemas.microsoft.com/office/drawing/2014/main" id="{9A3B1CB2-0DEE-F80C-1A97-92E22269E46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19952" y="1413701"/>
            <a:ext cx="5254525" cy="2015299"/>
          </a:xfrm>
          <a:prstGeom prst="rect">
            <a:avLst/>
          </a:prstGeom>
        </p:spPr>
      </p:pic>
      <p:sp>
        <p:nvSpPr>
          <p:cNvPr id="5" name="Rectangle 4">
            <a:extLst>
              <a:ext uri="{FF2B5EF4-FFF2-40B4-BE49-F238E27FC236}">
                <a16:creationId xmlns:a16="http://schemas.microsoft.com/office/drawing/2014/main" id="{40E02509-F82D-F471-5362-E2DF5BFB07A6}"/>
              </a:ext>
            </a:extLst>
          </p:cNvPr>
          <p:cNvSpPr/>
          <p:nvPr/>
        </p:nvSpPr>
        <p:spPr>
          <a:xfrm>
            <a:off x="923361" y="3646567"/>
            <a:ext cx="4329957" cy="487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algn="ctr"/>
            <a:r>
              <a:rPr lang="en-IN" sz="1400" dirty="0">
                <a:solidFill>
                  <a:schemeClr val="tx1"/>
                </a:solidFill>
                <a:effectLst/>
                <a:latin typeface="Arial" panose="020B0604020202020204" pitchFamily="34" charset="0"/>
                <a:ea typeface="Calibri" panose="020F0502020204030204" pitchFamily="34" charset="0"/>
                <a:cs typeface="Arial" panose="020B0604020202020204" pitchFamily="34" charset="0"/>
              </a:rPr>
              <a:t>Box plot and Histogram (after standardisation) of Page rank of source node </a:t>
            </a:r>
            <a:endParaRPr lang="en-GB" sz="1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gn="ctr"/>
            <a:r>
              <a:rPr lang="en-IN" sz="1200" b="1" dirty="0">
                <a:solidFill>
                  <a:schemeClr val="tx1"/>
                </a:solidFill>
                <a:latin typeface="Arial" panose="020B0604020202020204" pitchFamily="34" charset="0"/>
                <a:cs typeface="Arial" panose="020B0604020202020204" pitchFamily="34" charset="0"/>
              </a:rPr>
              <a:t>:</a:t>
            </a:r>
          </a:p>
        </p:txBody>
      </p:sp>
      <p:sp>
        <p:nvSpPr>
          <p:cNvPr id="6" name="TextBox 5">
            <a:extLst>
              <a:ext uri="{FF2B5EF4-FFF2-40B4-BE49-F238E27FC236}">
                <a16:creationId xmlns:a16="http://schemas.microsoft.com/office/drawing/2014/main" id="{5E0A6648-5FBE-4521-0A45-3F0147603F29}"/>
              </a:ext>
            </a:extLst>
          </p:cNvPr>
          <p:cNvSpPr txBox="1"/>
          <p:nvPr/>
        </p:nvSpPr>
        <p:spPr>
          <a:xfrm>
            <a:off x="815788" y="4859524"/>
            <a:ext cx="10766612" cy="584775"/>
          </a:xfrm>
          <a:prstGeom prst="rect">
            <a:avLst/>
          </a:prstGeom>
          <a:noFill/>
        </p:spPr>
        <p:txBody>
          <a:bodyPr wrap="square" rtlCol="0">
            <a:spAutoFit/>
          </a:bodyPr>
          <a:lstStyle/>
          <a:p>
            <a:r>
              <a:rPr lang="en-GB" sz="1600" b="0" i="0" dirty="0">
                <a:solidFill>
                  <a:srgbClr val="202124"/>
                </a:solidFill>
                <a:effectLst/>
                <a:latin typeface="Arial" panose="020B0604020202020204" pitchFamily="34" charset="0"/>
                <a:cs typeface="Arial" panose="020B0604020202020204" pitchFamily="34" charset="0"/>
              </a:rPr>
              <a:t>Similarly for all the features that are extracted, EDA (Box plot) is performed. Based on the results observed from EDA outliers have been identified for all the features. Thus standardization of data is implemented for all the features.</a:t>
            </a:r>
            <a:endParaRPr lang="en-GB" sz="16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BD122E24-4C07-125C-371F-05224D01751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76493" y="1413701"/>
            <a:ext cx="5274912" cy="2015299"/>
          </a:xfrm>
          <a:prstGeom prst="rect">
            <a:avLst/>
          </a:prstGeom>
        </p:spPr>
      </p:pic>
      <p:sp>
        <p:nvSpPr>
          <p:cNvPr id="11" name="Rectangle 10">
            <a:extLst>
              <a:ext uri="{FF2B5EF4-FFF2-40B4-BE49-F238E27FC236}">
                <a16:creationId xmlns:a16="http://schemas.microsoft.com/office/drawing/2014/main" id="{CC15C11E-94F8-F10C-ECED-C8407F537D79}"/>
              </a:ext>
            </a:extLst>
          </p:cNvPr>
          <p:cNvSpPr/>
          <p:nvPr/>
        </p:nvSpPr>
        <p:spPr>
          <a:xfrm>
            <a:off x="6938684" y="3646567"/>
            <a:ext cx="4329957" cy="487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algn="ctr"/>
            <a:r>
              <a:rPr lang="en-IN" sz="1400" dirty="0">
                <a:solidFill>
                  <a:schemeClr val="tx1"/>
                </a:solidFill>
                <a:effectLst/>
                <a:latin typeface="Arial" panose="020B0604020202020204" pitchFamily="34" charset="0"/>
                <a:ea typeface="Calibri" panose="020F0502020204030204" pitchFamily="34" charset="0"/>
                <a:cs typeface="Arial" panose="020B0604020202020204" pitchFamily="34" charset="0"/>
              </a:rPr>
              <a:t>Box plot and Histogram (after standardisation) of Page rank of destination node </a:t>
            </a:r>
            <a:endParaRPr lang="en-GB" sz="1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gn="ctr"/>
            <a:r>
              <a:rPr lang="en-IN" sz="1200" b="1" dirty="0">
                <a:solidFill>
                  <a:schemeClr val="tx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820088007"/>
      </p:ext>
    </p:extLst>
  </p:cSld>
  <p:clrMapOvr>
    <a:masterClrMapping/>
  </p:clrMapOvr>
  <p:transition>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Building</a:t>
            </a:r>
          </a:p>
        </p:txBody>
      </p:sp>
      <p:sp>
        <p:nvSpPr>
          <p:cNvPr id="3" name="Content Placeholder 2"/>
          <p:cNvSpPr>
            <a:spLocks noGrp="1"/>
          </p:cNvSpPr>
          <p:nvPr>
            <p:ph idx="1"/>
          </p:nvPr>
        </p:nvSpPr>
        <p:spPr/>
        <p:txBody>
          <a:bodyPr/>
          <a:lstStyle/>
          <a:p>
            <a:pPr lvl="2">
              <a:buFont typeface="Wingdings" panose="05000000000000000000" pitchFamily="2" charset="2"/>
              <a:buChar char="q"/>
            </a:pPr>
            <a:endParaRPr lang="en-GB" dirty="0">
              <a:solidFill>
                <a:schemeClr val="tx1"/>
              </a:solidFill>
            </a:endParaRPr>
          </a:p>
          <a:p>
            <a:pPr lvl="2">
              <a:buFont typeface="Wingdings" panose="05000000000000000000" pitchFamily="2" charset="2"/>
              <a:buChar char="q"/>
            </a:pPr>
            <a:endParaRPr lang="en-GB" dirty="0">
              <a:solidFill>
                <a:schemeClr val="tx1"/>
              </a:solidFill>
            </a:endParaRPr>
          </a:p>
          <a:p>
            <a:pPr lvl="2">
              <a:buFont typeface="Wingdings" panose="05000000000000000000" pitchFamily="2" charset="2"/>
              <a:buChar char="q"/>
            </a:pPr>
            <a:endParaRPr lang="en-GB" dirty="0">
              <a:solidFill>
                <a:schemeClr val="tx1"/>
              </a:solidFill>
            </a:endParaRPr>
          </a:p>
          <a:p>
            <a:pPr lvl="2">
              <a:buFont typeface="Wingdings" panose="05000000000000000000" pitchFamily="2" charset="2"/>
              <a:buChar char="q"/>
            </a:pPr>
            <a:endParaRPr lang="en-GB" dirty="0">
              <a:solidFill>
                <a:schemeClr val="tx1"/>
              </a:solidFill>
            </a:endParaRPr>
          </a:p>
          <a:p>
            <a:pPr lvl="2">
              <a:buFont typeface="Wingdings" panose="05000000000000000000" pitchFamily="2" charset="2"/>
              <a:buChar char="q"/>
            </a:pPr>
            <a:endParaRPr lang="en-GB" dirty="0">
              <a:solidFill>
                <a:schemeClr val="tx1"/>
              </a:solidFill>
            </a:endParaRPr>
          </a:p>
          <a:p>
            <a:pPr lvl="2">
              <a:buFont typeface="Wingdings" panose="05000000000000000000" pitchFamily="2" charset="2"/>
              <a:buChar char="q"/>
            </a:pPr>
            <a:endParaRPr lang="en-GB" dirty="0">
              <a:solidFill>
                <a:schemeClr val="tx1"/>
              </a:solidFill>
            </a:endParaRPr>
          </a:p>
          <a:p>
            <a:pPr lvl="2">
              <a:buFont typeface="Wingdings" panose="05000000000000000000" pitchFamily="2" charset="2"/>
              <a:buChar char="q"/>
            </a:pPr>
            <a:endParaRPr lang="en-GB" dirty="0">
              <a:solidFill>
                <a:schemeClr val="tx1"/>
              </a:solidFill>
            </a:endParaRPr>
          </a:p>
          <a:p>
            <a:pPr lvl="2">
              <a:buFont typeface="Wingdings" panose="05000000000000000000" pitchFamily="2" charset="2"/>
              <a:buChar char="q"/>
            </a:pPr>
            <a:endParaRPr lang="en-GB" dirty="0">
              <a:solidFill>
                <a:schemeClr val="tx1"/>
              </a:solidFill>
            </a:endParaRPr>
          </a:p>
          <a:p>
            <a:pPr lvl="2">
              <a:buFont typeface="Wingdings" panose="05000000000000000000" pitchFamily="2" charset="2"/>
              <a:buChar char="q"/>
            </a:pPr>
            <a:endParaRPr lang="en-GB" dirty="0">
              <a:solidFill>
                <a:schemeClr val="tx1"/>
              </a:solidFill>
            </a:endParaRPr>
          </a:p>
          <a:p>
            <a:pPr marL="914400" lvl="2" indent="0">
              <a:buNone/>
            </a:pPr>
            <a:endParaRPr lang="en-GB" dirty="0">
              <a:solidFill>
                <a:schemeClr val="tx1"/>
              </a:solidFill>
            </a:endParaRPr>
          </a:p>
          <a:p>
            <a:pPr marL="914400" lvl="2" indent="0">
              <a:buNone/>
            </a:pPr>
            <a:endParaRPr lang="en-GB" dirty="0">
              <a:solidFill>
                <a:schemeClr val="tx1"/>
              </a:solidFill>
            </a:endParaRPr>
          </a:p>
          <a:p>
            <a:pPr marL="914400" lvl="2" indent="0">
              <a:buNone/>
            </a:pPr>
            <a:endParaRPr lang="en-GB" dirty="0">
              <a:solidFill>
                <a:schemeClr val="tx1"/>
              </a:solidFill>
            </a:endParaRPr>
          </a:p>
        </p:txBody>
      </p:sp>
      <p:pic>
        <p:nvPicPr>
          <p:cNvPr id="4" name="Content Placeholder 4"/>
          <p:cNvPicPr>
            <a:picLocks noChangeAspect="1"/>
          </p:cNvPicPr>
          <p:nvPr/>
        </p:nvPicPr>
        <p:blipFill>
          <a:blip r:embed="rId2"/>
          <a:stretch>
            <a:fillRect/>
          </a:stretch>
        </p:blipFill>
        <p:spPr bwMode="auto">
          <a:xfrm>
            <a:off x="609600" y="1271522"/>
            <a:ext cx="10972800" cy="4314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4612733" y="5794573"/>
            <a:ext cx="2966533" cy="331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panose="020B0604020202020204" pitchFamily="34" charset="0"/>
                <a:cs typeface="Arial" panose="020B0604020202020204" pitchFamily="34" charset="0"/>
              </a:rPr>
              <a:t>Data after standardization</a:t>
            </a:r>
            <a:endParaRPr lang="en-IN" sz="14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4933671"/>
      </p:ext>
    </p:extLst>
  </p:cSld>
  <p:clrMapOvr>
    <a:masterClrMapping/>
  </p:clrMapOvr>
  <p:transition>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248DF-5292-D514-C593-90728218DD53}"/>
              </a:ext>
            </a:extLst>
          </p:cNvPr>
          <p:cNvSpPr>
            <a:spLocks noGrp="1"/>
          </p:cNvSpPr>
          <p:nvPr>
            <p:ph type="title"/>
          </p:nvPr>
        </p:nvSpPr>
        <p:spPr/>
        <p:txBody>
          <a:bodyPr/>
          <a:lstStyle/>
          <a:p>
            <a:r>
              <a:rPr lang="en-IN" dirty="0"/>
              <a:t>Model Building</a:t>
            </a:r>
          </a:p>
        </p:txBody>
      </p:sp>
      <p:sp>
        <p:nvSpPr>
          <p:cNvPr id="3" name="Content Placeholder 2">
            <a:extLst>
              <a:ext uri="{FF2B5EF4-FFF2-40B4-BE49-F238E27FC236}">
                <a16:creationId xmlns:a16="http://schemas.microsoft.com/office/drawing/2014/main" id="{82E00118-5A60-A1A9-53F8-9D15757486DC}"/>
              </a:ext>
            </a:extLst>
          </p:cNvPr>
          <p:cNvSpPr>
            <a:spLocks noGrp="1"/>
          </p:cNvSpPr>
          <p:nvPr>
            <p:ph idx="1"/>
          </p:nvPr>
        </p:nvSpPr>
        <p:spPr>
          <a:xfrm>
            <a:off x="609600" y="1066800"/>
            <a:ext cx="10972800" cy="4906963"/>
          </a:xfrm>
        </p:spPr>
        <p:txBody>
          <a:bodyPr/>
          <a:lstStyle/>
          <a:p>
            <a:pPr marL="914400" lvl="2" indent="0">
              <a:buNone/>
            </a:pPr>
            <a:endParaRPr lang="en-GB" dirty="0">
              <a:solidFill>
                <a:schemeClr val="tx1"/>
              </a:solidFill>
            </a:endParaRPr>
          </a:p>
          <a:p>
            <a:pPr lvl="2">
              <a:buFont typeface="Wingdings" panose="05000000000000000000" pitchFamily="2" charset="2"/>
              <a:buChar char="q"/>
            </a:pPr>
            <a:r>
              <a:rPr lang="en-GB" dirty="0">
                <a:solidFill>
                  <a:schemeClr val="tx1"/>
                </a:solidFill>
              </a:rPr>
              <a:t>Splitting of  data for Training and Testing (70-30)</a:t>
            </a:r>
          </a:p>
          <a:p>
            <a:pPr marL="1371600" lvl="3" indent="0">
              <a:buNone/>
            </a:pPr>
            <a:endParaRPr lang="en-GB" i="0" u="none" strike="noStrike" baseline="0" dirty="0">
              <a:solidFill>
                <a:schemeClr val="tx1"/>
              </a:solidFill>
            </a:endParaRPr>
          </a:p>
          <a:p>
            <a:pPr lvl="2">
              <a:buFont typeface="Wingdings" panose="05000000000000000000" pitchFamily="2" charset="2"/>
              <a:buChar char="q"/>
            </a:pPr>
            <a:r>
              <a:rPr lang="en-GB" i="0" u="none" strike="noStrike" baseline="0" dirty="0">
                <a:solidFill>
                  <a:schemeClr val="tx1"/>
                </a:solidFill>
              </a:rPr>
              <a:t>Building ML Models</a:t>
            </a:r>
            <a:endParaRPr lang="en-GB" sz="1800" dirty="0">
              <a:solidFill>
                <a:schemeClr val="tx1"/>
              </a:solidFill>
            </a:endParaRPr>
          </a:p>
          <a:p>
            <a:pPr marL="1257300" lvl="3" indent="0">
              <a:buNone/>
            </a:pPr>
            <a:r>
              <a:rPr lang="en-IN" sz="1000" dirty="0">
                <a:solidFill>
                  <a:schemeClr val="tx1"/>
                </a:solidFill>
              </a:rPr>
              <a:t>	</a:t>
            </a:r>
            <a:r>
              <a:rPr lang="en-IN" dirty="0">
                <a:solidFill>
                  <a:schemeClr val="tx1"/>
                </a:solidFill>
              </a:rPr>
              <a:t>a. Logistic Regression</a:t>
            </a:r>
          </a:p>
          <a:p>
            <a:pPr marL="1257300" lvl="3" indent="0">
              <a:buNone/>
            </a:pPr>
            <a:r>
              <a:rPr lang="en-IN" dirty="0">
                <a:solidFill>
                  <a:schemeClr val="tx1"/>
                </a:solidFill>
              </a:rPr>
              <a:t>	b. Random Forest</a:t>
            </a:r>
          </a:p>
          <a:p>
            <a:pPr marL="1257300" lvl="3" indent="0">
              <a:buNone/>
            </a:pPr>
            <a:r>
              <a:rPr lang="en-GB" dirty="0"/>
              <a:t>	c. Support Vector Machine</a:t>
            </a:r>
          </a:p>
          <a:p>
            <a:pPr marL="1257300" lvl="3" indent="0">
              <a:buNone/>
            </a:pPr>
            <a:r>
              <a:rPr lang="en-GB" dirty="0"/>
              <a:t>	d. </a:t>
            </a:r>
            <a:r>
              <a:rPr lang="en-GB" dirty="0" err="1"/>
              <a:t>AdaBoost</a:t>
            </a:r>
            <a:endParaRPr lang="en-GB" dirty="0"/>
          </a:p>
          <a:p>
            <a:pPr marL="1257300" lvl="3" indent="0">
              <a:buNone/>
            </a:pPr>
            <a:r>
              <a:rPr lang="en-GB" dirty="0"/>
              <a:t>          e. </a:t>
            </a:r>
            <a:r>
              <a:rPr lang="en-GB" dirty="0" err="1"/>
              <a:t>XGBoost</a:t>
            </a:r>
            <a:endParaRPr lang="en-GB" dirty="0"/>
          </a:p>
          <a:p>
            <a:pPr marL="1257300" lvl="3" indent="0">
              <a:buNone/>
            </a:pPr>
            <a:endParaRPr lang="en-GB" dirty="0"/>
          </a:p>
          <a:p>
            <a:pPr marL="1257300" lvl="3" indent="0">
              <a:buNone/>
            </a:pPr>
            <a:r>
              <a:rPr lang="en-GB" sz="1800" b="1" dirty="0">
                <a:solidFill>
                  <a:schemeClr val="tx1"/>
                </a:solidFill>
              </a:rPr>
              <a:t>Why we chose classification ML models?</a:t>
            </a:r>
            <a:endParaRPr lang="en-GB" dirty="0">
              <a:solidFill>
                <a:schemeClr val="tx1"/>
              </a:solidFill>
            </a:endParaRPr>
          </a:p>
          <a:p>
            <a:pPr marL="2457450" lvl="5" indent="-285750">
              <a:buFont typeface="Wingdings" panose="05000000000000000000" pitchFamily="2" charset="2"/>
              <a:buChar char="q"/>
            </a:pPr>
            <a:r>
              <a:rPr lang="en-GB" sz="1400" dirty="0">
                <a:latin typeface="Arial" panose="020B0604020202020204" pitchFamily="34" charset="0"/>
                <a:cs typeface="Arial" panose="020B0604020202020204" pitchFamily="34" charset="0"/>
              </a:rPr>
              <a:t>There is no dependency exists between the feature variables.</a:t>
            </a:r>
          </a:p>
          <a:p>
            <a:pPr marL="2457450" lvl="5" indent="-285750">
              <a:buFont typeface="Wingdings" panose="05000000000000000000" pitchFamily="2" charset="2"/>
              <a:buChar char="q"/>
            </a:pPr>
            <a:r>
              <a:rPr lang="en-GB" sz="1400" dirty="0">
                <a:latin typeface="Arial" panose="020B0604020202020204" pitchFamily="34" charset="0"/>
                <a:cs typeface="Arial" panose="020B0604020202020204" pitchFamily="34" charset="0"/>
              </a:rPr>
              <a:t> We are trying to predict a categorical value </a:t>
            </a:r>
          </a:p>
          <a:p>
            <a:pPr marL="2171700" lvl="5" indent="0">
              <a:buNone/>
            </a:pPr>
            <a:r>
              <a:rPr lang="en-GB" sz="1400" dirty="0">
                <a:latin typeface="Arial" panose="020B0604020202020204" pitchFamily="34" charset="0"/>
                <a:cs typeface="Arial" panose="020B0604020202020204" pitchFamily="34" charset="0"/>
              </a:rPr>
              <a:t>        So we chose classification based ML models</a:t>
            </a:r>
            <a:endParaRPr lang="en-GB" sz="1400" dirty="0"/>
          </a:p>
        </p:txBody>
      </p:sp>
    </p:spTree>
    <p:extLst>
      <p:ext uri="{BB962C8B-B14F-4D97-AF65-F5344CB8AC3E}">
        <p14:creationId xmlns:p14="http://schemas.microsoft.com/office/powerpoint/2010/main" val="1975433511"/>
      </p:ext>
    </p:extLst>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6528B-FEA6-4016-9B8E-996375C5A69B}"/>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E97D0469-A02F-467F-8390-E496DBE24786}"/>
              </a:ext>
            </a:extLst>
          </p:cNvPr>
          <p:cNvSpPr>
            <a:spLocks noGrp="1"/>
          </p:cNvSpPr>
          <p:nvPr>
            <p:ph idx="1"/>
          </p:nvPr>
        </p:nvSpPr>
        <p:spPr/>
        <p:txBody>
          <a:bodyPr/>
          <a:lstStyle/>
          <a:p>
            <a:pPr marL="0" indent="0" algn="l">
              <a:buNone/>
            </a:pPr>
            <a:r>
              <a:rPr lang="en-GB" sz="1800" dirty="0">
                <a:solidFill>
                  <a:schemeClr val="tx1"/>
                </a:solidFill>
              </a:rPr>
              <a:t>G</a:t>
            </a:r>
            <a:r>
              <a:rPr lang="en-GB" sz="1800" b="0" i="0" u="none" strike="noStrike" baseline="0" dirty="0">
                <a:solidFill>
                  <a:schemeClr val="tx1"/>
                </a:solidFill>
              </a:rPr>
              <a:t>iven a snapshot of a dynamic social network, represented as a directed graph of nodes and edges(where nodes represent users and edges represent follower - </a:t>
            </a:r>
            <a:r>
              <a:rPr lang="en-GB" sz="1800" b="0" i="0" u="none" strike="noStrike" baseline="0" dirty="0" err="1">
                <a:solidFill>
                  <a:schemeClr val="tx1"/>
                </a:solidFill>
              </a:rPr>
              <a:t>followee</a:t>
            </a:r>
            <a:r>
              <a:rPr lang="en-GB" sz="1800" b="0" i="0" u="none" strike="noStrike" baseline="0" dirty="0">
                <a:solidFill>
                  <a:schemeClr val="tx1"/>
                </a:solidFill>
              </a:rPr>
              <a:t> relations) is it possible to predict</a:t>
            </a:r>
            <a:r>
              <a:rPr lang="en-GB" sz="1800" b="0" i="0" u="none" strike="noStrike" dirty="0">
                <a:solidFill>
                  <a:schemeClr val="tx1"/>
                </a:solidFill>
              </a:rPr>
              <a:t> </a:t>
            </a:r>
            <a:r>
              <a:rPr lang="en-GB" sz="1800" b="0" i="0" u="none" strike="noStrike" baseline="0" dirty="0">
                <a:solidFill>
                  <a:schemeClr val="tx1"/>
                </a:solidFill>
              </a:rPr>
              <a:t>which new relations (links) are likely to be formed in </a:t>
            </a:r>
            <a:r>
              <a:rPr lang="en-IN" sz="1800" b="0" i="0" u="none" strike="noStrike" baseline="0" dirty="0">
                <a:solidFill>
                  <a:schemeClr val="tx1"/>
                </a:solidFill>
              </a:rPr>
              <a:t>the future.</a:t>
            </a:r>
            <a:endParaRPr lang="en-IN" dirty="0">
              <a:solidFill>
                <a:schemeClr val="tx1"/>
              </a:solidFill>
            </a:endParaRPr>
          </a:p>
        </p:txBody>
      </p:sp>
      <p:pic>
        <p:nvPicPr>
          <p:cNvPr id="5" name="Picture 4">
            <a:extLst>
              <a:ext uri="{FF2B5EF4-FFF2-40B4-BE49-F238E27FC236}">
                <a16:creationId xmlns:a16="http://schemas.microsoft.com/office/drawing/2014/main" id="{E12AC120-B965-616A-1963-7EBD095E58F7}"/>
              </a:ext>
            </a:extLst>
          </p:cNvPr>
          <p:cNvPicPr>
            <a:picLocks noChangeAspect="1"/>
          </p:cNvPicPr>
          <p:nvPr/>
        </p:nvPicPr>
        <p:blipFill>
          <a:blip r:embed="rId2"/>
          <a:stretch>
            <a:fillRect/>
          </a:stretch>
        </p:blipFill>
        <p:spPr>
          <a:xfrm>
            <a:off x="4588778" y="2772551"/>
            <a:ext cx="6993622" cy="2069187"/>
          </a:xfrm>
          <a:prstGeom prst="rect">
            <a:avLst/>
          </a:prstGeom>
        </p:spPr>
      </p:pic>
      <p:sp>
        <p:nvSpPr>
          <p:cNvPr id="4" name="AutoShape 2">
            <a:extLst>
              <a:ext uri="{FF2B5EF4-FFF2-40B4-BE49-F238E27FC236}">
                <a16:creationId xmlns:a16="http://schemas.microsoft.com/office/drawing/2014/main" id="{9DBB0D25-D5A7-0F06-2131-BE09CFF4944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a:extLst>
              <a:ext uri="{FF2B5EF4-FFF2-40B4-BE49-F238E27FC236}">
                <a16:creationId xmlns:a16="http://schemas.microsoft.com/office/drawing/2014/main" id="{78818745-7E7E-0B0A-E771-9E76FE2C08EC}"/>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a:extLst>
              <a:ext uri="{FF2B5EF4-FFF2-40B4-BE49-F238E27FC236}">
                <a16:creationId xmlns:a16="http://schemas.microsoft.com/office/drawing/2014/main" id="{88D5B5AE-B796-1661-6ACD-E6A18283B96C}"/>
              </a:ext>
            </a:extLst>
          </p:cNvPr>
          <p:cNvSpPr>
            <a:spLocks noChangeAspect="1" noChangeArrowheads="1"/>
          </p:cNvSpPr>
          <p:nvPr/>
        </p:nvSpPr>
        <p:spPr bwMode="auto">
          <a:xfrm>
            <a:off x="6248400" y="2618064"/>
            <a:ext cx="1268136" cy="126813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3CE72D50-C29B-8CEC-FE0A-623299D14C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420" y="2723493"/>
            <a:ext cx="3722120" cy="2325411"/>
          </a:xfrm>
          <a:prstGeom prst="rect">
            <a:avLst/>
          </a:prstGeom>
        </p:spPr>
      </p:pic>
    </p:spTree>
    <p:extLst>
      <p:ext uri="{BB962C8B-B14F-4D97-AF65-F5344CB8AC3E}">
        <p14:creationId xmlns:p14="http://schemas.microsoft.com/office/powerpoint/2010/main" val="2693133679"/>
      </p:ext>
    </p:extLst>
  </p:cSld>
  <p:clrMapOvr>
    <a:masterClrMapping/>
  </p:clrMapOvr>
  <p:transition>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Building</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GB" sz="1800" dirty="0">
                <a:solidFill>
                  <a:schemeClr val="tx1"/>
                </a:solidFill>
              </a:rPr>
              <a:t>Logistic Regression:</a:t>
            </a:r>
          </a:p>
          <a:p>
            <a:pPr marL="800100" lvl="2" indent="0">
              <a:buNone/>
            </a:pPr>
            <a:endParaRPr lang="en-GB" dirty="0">
              <a:solidFill>
                <a:schemeClr val="tx1"/>
              </a:solidFill>
            </a:endParaRPr>
          </a:p>
          <a:p>
            <a:pPr marL="800100" lvl="2" indent="0">
              <a:buNone/>
            </a:pPr>
            <a:endParaRPr lang="en-GB" dirty="0">
              <a:solidFill>
                <a:schemeClr val="tx1"/>
              </a:solidFill>
            </a:endParaRPr>
          </a:p>
          <a:p>
            <a:pPr marL="800100" lvl="2" indent="0">
              <a:buNone/>
            </a:pPr>
            <a:endParaRPr lang="en-GB" dirty="0">
              <a:solidFill>
                <a:schemeClr val="tx1"/>
              </a:solidFill>
            </a:endParaRPr>
          </a:p>
          <a:p>
            <a:pPr marL="800100" lvl="2" indent="0">
              <a:buNone/>
            </a:pPr>
            <a:endParaRPr lang="en-GB" sz="1400" dirty="0">
              <a:solidFill>
                <a:schemeClr val="tx1"/>
              </a:solidFill>
            </a:endParaRPr>
          </a:p>
          <a:p>
            <a:pPr marL="800100" lvl="2" indent="0">
              <a:buNone/>
            </a:pPr>
            <a:r>
              <a:rPr lang="en-GB" sz="1400" dirty="0">
                <a:solidFill>
                  <a:schemeClr val="tx1"/>
                </a:solidFill>
              </a:rPr>
              <a:t>BEST PARAMETERS</a:t>
            </a:r>
          </a:p>
          <a:p>
            <a:pPr marL="800100" lvl="2" indent="0">
              <a:buNone/>
            </a:pPr>
            <a:endParaRPr lang="en-GB" sz="1400" dirty="0">
              <a:solidFill>
                <a:schemeClr val="tx1"/>
              </a:solidFill>
            </a:endParaRPr>
          </a:p>
          <a:p>
            <a:pPr marL="800100" lvl="2" indent="0">
              <a:buNone/>
            </a:pPr>
            <a:endParaRPr lang="en-GB" sz="1400" dirty="0">
              <a:solidFill>
                <a:schemeClr val="tx1"/>
              </a:solidFill>
            </a:endParaRPr>
          </a:p>
          <a:p>
            <a:pPr marL="800100" lvl="2" indent="0">
              <a:buNone/>
            </a:pPr>
            <a:endParaRPr lang="en-GB" sz="1400" dirty="0">
              <a:solidFill>
                <a:schemeClr val="tx1"/>
              </a:solidFill>
            </a:endParaRPr>
          </a:p>
          <a:p>
            <a:pPr marL="800100" lvl="2" indent="0">
              <a:buNone/>
            </a:pPr>
            <a:endParaRPr lang="en-GB" sz="1400" dirty="0">
              <a:solidFill>
                <a:schemeClr val="tx1"/>
              </a:solidFill>
            </a:endParaRPr>
          </a:p>
          <a:p>
            <a:pPr marL="800100" lvl="2" indent="0">
              <a:buNone/>
            </a:pPr>
            <a:r>
              <a:rPr lang="en-GB" sz="1400" dirty="0">
                <a:solidFill>
                  <a:schemeClr val="tx1"/>
                </a:solidFill>
              </a:rPr>
              <a:t>BEST ESTIMATORS</a:t>
            </a:r>
          </a:p>
          <a:p>
            <a:pPr marL="800100" lvl="2" indent="0">
              <a:buNone/>
            </a:pPr>
            <a:endParaRPr lang="en-GB" sz="1400" dirty="0">
              <a:solidFill>
                <a:schemeClr val="tx1"/>
              </a:solidFill>
            </a:endParaRPr>
          </a:p>
        </p:txBody>
      </p:sp>
      <p:pic>
        <p:nvPicPr>
          <p:cNvPr id="7" name="Picture 6"/>
          <p:cNvPicPr/>
          <p:nvPr/>
        </p:nvPicPr>
        <p:blipFill>
          <a:blip r:embed="rId2"/>
          <a:stretch>
            <a:fillRect/>
          </a:stretch>
        </p:blipFill>
        <p:spPr>
          <a:xfrm>
            <a:off x="1474334" y="1770382"/>
            <a:ext cx="4200525" cy="504825"/>
          </a:xfrm>
          <a:prstGeom prst="rect">
            <a:avLst/>
          </a:prstGeom>
          <a:ln>
            <a:solidFill>
              <a:sysClr val="windowText" lastClr="000000"/>
            </a:solidFill>
          </a:ln>
        </p:spPr>
      </p:pic>
      <p:pic>
        <p:nvPicPr>
          <p:cNvPr id="8" name="Picture 7"/>
          <p:cNvPicPr/>
          <p:nvPr/>
        </p:nvPicPr>
        <p:blipFill>
          <a:blip r:embed="rId3"/>
          <a:stretch>
            <a:fillRect/>
          </a:stretch>
        </p:blipFill>
        <p:spPr>
          <a:xfrm>
            <a:off x="1474334" y="3205162"/>
            <a:ext cx="3990975" cy="447675"/>
          </a:xfrm>
          <a:prstGeom prst="rect">
            <a:avLst/>
          </a:prstGeom>
          <a:ln>
            <a:solidFill>
              <a:sysClr val="windowText" lastClr="000000"/>
            </a:solidFill>
          </a:ln>
        </p:spPr>
      </p:pic>
      <p:pic>
        <p:nvPicPr>
          <p:cNvPr id="9" name="Picture 8"/>
          <p:cNvPicPr/>
          <p:nvPr/>
        </p:nvPicPr>
        <p:blipFill>
          <a:blip r:embed="rId4"/>
          <a:stretch>
            <a:fillRect/>
          </a:stretch>
        </p:blipFill>
        <p:spPr>
          <a:xfrm>
            <a:off x="1474334" y="4551364"/>
            <a:ext cx="3705225" cy="676275"/>
          </a:xfrm>
          <a:prstGeom prst="rect">
            <a:avLst/>
          </a:prstGeom>
          <a:ln>
            <a:solidFill>
              <a:sysClr val="windowText" lastClr="000000"/>
            </a:solidFill>
          </a:ln>
        </p:spPr>
      </p:pic>
    </p:spTree>
    <p:extLst>
      <p:ext uri="{BB962C8B-B14F-4D97-AF65-F5344CB8AC3E}">
        <p14:creationId xmlns:p14="http://schemas.microsoft.com/office/powerpoint/2010/main" val="3419113545"/>
      </p:ext>
    </p:extLst>
  </p:cSld>
  <p:clrMapOvr>
    <a:masterClrMapping/>
  </p:clrMapOvr>
  <p:transition>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Building</a:t>
            </a:r>
          </a:p>
        </p:txBody>
      </p:sp>
      <p:sp>
        <p:nvSpPr>
          <p:cNvPr id="3" name="Content Placeholder 2"/>
          <p:cNvSpPr>
            <a:spLocks noGrp="1"/>
          </p:cNvSpPr>
          <p:nvPr>
            <p:ph idx="1"/>
          </p:nvPr>
        </p:nvSpPr>
        <p:spPr/>
        <p:txBody>
          <a:bodyPr/>
          <a:lstStyle/>
          <a:p>
            <a:pPr>
              <a:buFont typeface="Arial" panose="020B0604020202020204" pitchFamily="34" charset="0"/>
              <a:buChar char="•"/>
            </a:pPr>
            <a:r>
              <a:rPr lang="en-IN" sz="1800" b="1" dirty="0">
                <a:solidFill>
                  <a:schemeClr val="accent4"/>
                </a:solidFill>
              </a:rPr>
              <a:t>Why we chose logistic regression instead of linear regression ?</a:t>
            </a:r>
          </a:p>
          <a:p>
            <a:pPr marL="0" indent="0">
              <a:buNone/>
            </a:pPr>
            <a:endParaRPr lang="en-IN" sz="1800" b="1" dirty="0">
              <a:solidFill>
                <a:schemeClr val="accent4"/>
              </a:solidFill>
            </a:endParaRPr>
          </a:p>
          <a:p>
            <a:pPr>
              <a:buFont typeface="Wingdings" panose="05000000000000000000" pitchFamily="2" charset="2"/>
              <a:buChar char="q"/>
            </a:pPr>
            <a:r>
              <a:rPr lang="en-US" sz="1800" dirty="0">
                <a:solidFill>
                  <a:schemeClr val="tx1"/>
                </a:solidFill>
              </a:rPr>
              <a:t>Linear regression is utilized for regression tasks, while logistic regression helps accomplish classification tasks. </a:t>
            </a:r>
          </a:p>
          <a:p>
            <a:pPr>
              <a:buFont typeface="Wingdings" panose="05000000000000000000" pitchFamily="2" charset="2"/>
              <a:buChar char="q"/>
            </a:pPr>
            <a:r>
              <a:rPr lang="en-US" sz="1800" dirty="0">
                <a:solidFill>
                  <a:schemeClr val="tx1"/>
                </a:solidFill>
              </a:rPr>
              <a:t>Linear regression is used to predict the continuous dependent variable using a given set of independent variables whereas Logistic Regression is used to predict the categorical dependent variable using a given set of independent variables.</a:t>
            </a:r>
          </a:p>
          <a:p>
            <a:pPr>
              <a:buFont typeface="Wingdings" panose="05000000000000000000" pitchFamily="2" charset="2"/>
              <a:buChar char="q"/>
            </a:pPr>
            <a:r>
              <a:rPr lang="en-GB" sz="1800" dirty="0">
                <a:solidFill>
                  <a:schemeClr val="tx1"/>
                </a:solidFill>
              </a:rPr>
              <a:t>Since we are trying to predict a categorical value, we chose logistic regression instead of linear regression.</a:t>
            </a:r>
          </a:p>
          <a:p>
            <a:pPr>
              <a:buFont typeface="Wingdings" panose="05000000000000000000" pitchFamily="2" charset="2"/>
              <a:buChar char="q"/>
            </a:pPr>
            <a:endParaRPr lang="en-IN" sz="1800" dirty="0">
              <a:solidFill>
                <a:schemeClr val="accent4"/>
              </a:solidFill>
            </a:endParaRPr>
          </a:p>
        </p:txBody>
      </p:sp>
      <p:pic>
        <p:nvPicPr>
          <p:cNvPr id="4" name="Picture 3"/>
          <p:cNvPicPr>
            <a:picLocks noChangeAspect="1"/>
          </p:cNvPicPr>
          <p:nvPr/>
        </p:nvPicPr>
        <p:blipFill rotWithShape="1">
          <a:blip r:embed="rId2"/>
          <a:srcRect t="6693" b="3937"/>
          <a:stretch/>
        </p:blipFill>
        <p:spPr>
          <a:xfrm>
            <a:off x="2187388" y="4191995"/>
            <a:ext cx="5744199" cy="2208805"/>
          </a:xfrm>
          <a:prstGeom prst="rect">
            <a:avLst/>
          </a:prstGeom>
        </p:spPr>
      </p:pic>
    </p:spTree>
    <p:extLst>
      <p:ext uri="{BB962C8B-B14F-4D97-AF65-F5344CB8AC3E}">
        <p14:creationId xmlns:p14="http://schemas.microsoft.com/office/powerpoint/2010/main" val="1661781353"/>
      </p:ext>
    </p:extLst>
  </p:cSld>
  <p:clrMapOvr>
    <a:masterClrMapping/>
  </p:clrMapOvr>
  <p:transition>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Building</a:t>
            </a:r>
          </a:p>
        </p:txBody>
      </p:sp>
      <p:sp>
        <p:nvSpPr>
          <p:cNvPr id="5" name="Content Placeholder 4"/>
          <p:cNvSpPr>
            <a:spLocks noGrp="1"/>
          </p:cNvSpPr>
          <p:nvPr>
            <p:ph idx="1"/>
          </p:nvPr>
        </p:nvSpPr>
        <p:spPr/>
        <p:txBody>
          <a:bodyPr/>
          <a:lstStyle/>
          <a:p>
            <a:pPr>
              <a:buFont typeface="Wingdings" panose="05000000000000000000" pitchFamily="2" charset="2"/>
              <a:buChar char="q"/>
            </a:pPr>
            <a:r>
              <a:rPr lang="en-GB" sz="1800" dirty="0">
                <a:solidFill>
                  <a:schemeClr val="tx1"/>
                </a:solidFill>
              </a:rPr>
              <a:t>Random Forest:</a:t>
            </a:r>
          </a:p>
          <a:p>
            <a:pPr marL="800100" lvl="2" indent="0">
              <a:buNone/>
            </a:pPr>
            <a:endParaRPr lang="en-GB" dirty="0">
              <a:solidFill>
                <a:schemeClr val="tx1"/>
              </a:solidFill>
            </a:endParaRPr>
          </a:p>
          <a:p>
            <a:pPr marL="800100" lvl="2" indent="0">
              <a:buNone/>
            </a:pPr>
            <a:endParaRPr lang="en-GB" dirty="0">
              <a:solidFill>
                <a:schemeClr val="tx1"/>
              </a:solidFill>
            </a:endParaRPr>
          </a:p>
          <a:p>
            <a:pPr marL="800100" lvl="2" indent="0">
              <a:buNone/>
            </a:pPr>
            <a:endParaRPr lang="en-GB" dirty="0">
              <a:solidFill>
                <a:schemeClr val="tx1"/>
              </a:solidFill>
            </a:endParaRPr>
          </a:p>
          <a:p>
            <a:pPr marL="800100" lvl="2" indent="0">
              <a:buNone/>
            </a:pPr>
            <a:endParaRPr lang="en-GB" sz="1400" dirty="0">
              <a:solidFill>
                <a:schemeClr val="tx1"/>
              </a:solidFill>
            </a:endParaRPr>
          </a:p>
          <a:p>
            <a:pPr marL="800100" lvl="2" indent="0">
              <a:buNone/>
            </a:pPr>
            <a:r>
              <a:rPr lang="en-GB" sz="1400" dirty="0">
                <a:solidFill>
                  <a:schemeClr val="tx1"/>
                </a:solidFill>
              </a:rPr>
              <a:t>BEST PARAMETERS</a:t>
            </a:r>
          </a:p>
          <a:p>
            <a:pPr marL="800100" lvl="2" indent="0">
              <a:buNone/>
            </a:pPr>
            <a:endParaRPr lang="en-GB" sz="1400" dirty="0">
              <a:solidFill>
                <a:schemeClr val="tx1"/>
              </a:solidFill>
            </a:endParaRPr>
          </a:p>
          <a:p>
            <a:pPr marL="800100" lvl="2" indent="0">
              <a:buNone/>
            </a:pPr>
            <a:endParaRPr lang="en-GB" sz="1400" dirty="0">
              <a:solidFill>
                <a:schemeClr val="tx1"/>
              </a:solidFill>
            </a:endParaRPr>
          </a:p>
          <a:p>
            <a:pPr marL="800100" lvl="2" indent="0">
              <a:buNone/>
            </a:pPr>
            <a:endParaRPr lang="en-GB" sz="1400" dirty="0">
              <a:solidFill>
                <a:schemeClr val="tx1"/>
              </a:solidFill>
            </a:endParaRPr>
          </a:p>
          <a:p>
            <a:pPr marL="800100" lvl="2" indent="0">
              <a:buNone/>
            </a:pPr>
            <a:r>
              <a:rPr lang="en-GB" sz="1400" dirty="0">
                <a:solidFill>
                  <a:schemeClr val="tx1"/>
                </a:solidFill>
              </a:rPr>
              <a:t>BEST ESTIMATORS</a:t>
            </a:r>
          </a:p>
          <a:p>
            <a:pPr marL="800100" lvl="2" indent="0">
              <a:buNone/>
            </a:pPr>
            <a:endParaRPr lang="en-GB" dirty="0">
              <a:solidFill>
                <a:schemeClr val="tx1"/>
              </a:solidFill>
            </a:endParaRPr>
          </a:p>
          <a:p>
            <a:pPr marL="800100" lvl="2" indent="0">
              <a:buNone/>
            </a:pPr>
            <a:endParaRPr lang="en-GB" dirty="0">
              <a:solidFill>
                <a:schemeClr val="tx1"/>
              </a:solidFill>
            </a:endParaRPr>
          </a:p>
          <a:p>
            <a:pPr marL="800100" lvl="2" indent="0">
              <a:buNone/>
            </a:pPr>
            <a:endParaRPr lang="en-GB" dirty="0">
              <a:solidFill>
                <a:schemeClr val="tx1"/>
              </a:solidFill>
            </a:endParaRPr>
          </a:p>
        </p:txBody>
      </p:sp>
      <p:pic>
        <p:nvPicPr>
          <p:cNvPr id="9" name="Picture 8"/>
          <p:cNvPicPr/>
          <p:nvPr/>
        </p:nvPicPr>
        <p:blipFill>
          <a:blip r:embed="rId2"/>
          <a:stretch>
            <a:fillRect/>
          </a:stretch>
        </p:blipFill>
        <p:spPr>
          <a:xfrm>
            <a:off x="1418863" y="1673801"/>
            <a:ext cx="4333875" cy="485775"/>
          </a:xfrm>
          <a:prstGeom prst="rect">
            <a:avLst/>
          </a:prstGeom>
        </p:spPr>
      </p:pic>
      <p:pic>
        <p:nvPicPr>
          <p:cNvPr id="10" name="Picture 9"/>
          <p:cNvPicPr/>
          <p:nvPr/>
        </p:nvPicPr>
        <p:blipFill>
          <a:blip r:embed="rId3"/>
          <a:stretch>
            <a:fillRect/>
          </a:stretch>
        </p:blipFill>
        <p:spPr>
          <a:xfrm>
            <a:off x="1418863" y="3100629"/>
            <a:ext cx="5731510" cy="395989"/>
          </a:xfrm>
          <a:prstGeom prst="rect">
            <a:avLst/>
          </a:prstGeom>
        </p:spPr>
      </p:pic>
      <p:pic>
        <p:nvPicPr>
          <p:cNvPr id="11" name="Picture 10"/>
          <p:cNvPicPr/>
          <p:nvPr/>
        </p:nvPicPr>
        <p:blipFill>
          <a:blip r:embed="rId4"/>
          <a:stretch>
            <a:fillRect/>
          </a:stretch>
        </p:blipFill>
        <p:spPr>
          <a:xfrm>
            <a:off x="1418863" y="4184306"/>
            <a:ext cx="5731510" cy="506730"/>
          </a:xfrm>
          <a:prstGeom prst="rect">
            <a:avLst/>
          </a:prstGeom>
          <a:ln>
            <a:solidFill>
              <a:sysClr val="windowText" lastClr="000000"/>
            </a:solidFill>
          </a:ln>
        </p:spPr>
      </p:pic>
    </p:spTree>
    <p:extLst>
      <p:ext uri="{BB962C8B-B14F-4D97-AF65-F5344CB8AC3E}">
        <p14:creationId xmlns:p14="http://schemas.microsoft.com/office/powerpoint/2010/main" val="4047821783"/>
      </p:ext>
    </p:extLst>
  </p:cSld>
  <p:clrMapOvr>
    <a:masterClrMapping/>
  </p:clrMapOvr>
  <p:transition>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Building</a:t>
            </a:r>
          </a:p>
        </p:txBody>
      </p:sp>
      <p:sp>
        <p:nvSpPr>
          <p:cNvPr id="3" name="Content Placeholder 2"/>
          <p:cNvSpPr>
            <a:spLocks noGrp="1"/>
          </p:cNvSpPr>
          <p:nvPr>
            <p:ph idx="1"/>
          </p:nvPr>
        </p:nvSpPr>
        <p:spPr/>
        <p:txBody>
          <a:bodyPr/>
          <a:lstStyle/>
          <a:p>
            <a:pPr marL="0" indent="0">
              <a:buNone/>
            </a:pPr>
            <a:r>
              <a:rPr lang="en-US" sz="1400" dirty="0">
                <a:solidFill>
                  <a:schemeClr val="tx1"/>
                </a:solidFill>
              </a:rPr>
              <a:t>       VISUALIZATION</a:t>
            </a:r>
            <a:endParaRPr lang="en-IN" sz="1400" dirty="0">
              <a:solidFill>
                <a:schemeClr val="tx1"/>
              </a:solidFill>
            </a:endParaRPr>
          </a:p>
          <a:p>
            <a:pPr marL="0" indent="0">
              <a:buNone/>
            </a:pPr>
            <a:endParaRPr lang="en-IN" dirty="0"/>
          </a:p>
        </p:txBody>
      </p:sp>
      <p:pic>
        <p:nvPicPr>
          <p:cNvPr id="4" name="Picture 3">
            <a:extLst>
              <a:ext uri="{FF2B5EF4-FFF2-40B4-BE49-F238E27FC236}">
                <a16:creationId xmlns:a16="http://schemas.microsoft.com/office/drawing/2014/main" id="{B46AA71E-684B-0610-2F78-9AB68F9A0CC6}"/>
              </a:ext>
            </a:extLst>
          </p:cNvPr>
          <p:cNvPicPr>
            <a:picLocks noChangeAspect="1"/>
          </p:cNvPicPr>
          <p:nvPr/>
        </p:nvPicPr>
        <p:blipFill rotWithShape="1">
          <a:blip r:embed="rId2"/>
          <a:srcRect l="8776" r="8122"/>
          <a:stretch/>
        </p:blipFill>
        <p:spPr bwMode="auto">
          <a:xfrm>
            <a:off x="3042714" y="1317812"/>
            <a:ext cx="5868213" cy="503246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29955656"/>
      </p:ext>
    </p:extLst>
  </p:cSld>
  <p:clrMapOvr>
    <a:masterClrMapping/>
  </p:clrMapOvr>
  <p:transition>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Building</a:t>
            </a:r>
          </a:p>
        </p:txBody>
      </p:sp>
      <p:sp>
        <p:nvSpPr>
          <p:cNvPr id="3" name="Content Placeholder 2"/>
          <p:cNvSpPr>
            <a:spLocks noGrp="1"/>
          </p:cNvSpPr>
          <p:nvPr>
            <p:ph idx="1"/>
          </p:nvPr>
        </p:nvSpPr>
        <p:spPr/>
        <p:txBody>
          <a:bodyPr/>
          <a:lstStyle/>
          <a:p>
            <a:pPr marL="0" indent="0">
              <a:buNone/>
            </a:pPr>
            <a:r>
              <a:rPr lang="en-US" sz="1400" dirty="0">
                <a:solidFill>
                  <a:schemeClr val="tx1"/>
                </a:solidFill>
              </a:rPr>
              <a:t>     FEATURE IMPORTANCE</a:t>
            </a:r>
            <a:endParaRPr lang="en-IN" sz="1400" dirty="0">
              <a:solidFill>
                <a:schemeClr val="tx1"/>
              </a:solidFill>
            </a:endParaRPr>
          </a:p>
          <a:p>
            <a:pPr marL="0" indent="0">
              <a:buNone/>
            </a:pPr>
            <a:endParaRPr lang="en-IN" sz="1400" dirty="0">
              <a:solidFill>
                <a:schemeClr val="tx1"/>
              </a:solidFill>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991552" y="2933472"/>
            <a:ext cx="6429375" cy="3192694"/>
          </a:xfrm>
          <a:prstGeom prst="rect">
            <a:avLst/>
          </a:prstGeom>
        </p:spPr>
      </p:pic>
      <p:pic>
        <p:nvPicPr>
          <p:cNvPr id="7" name="Picture 6"/>
          <p:cNvPicPr>
            <a:picLocks noChangeAspect="1"/>
          </p:cNvPicPr>
          <p:nvPr/>
        </p:nvPicPr>
        <p:blipFill>
          <a:blip r:embed="rId3"/>
          <a:stretch>
            <a:fillRect/>
          </a:stretch>
        </p:blipFill>
        <p:spPr>
          <a:xfrm>
            <a:off x="991552" y="1742846"/>
            <a:ext cx="5153025" cy="742950"/>
          </a:xfrm>
          <a:prstGeom prst="rect">
            <a:avLst/>
          </a:prstGeom>
        </p:spPr>
      </p:pic>
    </p:spTree>
    <p:extLst>
      <p:ext uri="{BB962C8B-B14F-4D97-AF65-F5344CB8AC3E}">
        <p14:creationId xmlns:p14="http://schemas.microsoft.com/office/powerpoint/2010/main" val="1177737689"/>
      </p:ext>
    </p:extLst>
  </p:cSld>
  <p:clrMapOvr>
    <a:masterClrMapping/>
  </p:clrMapOvr>
  <p:transition>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Building</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GB" sz="1800" dirty="0">
                <a:solidFill>
                  <a:schemeClr val="tx1"/>
                </a:solidFill>
              </a:rPr>
              <a:t>Support Vector Machine:</a:t>
            </a:r>
          </a:p>
          <a:p>
            <a:pPr marL="800100" lvl="2" indent="0">
              <a:buNone/>
            </a:pPr>
            <a:endParaRPr lang="en-GB" dirty="0">
              <a:solidFill>
                <a:schemeClr val="tx1"/>
              </a:solidFill>
            </a:endParaRPr>
          </a:p>
          <a:p>
            <a:pPr marL="800100" lvl="2" indent="0">
              <a:buNone/>
            </a:pPr>
            <a:endParaRPr lang="en-GB" dirty="0">
              <a:solidFill>
                <a:schemeClr val="tx1"/>
              </a:solidFill>
            </a:endParaRPr>
          </a:p>
          <a:p>
            <a:pPr marL="800100" lvl="2" indent="0">
              <a:buNone/>
            </a:pPr>
            <a:endParaRPr lang="en-GB" sz="1400" dirty="0">
              <a:solidFill>
                <a:schemeClr val="tx1"/>
              </a:solidFill>
            </a:endParaRPr>
          </a:p>
          <a:p>
            <a:pPr marL="800100" lvl="2" indent="0">
              <a:buNone/>
            </a:pPr>
            <a:endParaRPr lang="en-GB" sz="1400" dirty="0">
              <a:solidFill>
                <a:schemeClr val="tx1"/>
              </a:solidFill>
            </a:endParaRPr>
          </a:p>
          <a:p>
            <a:pPr marL="800100" lvl="2" indent="0">
              <a:buNone/>
            </a:pPr>
            <a:r>
              <a:rPr lang="en-GB" sz="1400" dirty="0">
                <a:solidFill>
                  <a:schemeClr val="tx1"/>
                </a:solidFill>
              </a:rPr>
              <a:t>BEST PARAMETERS</a:t>
            </a:r>
          </a:p>
          <a:p>
            <a:pPr marL="800100" lvl="2" indent="0">
              <a:buNone/>
            </a:pPr>
            <a:endParaRPr lang="en-GB" sz="1400" dirty="0">
              <a:solidFill>
                <a:schemeClr val="tx1"/>
              </a:solidFill>
            </a:endParaRPr>
          </a:p>
          <a:p>
            <a:pPr marL="800100" lvl="2" indent="0">
              <a:buNone/>
            </a:pPr>
            <a:endParaRPr lang="en-GB" sz="1400" dirty="0">
              <a:solidFill>
                <a:schemeClr val="tx1"/>
              </a:solidFill>
            </a:endParaRPr>
          </a:p>
          <a:p>
            <a:pPr marL="800100" lvl="2" indent="0">
              <a:buNone/>
            </a:pPr>
            <a:endParaRPr lang="en-GB" sz="1400" dirty="0">
              <a:solidFill>
                <a:schemeClr val="tx1"/>
              </a:solidFill>
            </a:endParaRPr>
          </a:p>
          <a:p>
            <a:pPr marL="800100" lvl="2" indent="0">
              <a:buNone/>
            </a:pPr>
            <a:r>
              <a:rPr lang="en-GB" sz="1400" dirty="0">
                <a:solidFill>
                  <a:schemeClr val="tx1"/>
                </a:solidFill>
              </a:rPr>
              <a:t>BEST ESTIMATORS</a:t>
            </a:r>
          </a:p>
          <a:p>
            <a:pPr marL="800100" lvl="2" indent="0">
              <a:buNone/>
            </a:pPr>
            <a:endParaRPr lang="en-GB" sz="1400" dirty="0">
              <a:solidFill>
                <a:schemeClr val="tx1"/>
              </a:solidFill>
            </a:endParaRPr>
          </a:p>
          <a:p>
            <a:pPr marL="800100" lvl="2" indent="0">
              <a:buNone/>
            </a:pPr>
            <a:endParaRPr lang="en-GB" sz="1400" dirty="0">
              <a:solidFill>
                <a:schemeClr val="tx1"/>
              </a:solidFill>
            </a:endParaRPr>
          </a:p>
          <a:p>
            <a:pPr marL="800100" lvl="2" indent="0">
              <a:buNone/>
            </a:pPr>
            <a:endParaRPr lang="en-GB" dirty="0">
              <a:solidFill>
                <a:schemeClr val="tx1"/>
              </a:solidFill>
            </a:endParaRPr>
          </a:p>
        </p:txBody>
      </p:sp>
      <p:pic>
        <p:nvPicPr>
          <p:cNvPr id="5" name="Picture 4"/>
          <p:cNvPicPr>
            <a:picLocks noChangeAspect="1"/>
          </p:cNvPicPr>
          <p:nvPr/>
        </p:nvPicPr>
        <p:blipFill>
          <a:blip r:embed="rId2"/>
          <a:stretch>
            <a:fillRect/>
          </a:stretch>
        </p:blipFill>
        <p:spPr>
          <a:xfrm>
            <a:off x="1500051" y="3073125"/>
            <a:ext cx="2571750" cy="438150"/>
          </a:xfrm>
          <a:prstGeom prst="rect">
            <a:avLst/>
          </a:prstGeom>
        </p:spPr>
      </p:pic>
      <p:pic>
        <p:nvPicPr>
          <p:cNvPr id="12" name="Picture 11">
            <a:extLst>
              <a:ext uri="{FF2B5EF4-FFF2-40B4-BE49-F238E27FC236}">
                <a16:creationId xmlns:a16="http://schemas.microsoft.com/office/drawing/2014/main" id="{71CDD9B2-A916-A202-6E4E-DB944095B8C1}"/>
              </a:ext>
            </a:extLst>
          </p:cNvPr>
          <p:cNvPicPr>
            <a:picLocks noChangeAspect="1"/>
          </p:cNvPicPr>
          <p:nvPr/>
        </p:nvPicPr>
        <p:blipFill>
          <a:blip r:embed="rId3"/>
          <a:stretch>
            <a:fillRect/>
          </a:stretch>
        </p:blipFill>
        <p:spPr>
          <a:xfrm>
            <a:off x="1500051" y="4115554"/>
            <a:ext cx="2243504" cy="572417"/>
          </a:xfrm>
          <a:prstGeom prst="rect">
            <a:avLst/>
          </a:prstGeom>
        </p:spPr>
      </p:pic>
      <p:pic>
        <p:nvPicPr>
          <p:cNvPr id="7" name="Picture 6"/>
          <p:cNvPicPr/>
          <p:nvPr/>
        </p:nvPicPr>
        <p:blipFill>
          <a:blip r:embed="rId4"/>
          <a:stretch>
            <a:fillRect/>
          </a:stretch>
        </p:blipFill>
        <p:spPr>
          <a:xfrm>
            <a:off x="1500051" y="1779412"/>
            <a:ext cx="4130040" cy="403225"/>
          </a:xfrm>
          <a:prstGeom prst="rect">
            <a:avLst/>
          </a:prstGeom>
        </p:spPr>
      </p:pic>
    </p:spTree>
    <p:extLst>
      <p:ext uri="{BB962C8B-B14F-4D97-AF65-F5344CB8AC3E}">
        <p14:creationId xmlns:p14="http://schemas.microsoft.com/office/powerpoint/2010/main" val="941441689"/>
      </p:ext>
    </p:extLst>
  </p:cSld>
  <p:clrMapOvr>
    <a:masterClrMapping/>
  </p:clrMapOvr>
  <p:transition>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Building</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GB" sz="1800" dirty="0" err="1">
                <a:solidFill>
                  <a:schemeClr val="tx1"/>
                </a:solidFill>
              </a:rPr>
              <a:t>AdaBoost</a:t>
            </a:r>
            <a:r>
              <a:rPr lang="en-GB" sz="1800" dirty="0">
                <a:solidFill>
                  <a:schemeClr val="tx1"/>
                </a:solidFill>
              </a:rPr>
              <a:t>:</a:t>
            </a:r>
          </a:p>
          <a:p>
            <a:pPr marL="800100" lvl="2" indent="0">
              <a:buNone/>
            </a:pPr>
            <a:endParaRPr lang="en-GB" dirty="0">
              <a:solidFill>
                <a:schemeClr val="tx1"/>
              </a:solidFill>
            </a:endParaRPr>
          </a:p>
          <a:p>
            <a:pPr marL="800100" lvl="2" indent="0">
              <a:buNone/>
            </a:pPr>
            <a:endParaRPr lang="en-GB" dirty="0">
              <a:solidFill>
                <a:schemeClr val="tx1"/>
              </a:solidFill>
            </a:endParaRPr>
          </a:p>
          <a:p>
            <a:pPr marL="800100" lvl="2" indent="0">
              <a:buNone/>
            </a:pPr>
            <a:endParaRPr lang="en-GB" dirty="0">
              <a:solidFill>
                <a:schemeClr val="tx1"/>
              </a:solidFill>
            </a:endParaRPr>
          </a:p>
          <a:p>
            <a:pPr marL="800100" lvl="2" indent="0">
              <a:buNone/>
            </a:pPr>
            <a:endParaRPr lang="en-GB" sz="1400" dirty="0">
              <a:solidFill>
                <a:schemeClr val="tx1"/>
              </a:solidFill>
            </a:endParaRPr>
          </a:p>
          <a:p>
            <a:pPr marL="800100" lvl="2" indent="0">
              <a:buNone/>
            </a:pPr>
            <a:r>
              <a:rPr lang="en-GB" sz="1400" dirty="0">
                <a:solidFill>
                  <a:schemeClr val="tx1"/>
                </a:solidFill>
              </a:rPr>
              <a:t>BEST PARAMETERS</a:t>
            </a:r>
          </a:p>
          <a:p>
            <a:pPr marL="800100" lvl="2" indent="0">
              <a:buNone/>
            </a:pPr>
            <a:endParaRPr lang="en-GB" sz="1400" dirty="0">
              <a:solidFill>
                <a:schemeClr val="tx1"/>
              </a:solidFill>
            </a:endParaRPr>
          </a:p>
          <a:p>
            <a:pPr marL="800100" lvl="2" indent="0">
              <a:buNone/>
            </a:pPr>
            <a:endParaRPr lang="en-GB" sz="1400" dirty="0">
              <a:solidFill>
                <a:schemeClr val="tx1"/>
              </a:solidFill>
            </a:endParaRPr>
          </a:p>
          <a:p>
            <a:pPr marL="800100" lvl="2" indent="0">
              <a:buNone/>
            </a:pPr>
            <a:endParaRPr lang="en-GB" sz="1400" dirty="0">
              <a:solidFill>
                <a:schemeClr val="tx1"/>
              </a:solidFill>
            </a:endParaRPr>
          </a:p>
          <a:p>
            <a:pPr marL="800100" lvl="2" indent="0">
              <a:buNone/>
            </a:pPr>
            <a:endParaRPr lang="en-GB" sz="1400" dirty="0">
              <a:solidFill>
                <a:schemeClr val="tx1"/>
              </a:solidFill>
            </a:endParaRPr>
          </a:p>
          <a:p>
            <a:pPr marL="800100" lvl="2" indent="0">
              <a:buNone/>
            </a:pPr>
            <a:r>
              <a:rPr lang="en-GB" sz="1400" dirty="0">
                <a:solidFill>
                  <a:schemeClr val="tx1"/>
                </a:solidFill>
              </a:rPr>
              <a:t>BEST ESTIMATORS</a:t>
            </a:r>
          </a:p>
          <a:p>
            <a:pPr marL="800100" lvl="2" indent="0">
              <a:buNone/>
            </a:pPr>
            <a:endParaRPr lang="en-GB" sz="1400" dirty="0">
              <a:solidFill>
                <a:schemeClr val="tx1"/>
              </a:solidFill>
            </a:endParaRPr>
          </a:p>
          <a:p>
            <a:pPr marL="800100" lvl="2" indent="0">
              <a:buNone/>
            </a:pPr>
            <a:endParaRPr lang="en-GB" dirty="0">
              <a:solidFill>
                <a:schemeClr val="tx1"/>
              </a:solidFill>
            </a:endParaRPr>
          </a:p>
        </p:txBody>
      </p:sp>
      <p:pic>
        <p:nvPicPr>
          <p:cNvPr id="7" name="Picture 6"/>
          <p:cNvPicPr/>
          <p:nvPr/>
        </p:nvPicPr>
        <p:blipFill>
          <a:blip r:embed="rId2"/>
          <a:stretch>
            <a:fillRect/>
          </a:stretch>
        </p:blipFill>
        <p:spPr>
          <a:xfrm>
            <a:off x="1468346" y="1785869"/>
            <a:ext cx="4143375" cy="490014"/>
          </a:xfrm>
          <a:prstGeom prst="rect">
            <a:avLst/>
          </a:prstGeom>
        </p:spPr>
      </p:pic>
      <p:pic>
        <p:nvPicPr>
          <p:cNvPr id="8" name="Picture 7"/>
          <p:cNvPicPr/>
          <p:nvPr/>
        </p:nvPicPr>
        <p:blipFill>
          <a:blip r:embed="rId3"/>
          <a:stretch>
            <a:fillRect/>
          </a:stretch>
        </p:blipFill>
        <p:spPr>
          <a:xfrm>
            <a:off x="1468346" y="3192462"/>
            <a:ext cx="3931920" cy="473075"/>
          </a:xfrm>
          <a:prstGeom prst="rect">
            <a:avLst/>
          </a:prstGeom>
        </p:spPr>
      </p:pic>
      <p:pic>
        <p:nvPicPr>
          <p:cNvPr id="9" name="Picture 8"/>
          <p:cNvPicPr/>
          <p:nvPr/>
        </p:nvPicPr>
        <p:blipFill>
          <a:blip r:embed="rId4"/>
          <a:stretch>
            <a:fillRect/>
          </a:stretch>
        </p:blipFill>
        <p:spPr>
          <a:xfrm>
            <a:off x="1468346" y="4445954"/>
            <a:ext cx="1752600" cy="594995"/>
          </a:xfrm>
          <a:prstGeom prst="rect">
            <a:avLst/>
          </a:prstGeom>
          <a:ln>
            <a:solidFill>
              <a:sysClr val="windowText" lastClr="000000"/>
            </a:solidFill>
          </a:ln>
        </p:spPr>
      </p:pic>
    </p:spTree>
    <p:extLst>
      <p:ext uri="{BB962C8B-B14F-4D97-AF65-F5344CB8AC3E}">
        <p14:creationId xmlns:p14="http://schemas.microsoft.com/office/powerpoint/2010/main" val="2267045344"/>
      </p:ext>
    </p:extLst>
  </p:cSld>
  <p:clrMapOvr>
    <a:masterClrMapping/>
  </p:clrMapOvr>
  <p:transition>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Building</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GB" sz="1800" dirty="0">
                <a:solidFill>
                  <a:schemeClr val="tx1"/>
                </a:solidFill>
              </a:rPr>
              <a:t>XGBoost:</a:t>
            </a:r>
          </a:p>
          <a:p>
            <a:pPr marL="800100" lvl="2" indent="0">
              <a:buNone/>
            </a:pPr>
            <a:endParaRPr lang="en-GB" sz="1600" dirty="0">
              <a:solidFill>
                <a:schemeClr val="tx1"/>
              </a:solidFill>
            </a:endParaRPr>
          </a:p>
          <a:p>
            <a:pPr marL="800100" lvl="2" indent="0">
              <a:buNone/>
            </a:pPr>
            <a:endParaRPr lang="en-GB" sz="1600" dirty="0">
              <a:solidFill>
                <a:schemeClr val="tx1"/>
              </a:solidFill>
            </a:endParaRPr>
          </a:p>
          <a:p>
            <a:pPr marL="800100" lvl="2" indent="0">
              <a:buNone/>
            </a:pPr>
            <a:endParaRPr lang="en-GB" sz="1600" dirty="0">
              <a:solidFill>
                <a:schemeClr val="tx1"/>
              </a:solidFill>
            </a:endParaRPr>
          </a:p>
          <a:p>
            <a:pPr marL="800100" lvl="2" indent="0">
              <a:buNone/>
            </a:pPr>
            <a:endParaRPr lang="en-GB" sz="1600" dirty="0">
              <a:solidFill>
                <a:schemeClr val="tx1"/>
              </a:solidFill>
            </a:endParaRPr>
          </a:p>
          <a:p>
            <a:pPr marL="800100" lvl="2" indent="0">
              <a:buNone/>
            </a:pPr>
            <a:endParaRPr lang="en-GB" sz="1400" dirty="0">
              <a:solidFill>
                <a:schemeClr val="tx1"/>
              </a:solidFill>
            </a:endParaRPr>
          </a:p>
          <a:p>
            <a:pPr marL="800100" lvl="2" indent="0">
              <a:buNone/>
            </a:pPr>
            <a:r>
              <a:rPr lang="en-GB" sz="1400" dirty="0">
                <a:solidFill>
                  <a:schemeClr val="tx1"/>
                </a:solidFill>
              </a:rPr>
              <a:t>BEST PARAMETERS</a:t>
            </a:r>
          </a:p>
          <a:p>
            <a:pPr marL="800100" lvl="2" indent="0">
              <a:buNone/>
            </a:pPr>
            <a:endParaRPr lang="en-GB" sz="1400" dirty="0">
              <a:solidFill>
                <a:schemeClr val="tx1"/>
              </a:solidFill>
            </a:endParaRPr>
          </a:p>
          <a:p>
            <a:pPr marL="800100" lvl="2" indent="0">
              <a:buNone/>
            </a:pPr>
            <a:endParaRPr lang="en-GB" sz="1400" dirty="0">
              <a:solidFill>
                <a:schemeClr val="tx1"/>
              </a:solidFill>
            </a:endParaRPr>
          </a:p>
          <a:p>
            <a:pPr marL="800100" lvl="2" indent="0">
              <a:buNone/>
            </a:pPr>
            <a:endParaRPr lang="en-GB" sz="1400" dirty="0">
              <a:solidFill>
                <a:schemeClr val="tx1"/>
              </a:solidFill>
            </a:endParaRPr>
          </a:p>
          <a:p>
            <a:pPr marL="800100" lvl="2" indent="0">
              <a:buNone/>
            </a:pPr>
            <a:r>
              <a:rPr lang="en-GB" sz="1400" dirty="0">
                <a:solidFill>
                  <a:schemeClr val="tx1"/>
                </a:solidFill>
              </a:rPr>
              <a:t>BEST ESTIMATORS</a:t>
            </a:r>
          </a:p>
          <a:p>
            <a:pPr marL="800100" lvl="2" indent="0">
              <a:buNone/>
            </a:pPr>
            <a:endParaRPr lang="en-GB" sz="1600" dirty="0">
              <a:solidFill>
                <a:schemeClr val="tx1"/>
              </a:solidFill>
            </a:endParaRPr>
          </a:p>
          <a:p>
            <a:pPr marL="800100" lvl="2" indent="0">
              <a:buNone/>
            </a:pPr>
            <a:endParaRPr lang="en-GB" sz="1600" dirty="0">
              <a:solidFill>
                <a:schemeClr val="tx1"/>
              </a:solidFill>
            </a:endParaRPr>
          </a:p>
          <a:p>
            <a:pPr marL="800100" lvl="2" indent="0">
              <a:buNone/>
            </a:pPr>
            <a:endParaRPr lang="en-GB" sz="1600" dirty="0">
              <a:solidFill>
                <a:schemeClr val="tx1"/>
              </a:solidFill>
            </a:endParaRPr>
          </a:p>
          <a:p>
            <a:pPr marL="800100" lvl="2" indent="0">
              <a:buNone/>
            </a:pPr>
            <a:endParaRPr lang="en-GB" sz="1600" dirty="0">
              <a:solidFill>
                <a:schemeClr val="tx1"/>
              </a:solidFill>
            </a:endParaRPr>
          </a:p>
          <a:p>
            <a:pPr marL="800100" lvl="2" indent="0">
              <a:buNone/>
            </a:pPr>
            <a:endParaRPr lang="en-GB" sz="1600" dirty="0">
              <a:solidFill>
                <a:schemeClr val="tx1"/>
              </a:solidFill>
            </a:endParaRPr>
          </a:p>
          <a:p>
            <a:pPr marL="800100" lvl="2" indent="0">
              <a:buNone/>
            </a:pPr>
            <a:endParaRPr lang="en-GB" sz="1600" dirty="0">
              <a:solidFill>
                <a:schemeClr val="tx1"/>
              </a:solidFill>
            </a:endParaRPr>
          </a:p>
          <a:p>
            <a:pPr marL="800100" lvl="2" indent="0">
              <a:buNone/>
            </a:pPr>
            <a:endParaRPr lang="en-GB" sz="1600" dirty="0">
              <a:solidFill>
                <a:schemeClr val="tx1"/>
              </a:solidFill>
            </a:endParaRPr>
          </a:p>
        </p:txBody>
      </p:sp>
      <p:pic>
        <p:nvPicPr>
          <p:cNvPr id="7" name="Picture 6"/>
          <p:cNvPicPr/>
          <p:nvPr/>
        </p:nvPicPr>
        <p:blipFill>
          <a:blip r:embed="rId2"/>
          <a:stretch>
            <a:fillRect/>
          </a:stretch>
        </p:blipFill>
        <p:spPr>
          <a:xfrm>
            <a:off x="1462222" y="1742390"/>
            <a:ext cx="3802380" cy="754380"/>
          </a:xfrm>
          <a:prstGeom prst="rect">
            <a:avLst/>
          </a:prstGeom>
        </p:spPr>
      </p:pic>
      <p:pic>
        <p:nvPicPr>
          <p:cNvPr id="8" name="Picture 7"/>
          <p:cNvPicPr/>
          <p:nvPr/>
        </p:nvPicPr>
        <p:blipFill>
          <a:blip r:embed="rId3"/>
          <a:stretch>
            <a:fillRect/>
          </a:stretch>
        </p:blipFill>
        <p:spPr>
          <a:xfrm>
            <a:off x="1462222" y="3429000"/>
            <a:ext cx="5836376" cy="332218"/>
          </a:xfrm>
          <a:prstGeom prst="rect">
            <a:avLst/>
          </a:prstGeom>
        </p:spPr>
      </p:pic>
      <p:pic>
        <p:nvPicPr>
          <p:cNvPr id="9" name="Picture 8"/>
          <p:cNvPicPr/>
          <p:nvPr/>
        </p:nvPicPr>
        <p:blipFill>
          <a:blip r:embed="rId4"/>
          <a:stretch>
            <a:fillRect/>
          </a:stretch>
        </p:blipFill>
        <p:spPr>
          <a:xfrm>
            <a:off x="1462222" y="4559992"/>
            <a:ext cx="4922520" cy="1795145"/>
          </a:xfrm>
          <a:prstGeom prst="rect">
            <a:avLst/>
          </a:prstGeom>
        </p:spPr>
      </p:pic>
    </p:spTree>
    <p:extLst>
      <p:ext uri="{BB962C8B-B14F-4D97-AF65-F5344CB8AC3E}">
        <p14:creationId xmlns:p14="http://schemas.microsoft.com/office/powerpoint/2010/main" val="1903659580"/>
      </p:ext>
    </p:extLst>
  </p:cSld>
  <p:clrMapOvr>
    <a:masterClrMapping/>
  </p:clrMapOvr>
  <p:transition>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Performance Analysis</a:t>
            </a:r>
          </a:p>
        </p:txBody>
      </p:sp>
      <p:sp>
        <p:nvSpPr>
          <p:cNvPr id="3" name="Content Placeholder 2"/>
          <p:cNvSpPr>
            <a:spLocks noGrp="1"/>
          </p:cNvSpPr>
          <p:nvPr>
            <p:ph idx="1"/>
          </p:nvPr>
        </p:nvSpPr>
        <p:spPr>
          <a:xfrm>
            <a:off x="609600" y="1219203"/>
            <a:ext cx="10972800" cy="5103220"/>
          </a:xfrm>
        </p:spPr>
        <p:txBody>
          <a:bodyPr/>
          <a:lstStyle/>
          <a:p>
            <a:pPr marL="800100" lvl="2" indent="0">
              <a:buNone/>
            </a:pPr>
            <a:endParaRPr lang="en-GB" sz="1800" dirty="0">
              <a:solidFill>
                <a:schemeClr val="tx1"/>
              </a:solidFill>
            </a:endParaRPr>
          </a:p>
          <a:p>
            <a:pPr lvl="2">
              <a:buFont typeface="Wingdings" panose="05000000000000000000" pitchFamily="2" charset="2"/>
              <a:buChar char="q"/>
            </a:pPr>
            <a:r>
              <a:rPr lang="en-GB" dirty="0">
                <a:solidFill>
                  <a:schemeClr val="tx1"/>
                </a:solidFill>
              </a:rPr>
              <a:t>Performance Metrics:</a:t>
            </a:r>
          </a:p>
          <a:p>
            <a:pPr marL="914400" lvl="2" indent="0">
              <a:buNone/>
            </a:pPr>
            <a:r>
              <a:rPr lang="en-GB" dirty="0">
                <a:solidFill>
                  <a:schemeClr val="tx1"/>
                </a:solidFill>
              </a:rPr>
              <a:t>                    </a:t>
            </a:r>
            <a:r>
              <a:rPr lang="en-GB" sz="2000" dirty="0">
                <a:solidFill>
                  <a:schemeClr val="tx1"/>
                </a:solidFill>
              </a:rPr>
              <a:t>-  </a:t>
            </a:r>
            <a:r>
              <a:rPr lang="en-GB" sz="1600" dirty="0">
                <a:solidFill>
                  <a:schemeClr val="tx1"/>
                </a:solidFill>
              </a:rPr>
              <a:t>ROC-AUC curve and score</a:t>
            </a:r>
          </a:p>
          <a:p>
            <a:pPr marL="914400" lvl="2" indent="0">
              <a:buNone/>
            </a:pPr>
            <a:endParaRPr lang="en-GB" dirty="0">
              <a:solidFill>
                <a:schemeClr val="tx1"/>
              </a:solidFill>
            </a:endParaRPr>
          </a:p>
          <a:p>
            <a:pPr marL="1371600" lvl="3" indent="0">
              <a:buNone/>
            </a:pPr>
            <a:r>
              <a:rPr lang="en-GB" dirty="0">
                <a:solidFill>
                  <a:schemeClr val="tx1"/>
                </a:solidFill>
              </a:rPr>
              <a:t>               - Classification Metrics</a:t>
            </a:r>
          </a:p>
          <a:p>
            <a:pPr marL="4000500" lvl="8" indent="-342900">
              <a:buFont typeface="+mj-lt"/>
              <a:buAutoNum type="alphaLcPeriod"/>
            </a:pPr>
            <a:r>
              <a:rPr lang="en-GB" sz="1800" dirty="0">
                <a:latin typeface="Arial" panose="020B0604020202020204" pitchFamily="34" charset="0"/>
                <a:cs typeface="Arial" panose="020B0604020202020204" pitchFamily="34" charset="0"/>
              </a:rPr>
              <a:t>Precision</a:t>
            </a:r>
          </a:p>
          <a:p>
            <a:pPr marL="4000500" lvl="8" indent="-342900">
              <a:buFont typeface="+mj-lt"/>
              <a:buAutoNum type="alphaLcPeriod"/>
            </a:pPr>
            <a:r>
              <a:rPr lang="en-GB" sz="1800" dirty="0">
                <a:latin typeface="Arial" panose="020B0604020202020204" pitchFamily="34" charset="0"/>
                <a:cs typeface="Arial" panose="020B0604020202020204" pitchFamily="34" charset="0"/>
              </a:rPr>
              <a:t>Recall</a:t>
            </a:r>
          </a:p>
          <a:p>
            <a:pPr marL="4000500" lvl="8" indent="-342900">
              <a:buFont typeface="+mj-lt"/>
              <a:buAutoNum type="alphaLcPeriod"/>
            </a:pPr>
            <a:r>
              <a:rPr lang="en-GB" sz="1800" dirty="0">
                <a:latin typeface="Arial" panose="020B0604020202020204" pitchFamily="34" charset="0"/>
                <a:cs typeface="Arial" panose="020B0604020202020204" pitchFamily="34" charset="0"/>
              </a:rPr>
              <a:t>F1 Score</a:t>
            </a:r>
          </a:p>
          <a:p>
            <a:pPr marL="4000500" lvl="8" indent="-342900">
              <a:buFont typeface="+mj-lt"/>
              <a:buAutoNum type="alphaLcPeriod"/>
            </a:pPr>
            <a:r>
              <a:rPr lang="en-GB" sz="1800" dirty="0">
                <a:latin typeface="Arial" panose="020B0604020202020204" pitchFamily="34" charset="0"/>
                <a:cs typeface="Arial" panose="020B0604020202020204" pitchFamily="34" charset="0"/>
              </a:rPr>
              <a:t>Accuracy</a:t>
            </a:r>
          </a:p>
          <a:p>
            <a:pPr marL="2286000" lvl="5" indent="0">
              <a:buNone/>
            </a:pPr>
            <a:endParaRPr lang="en-GB" sz="1800" dirty="0">
              <a:latin typeface="Arial" panose="020B0604020202020204" pitchFamily="34" charset="0"/>
              <a:cs typeface="Arial" panose="020B0604020202020204" pitchFamily="34" charset="0"/>
            </a:endParaRPr>
          </a:p>
          <a:p>
            <a:pPr marL="2286000" lvl="5" indent="0">
              <a:buNone/>
            </a:pPr>
            <a:r>
              <a:rPr lang="en-IN" sz="1600" dirty="0">
                <a:latin typeface="Arial" panose="020B0604020202020204" pitchFamily="34" charset="0"/>
                <a:cs typeface="Arial" panose="020B0604020202020204" pitchFamily="34" charset="0"/>
              </a:rPr>
              <a:t>- Confusion Matrix</a:t>
            </a:r>
          </a:p>
          <a:p>
            <a:pPr marL="2286000" lvl="5" indent="0">
              <a:buNone/>
            </a:pPr>
            <a:endParaRPr lang="en-IN" sz="2200" dirty="0"/>
          </a:p>
          <a:p>
            <a:pPr marL="2286000" lvl="5" indent="0">
              <a:buNone/>
            </a:pPr>
            <a:r>
              <a:rPr lang="en-IN" sz="2200" dirty="0"/>
              <a:t>                    </a:t>
            </a:r>
          </a:p>
          <a:p>
            <a:pPr marL="1714500" lvl="4" indent="0">
              <a:buNone/>
            </a:pPr>
            <a:endParaRPr lang="en-GB" sz="1800" dirty="0"/>
          </a:p>
          <a:p>
            <a:pPr marL="0" indent="0">
              <a:buNone/>
            </a:pPr>
            <a:endParaRPr lang="en-GB" sz="1800" dirty="0">
              <a:solidFill>
                <a:schemeClr val="tx1"/>
              </a:solidFill>
            </a:endParaRPr>
          </a:p>
          <a:p>
            <a:pPr marL="0" indent="0">
              <a:buNone/>
            </a:pPr>
            <a:endParaRPr lang="en-GB" sz="1800" dirty="0">
              <a:solidFill>
                <a:schemeClr val="tx1"/>
              </a:solidFill>
            </a:endParaRPr>
          </a:p>
          <a:p>
            <a:pPr marL="0" indent="0">
              <a:buNone/>
            </a:pPr>
            <a:r>
              <a:rPr lang="en-GB" sz="1800" dirty="0">
                <a:solidFill>
                  <a:schemeClr val="tx1"/>
                </a:solidFill>
              </a:rPr>
              <a:t>                                     </a:t>
            </a:r>
            <a:endParaRPr lang="en-GB" sz="1600" dirty="0">
              <a:solidFill>
                <a:schemeClr val="tx1"/>
              </a:solidFill>
            </a:endParaRPr>
          </a:p>
        </p:txBody>
      </p:sp>
      <p:pic>
        <p:nvPicPr>
          <p:cNvPr id="4" name="Picture 3"/>
          <p:cNvPicPr>
            <a:picLocks noChangeAspect="1"/>
          </p:cNvPicPr>
          <p:nvPr/>
        </p:nvPicPr>
        <p:blipFill>
          <a:blip r:embed="rId2"/>
          <a:stretch>
            <a:fillRect/>
          </a:stretch>
        </p:blipFill>
        <p:spPr>
          <a:xfrm>
            <a:off x="3116218" y="4988385"/>
            <a:ext cx="3561805" cy="1300823"/>
          </a:xfrm>
          <a:prstGeom prst="rect">
            <a:avLst/>
          </a:prstGeom>
        </p:spPr>
      </p:pic>
    </p:spTree>
    <p:extLst>
      <p:ext uri="{BB962C8B-B14F-4D97-AF65-F5344CB8AC3E}">
        <p14:creationId xmlns:p14="http://schemas.microsoft.com/office/powerpoint/2010/main" val="4176634917"/>
      </p:ext>
    </p:extLst>
  </p:cSld>
  <p:clrMapOvr>
    <a:masterClrMapping/>
  </p:clrMapOvr>
  <p:transition>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Performance Analysis</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IN" sz="1800" b="1" dirty="0">
                <a:solidFill>
                  <a:schemeClr val="tx1"/>
                </a:solidFill>
              </a:rPr>
              <a:t>Results and Evaluation :</a:t>
            </a:r>
          </a:p>
          <a:p>
            <a:pPr marL="400050" lvl="1" indent="0">
              <a:buNone/>
            </a:pPr>
            <a:r>
              <a:rPr lang="en-US" sz="1600" dirty="0">
                <a:solidFill>
                  <a:schemeClr val="tx1"/>
                </a:solidFill>
              </a:rPr>
              <a:t>We observed very good accuracy for all the models, with Random Forest, </a:t>
            </a:r>
            <a:r>
              <a:rPr lang="en-US" sz="1600" dirty="0" err="1">
                <a:solidFill>
                  <a:schemeClr val="tx1"/>
                </a:solidFill>
              </a:rPr>
              <a:t>XGBoost</a:t>
            </a:r>
            <a:r>
              <a:rPr lang="en-US" sz="1600" dirty="0">
                <a:solidFill>
                  <a:schemeClr val="tx1"/>
                </a:solidFill>
              </a:rPr>
              <a:t> and </a:t>
            </a:r>
            <a:r>
              <a:rPr lang="en-US" sz="1600" dirty="0" err="1">
                <a:solidFill>
                  <a:schemeClr val="tx1"/>
                </a:solidFill>
              </a:rPr>
              <a:t>AdaBoost</a:t>
            </a:r>
            <a:r>
              <a:rPr lang="en-US" sz="1600" dirty="0">
                <a:solidFill>
                  <a:schemeClr val="tx1"/>
                </a:solidFill>
              </a:rPr>
              <a:t> performing the best. The following table shows various classification metrics for each of the machine learning models.</a:t>
            </a:r>
          </a:p>
          <a:p>
            <a:pPr marL="0" indent="0">
              <a:buNone/>
            </a:pPr>
            <a:endParaRPr lang="en-IN" sz="1600" dirty="0">
              <a:solidFill>
                <a:schemeClr val="tx1"/>
              </a:solidFill>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2499224" y="2498498"/>
            <a:ext cx="5608456" cy="3449456"/>
          </a:xfrm>
          <a:prstGeom prst="rect">
            <a:avLst/>
          </a:prstGeom>
        </p:spPr>
      </p:pic>
    </p:spTree>
    <p:extLst>
      <p:ext uri="{BB962C8B-B14F-4D97-AF65-F5344CB8AC3E}">
        <p14:creationId xmlns:p14="http://schemas.microsoft.com/office/powerpoint/2010/main" val="1953781678"/>
      </p:ext>
    </p:extLst>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Motivation</a:t>
            </a:r>
          </a:p>
        </p:txBody>
      </p:sp>
      <p:sp>
        <p:nvSpPr>
          <p:cNvPr id="3" name="Content Placeholder 2"/>
          <p:cNvSpPr>
            <a:spLocks noGrp="1"/>
          </p:cNvSpPr>
          <p:nvPr>
            <p:ph idx="1"/>
          </p:nvPr>
        </p:nvSpPr>
        <p:spPr/>
        <p:txBody>
          <a:bodyPr/>
          <a:lstStyle/>
          <a:p>
            <a:r>
              <a:rPr lang="en-US" sz="1800" dirty="0">
                <a:solidFill>
                  <a:schemeClr val="tx1"/>
                </a:solidFill>
              </a:rPr>
              <a:t>As a technical problem, the efficacy of link prediction is generally not well understood. Today, link prediction algorithms are the basis for social recommendations in a wide range of social networks and applications, ranging from Facebook and Pinterest and Q&amp;A sites like </a:t>
            </a:r>
            <a:r>
              <a:rPr lang="en-US" sz="1800" dirty="0" err="1">
                <a:solidFill>
                  <a:schemeClr val="tx1"/>
                </a:solidFill>
              </a:rPr>
              <a:t>Quora</a:t>
            </a:r>
            <a:r>
              <a:rPr lang="en-US" sz="1800" dirty="0">
                <a:solidFill>
                  <a:schemeClr val="tx1"/>
                </a:solidFill>
              </a:rPr>
              <a:t>. The success of these sites and the sheer volume of prior literature lead many to believe the problem is well addressed. Only evidence to the contrary comes from failed recommendations .</a:t>
            </a:r>
          </a:p>
          <a:p>
            <a:endParaRPr lang="en-US" sz="1800" dirty="0">
              <a:solidFill>
                <a:schemeClr val="tx1"/>
              </a:solidFill>
            </a:endParaRPr>
          </a:p>
          <a:p>
            <a:r>
              <a:rPr lang="en-GB" sz="1800" dirty="0">
                <a:solidFill>
                  <a:srgbClr val="202122"/>
                </a:solidFill>
              </a:rPr>
              <a:t>Link prediction is frequently used in social networks to suggest friends to users. It has also been used to predict criminal associations.</a:t>
            </a:r>
          </a:p>
          <a:p>
            <a:pPr marL="0" indent="0">
              <a:buNone/>
            </a:pPr>
            <a:endParaRPr lang="en-GB" sz="1800" dirty="0">
              <a:solidFill>
                <a:srgbClr val="202122"/>
              </a:solidFill>
            </a:endParaRPr>
          </a:p>
          <a:p>
            <a:r>
              <a:rPr lang="en-GB" sz="1800" dirty="0">
                <a:solidFill>
                  <a:srgbClr val="202122"/>
                </a:solidFill>
              </a:rPr>
              <a:t>In biology, link prediction has been used to predict interactions between proteins in protein-protein interaction networks. Link prediction has also been used to infer interactions between drugs and targets using link prediction . </a:t>
            </a:r>
          </a:p>
          <a:p>
            <a:pPr marL="0" indent="0">
              <a:buNone/>
            </a:pPr>
            <a:endParaRPr lang="en-GB" sz="1800" dirty="0">
              <a:solidFill>
                <a:srgbClr val="202122"/>
              </a:solidFill>
            </a:endParaRPr>
          </a:p>
          <a:p>
            <a:r>
              <a:rPr lang="en-GB" sz="1800" dirty="0">
                <a:solidFill>
                  <a:srgbClr val="202122"/>
                </a:solidFill>
              </a:rPr>
              <a:t>Link can be used to improve marketing strategies, in particular viral marketing.</a:t>
            </a:r>
          </a:p>
          <a:p>
            <a:endParaRPr lang="en-GB" dirty="0">
              <a:solidFill>
                <a:srgbClr val="202122"/>
              </a:solidFill>
            </a:endParaRPr>
          </a:p>
        </p:txBody>
      </p:sp>
    </p:spTree>
    <p:extLst>
      <p:ext uri="{BB962C8B-B14F-4D97-AF65-F5344CB8AC3E}">
        <p14:creationId xmlns:p14="http://schemas.microsoft.com/office/powerpoint/2010/main" val="4138766378"/>
      </p:ext>
    </p:extLst>
  </p:cSld>
  <p:clrMapOvr>
    <a:masterClrMapping/>
  </p:clrMapOvr>
  <p:transition>
    <p:wipe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A613E-861B-6D76-1B9F-38169451CD5D}"/>
              </a:ext>
            </a:extLst>
          </p:cNvPr>
          <p:cNvSpPr>
            <a:spLocks noGrp="1"/>
          </p:cNvSpPr>
          <p:nvPr>
            <p:ph type="title"/>
          </p:nvPr>
        </p:nvSpPr>
        <p:spPr/>
        <p:txBody>
          <a:bodyPr/>
          <a:lstStyle/>
          <a:p>
            <a:r>
              <a:rPr lang="en-IN" dirty="0"/>
              <a:t>Performance Analysis</a:t>
            </a:r>
            <a:endParaRPr lang="en-GB" dirty="0"/>
          </a:p>
        </p:txBody>
      </p:sp>
      <p:sp>
        <p:nvSpPr>
          <p:cNvPr id="3" name="Content Placeholder 2">
            <a:extLst>
              <a:ext uri="{FF2B5EF4-FFF2-40B4-BE49-F238E27FC236}">
                <a16:creationId xmlns:a16="http://schemas.microsoft.com/office/drawing/2014/main" id="{285DFB66-6CA7-1583-8239-BD4E3B2566D8}"/>
              </a:ext>
            </a:extLst>
          </p:cNvPr>
          <p:cNvSpPr>
            <a:spLocks noGrp="1"/>
          </p:cNvSpPr>
          <p:nvPr>
            <p:ph idx="1"/>
          </p:nvPr>
        </p:nvSpPr>
        <p:spPr/>
        <p:txBody>
          <a:bodyPr/>
          <a:lstStyle/>
          <a:p>
            <a:pPr marL="0" indent="0">
              <a:buNone/>
            </a:pPr>
            <a:endParaRPr lang="en-US" dirty="0"/>
          </a:p>
          <a:p>
            <a:pPr marL="0" indent="0">
              <a:buNone/>
            </a:pPr>
            <a:endParaRPr lang="en-GB" dirty="0"/>
          </a:p>
        </p:txBody>
      </p:sp>
      <p:pic>
        <p:nvPicPr>
          <p:cNvPr id="5" name="Picture 4">
            <a:extLst>
              <a:ext uri="{FF2B5EF4-FFF2-40B4-BE49-F238E27FC236}">
                <a16:creationId xmlns:a16="http://schemas.microsoft.com/office/drawing/2014/main" id="{B38CF0E0-4606-4A87-F628-0D644F25C6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7105" y="1244280"/>
            <a:ext cx="2778125" cy="1884045"/>
          </a:xfrm>
          <a:prstGeom prst="rect">
            <a:avLst/>
          </a:prstGeom>
          <a:ln>
            <a:solidFill>
              <a:schemeClr val="tx1"/>
            </a:solidFill>
          </a:ln>
        </p:spPr>
      </p:pic>
      <p:pic>
        <p:nvPicPr>
          <p:cNvPr id="6" name="Picture 5">
            <a:extLst>
              <a:ext uri="{FF2B5EF4-FFF2-40B4-BE49-F238E27FC236}">
                <a16:creationId xmlns:a16="http://schemas.microsoft.com/office/drawing/2014/main" id="{A321500F-14FE-4129-3F7B-5A2A254A5EAD}"/>
              </a:ext>
            </a:extLst>
          </p:cNvPr>
          <p:cNvPicPr>
            <a:picLocks noChangeAspect="1"/>
          </p:cNvPicPr>
          <p:nvPr/>
        </p:nvPicPr>
        <p:blipFill>
          <a:blip r:embed="rId3"/>
          <a:stretch>
            <a:fillRect/>
          </a:stretch>
        </p:blipFill>
        <p:spPr>
          <a:xfrm>
            <a:off x="8410892" y="1219203"/>
            <a:ext cx="2770505" cy="1892300"/>
          </a:xfrm>
          <a:prstGeom prst="rect">
            <a:avLst/>
          </a:prstGeom>
          <a:ln>
            <a:solidFill>
              <a:schemeClr val="tx1"/>
            </a:solidFill>
          </a:ln>
        </p:spPr>
      </p:pic>
      <p:pic>
        <p:nvPicPr>
          <p:cNvPr id="7" name="Picture 6">
            <a:extLst>
              <a:ext uri="{FF2B5EF4-FFF2-40B4-BE49-F238E27FC236}">
                <a16:creationId xmlns:a16="http://schemas.microsoft.com/office/drawing/2014/main" id="{9DBEC3D1-4AAA-D4C4-4A05-0B04DBF0FB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3497" y="3961531"/>
            <a:ext cx="2759710" cy="1891030"/>
          </a:xfrm>
          <a:prstGeom prst="rect">
            <a:avLst/>
          </a:prstGeom>
          <a:ln>
            <a:solidFill>
              <a:schemeClr val="tx1"/>
            </a:solidFill>
          </a:ln>
        </p:spPr>
      </p:pic>
      <p:sp>
        <p:nvSpPr>
          <p:cNvPr id="10" name="Rectangle 9">
            <a:extLst>
              <a:ext uri="{FF2B5EF4-FFF2-40B4-BE49-F238E27FC236}">
                <a16:creationId xmlns:a16="http://schemas.microsoft.com/office/drawing/2014/main" id="{72F188DD-651B-92E7-0F59-BA154EC61FE1}"/>
              </a:ext>
            </a:extLst>
          </p:cNvPr>
          <p:cNvSpPr/>
          <p:nvPr/>
        </p:nvSpPr>
        <p:spPr>
          <a:xfrm>
            <a:off x="4703762" y="3243189"/>
            <a:ext cx="2846706" cy="2986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chemeClr val="tx1"/>
                </a:solidFill>
                <a:latin typeface="Arial" panose="020B0604020202020204" pitchFamily="34" charset="0"/>
                <a:cs typeface="Arial" panose="020B0604020202020204" pitchFamily="34" charset="0"/>
              </a:rPr>
              <a:t>SVM</a:t>
            </a:r>
          </a:p>
        </p:txBody>
      </p:sp>
      <p:sp>
        <p:nvSpPr>
          <p:cNvPr id="12" name="Rectangle 11">
            <a:extLst>
              <a:ext uri="{FF2B5EF4-FFF2-40B4-BE49-F238E27FC236}">
                <a16:creationId xmlns:a16="http://schemas.microsoft.com/office/drawing/2014/main" id="{8EAC2ABF-8013-9D26-17CF-7C0ACF1D733F}"/>
              </a:ext>
            </a:extLst>
          </p:cNvPr>
          <p:cNvSpPr/>
          <p:nvPr/>
        </p:nvSpPr>
        <p:spPr>
          <a:xfrm>
            <a:off x="1270000" y="5964287"/>
            <a:ext cx="2846706" cy="2986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chemeClr val="tx1"/>
                </a:solidFill>
                <a:latin typeface="Arial" panose="020B0604020202020204" pitchFamily="34" charset="0"/>
                <a:cs typeface="Arial" panose="020B0604020202020204" pitchFamily="34" charset="0"/>
              </a:rPr>
              <a:t>AdaBoost</a:t>
            </a:r>
          </a:p>
        </p:txBody>
      </p:sp>
      <p:sp>
        <p:nvSpPr>
          <p:cNvPr id="13" name="Rectangle 12">
            <a:extLst>
              <a:ext uri="{FF2B5EF4-FFF2-40B4-BE49-F238E27FC236}">
                <a16:creationId xmlns:a16="http://schemas.microsoft.com/office/drawing/2014/main" id="{7CB17619-58BA-A3E0-9FC3-35DA2AB192D9}"/>
              </a:ext>
            </a:extLst>
          </p:cNvPr>
          <p:cNvSpPr/>
          <p:nvPr/>
        </p:nvSpPr>
        <p:spPr>
          <a:xfrm>
            <a:off x="8372791" y="3243189"/>
            <a:ext cx="2846706" cy="2986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chemeClr val="tx1"/>
                </a:solidFill>
                <a:latin typeface="Arial" panose="020B0604020202020204" pitchFamily="34" charset="0"/>
                <a:cs typeface="Arial" panose="020B0604020202020204" pitchFamily="34" charset="0"/>
              </a:rPr>
              <a:t>Random forest</a:t>
            </a:r>
          </a:p>
        </p:txBody>
      </p:sp>
      <p:pic>
        <p:nvPicPr>
          <p:cNvPr id="14" name="Picture 13">
            <a:extLst>
              <a:ext uri="{FF2B5EF4-FFF2-40B4-BE49-F238E27FC236}">
                <a16:creationId xmlns:a16="http://schemas.microsoft.com/office/drawing/2014/main" id="{32256396-02F0-DA2E-E4DA-A6642AC8669B}"/>
              </a:ext>
            </a:extLst>
          </p:cNvPr>
          <p:cNvPicPr>
            <a:picLocks noChangeAspect="1"/>
          </p:cNvPicPr>
          <p:nvPr/>
        </p:nvPicPr>
        <p:blipFill>
          <a:blip r:embed="rId5"/>
          <a:stretch>
            <a:fillRect/>
          </a:stretch>
        </p:blipFill>
        <p:spPr>
          <a:xfrm>
            <a:off x="1270000" y="1219203"/>
            <a:ext cx="2846705" cy="1894840"/>
          </a:xfrm>
          <a:prstGeom prst="rect">
            <a:avLst/>
          </a:prstGeom>
          <a:ln>
            <a:solidFill>
              <a:schemeClr val="tx1"/>
            </a:solidFill>
          </a:ln>
        </p:spPr>
      </p:pic>
      <p:sp>
        <p:nvSpPr>
          <p:cNvPr id="15" name="Rectangle 14">
            <a:extLst>
              <a:ext uri="{FF2B5EF4-FFF2-40B4-BE49-F238E27FC236}">
                <a16:creationId xmlns:a16="http://schemas.microsoft.com/office/drawing/2014/main" id="{C9AAF71B-0D62-DBBB-E1C7-0F3209F4D989}"/>
              </a:ext>
            </a:extLst>
          </p:cNvPr>
          <p:cNvSpPr/>
          <p:nvPr/>
        </p:nvSpPr>
        <p:spPr>
          <a:xfrm>
            <a:off x="1270000" y="3232153"/>
            <a:ext cx="2846706" cy="2986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solidFill>
                <a:latin typeface="Arial" panose="020B0604020202020204" pitchFamily="34" charset="0"/>
                <a:cs typeface="Arial" panose="020B0604020202020204" pitchFamily="34" charset="0"/>
              </a:rPr>
              <a:t>Logistic Regression</a:t>
            </a:r>
            <a:endParaRPr lang="en-IN" sz="1200" b="1" dirty="0">
              <a:solidFill>
                <a:schemeClr val="tx1"/>
              </a:solidFill>
              <a:latin typeface="Arial" panose="020B0604020202020204" pitchFamily="34" charset="0"/>
              <a:cs typeface="Arial" panose="020B0604020202020204" pitchFamily="34" charset="0"/>
            </a:endParaRPr>
          </a:p>
        </p:txBody>
      </p:sp>
      <p:pic>
        <p:nvPicPr>
          <p:cNvPr id="16" name="Picture 15">
            <a:extLst>
              <a:ext uri="{FF2B5EF4-FFF2-40B4-BE49-F238E27FC236}">
                <a16:creationId xmlns:a16="http://schemas.microsoft.com/office/drawing/2014/main" id="{22374963-E6C1-CFA0-693E-0D09AF4454CC}"/>
              </a:ext>
            </a:extLst>
          </p:cNvPr>
          <p:cNvPicPr>
            <a:picLocks noChangeAspect="1"/>
          </p:cNvPicPr>
          <p:nvPr/>
        </p:nvPicPr>
        <p:blipFill>
          <a:blip r:embed="rId6"/>
          <a:stretch>
            <a:fillRect/>
          </a:stretch>
        </p:blipFill>
        <p:spPr>
          <a:xfrm>
            <a:off x="4777740" y="3942150"/>
            <a:ext cx="2811780" cy="1910412"/>
          </a:xfrm>
          <a:prstGeom prst="rect">
            <a:avLst/>
          </a:prstGeom>
          <a:ln>
            <a:solidFill>
              <a:schemeClr val="tx1"/>
            </a:solidFill>
          </a:ln>
        </p:spPr>
      </p:pic>
      <p:sp>
        <p:nvSpPr>
          <p:cNvPr id="17" name="Rectangle 16">
            <a:extLst>
              <a:ext uri="{FF2B5EF4-FFF2-40B4-BE49-F238E27FC236}">
                <a16:creationId xmlns:a16="http://schemas.microsoft.com/office/drawing/2014/main" id="{E3BE564B-50E1-955C-088E-FB22765FE3DE}"/>
              </a:ext>
            </a:extLst>
          </p:cNvPr>
          <p:cNvSpPr/>
          <p:nvPr/>
        </p:nvSpPr>
        <p:spPr>
          <a:xfrm>
            <a:off x="4742814" y="5985145"/>
            <a:ext cx="2846706" cy="2986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err="1">
                <a:solidFill>
                  <a:schemeClr val="tx1"/>
                </a:solidFill>
                <a:latin typeface="Arial" panose="020B0604020202020204" pitchFamily="34" charset="0"/>
                <a:cs typeface="Arial" panose="020B0604020202020204" pitchFamily="34" charset="0"/>
              </a:rPr>
              <a:t>XGBoost</a:t>
            </a:r>
            <a:endParaRPr lang="en-IN" sz="12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4525068"/>
      </p:ext>
    </p:extLst>
  </p:cSld>
  <p:clrMapOvr>
    <a:masterClrMapping/>
  </p:clrMapOvr>
  <p:transition>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IN" dirty="0"/>
          </a:p>
        </p:txBody>
      </p:sp>
      <p:pic>
        <p:nvPicPr>
          <p:cNvPr id="4" name="Content Placeholder 3"/>
          <p:cNvPicPr>
            <a:picLocks noGrp="1"/>
          </p:cNvPicPr>
          <p:nvPr>
            <p:ph idx="1"/>
          </p:nvPr>
        </p:nvPicPr>
        <p:blipFill>
          <a:blip r:embed="rId2"/>
          <a:stretch>
            <a:fillRect/>
          </a:stretch>
        </p:blipFill>
        <p:spPr>
          <a:xfrm>
            <a:off x="2363039" y="1219200"/>
            <a:ext cx="6120561" cy="2915919"/>
          </a:xfrm>
          <a:prstGeom prst="rect">
            <a:avLst/>
          </a:prstGeom>
        </p:spPr>
      </p:pic>
      <p:sp>
        <p:nvSpPr>
          <p:cNvPr id="5" name="Rectangle 4"/>
          <p:cNvSpPr/>
          <p:nvPr/>
        </p:nvSpPr>
        <p:spPr>
          <a:xfrm>
            <a:off x="1436914" y="4612087"/>
            <a:ext cx="10145486" cy="1200329"/>
          </a:xfrm>
          <a:prstGeom prst="rect">
            <a:avLst/>
          </a:prstGeom>
        </p:spPr>
        <p:txBody>
          <a:bodyPr wrap="square">
            <a:spAutoFit/>
          </a:bodyPr>
          <a:lstStyle/>
          <a:p>
            <a:pPr>
              <a:lnSpc>
                <a:spcPct val="150000"/>
              </a:lnSpc>
              <a:spcAft>
                <a:spcPts val="800"/>
              </a:spcAft>
            </a:pPr>
            <a:r>
              <a:rPr lang="en-IN" sz="1600" dirty="0">
                <a:latin typeface="Arial" panose="020B0604020202020204" pitchFamily="34" charset="0"/>
                <a:ea typeface="Calibri" panose="020F0502020204030204" pitchFamily="34" charset="0"/>
                <a:cs typeface="Arial" panose="020B0604020202020204" pitchFamily="34" charset="0"/>
              </a:rPr>
              <a:t>It is evident from the above visualization that not all features have high contribution in the prediction. The contribution can depend on the application of link prediction and it is necessary to explore more features and focus on the most relevant ones. </a:t>
            </a:r>
            <a:endParaRPr lang="en-IN" sz="1600" dirty="0">
              <a:effectLst/>
              <a:latin typeface="Arial" panose="020B0604020202020204" pitchFamily="34" charset="0"/>
              <a:ea typeface="Calibri" panose="020F0502020204030204" pitchFamily="34" charset="0"/>
              <a:cs typeface="Arial" panose="020B0604020202020204" pitchFamily="34" charset="0"/>
            </a:endParaRPr>
          </a:p>
        </p:txBody>
      </p:sp>
      <p:sp>
        <p:nvSpPr>
          <p:cNvPr id="6" name="Rectangle 5"/>
          <p:cNvSpPr/>
          <p:nvPr/>
        </p:nvSpPr>
        <p:spPr>
          <a:xfrm>
            <a:off x="5136560" y="4207806"/>
            <a:ext cx="2117680" cy="331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panose="020B0604020202020204" pitchFamily="34" charset="0"/>
                <a:cs typeface="Arial" panose="020B0604020202020204" pitchFamily="34" charset="0"/>
              </a:rPr>
              <a:t>Feature Importance</a:t>
            </a:r>
            <a:endParaRPr lang="en-IN" sz="14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97761315"/>
      </p:ext>
    </p:extLst>
  </p:cSld>
  <p:clrMapOvr>
    <a:masterClrMapping/>
  </p:clrMapOvr>
  <p:transition>
    <p:wipe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17395-DB58-4820-9377-B51022056E3B}"/>
              </a:ext>
            </a:extLst>
          </p:cNvPr>
          <p:cNvSpPr>
            <a:spLocks noGrp="1"/>
          </p:cNvSpPr>
          <p:nvPr>
            <p:ph type="title"/>
          </p:nvPr>
        </p:nvSpPr>
        <p:spPr/>
        <p:txBody>
          <a:bodyPr/>
          <a:lstStyle/>
          <a:p>
            <a:r>
              <a:rPr lang="en-IN" dirty="0"/>
              <a:t>Scope &amp; Challenges</a:t>
            </a:r>
          </a:p>
        </p:txBody>
      </p:sp>
      <p:sp>
        <p:nvSpPr>
          <p:cNvPr id="3" name="Content Placeholder 2">
            <a:extLst>
              <a:ext uri="{FF2B5EF4-FFF2-40B4-BE49-F238E27FC236}">
                <a16:creationId xmlns:a16="http://schemas.microsoft.com/office/drawing/2014/main" id="{60B0C294-5595-411E-BFA0-861EEF83A5D0}"/>
              </a:ext>
            </a:extLst>
          </p:cNvPr>
          <p:cNvSpPr>
            <a:spLocks noGrp="1"/>
          </p:cNvSpPr>
          <p:nvPr>
            <p:ph idx="1"/>
          </p:nvPr>
        </p:nvSpPr>
        <p:spPr/>
        <p:txBody>
          <a:bodyPr/>
          <a:lstStyle/>
          <a:p>
            <a:pPr marL="0" indent="0">
              <a:buNone/>
            </a:pPr>
            <a:endParaRPr lang="en-US" sz="1800" dirty="0">
              <a:solidFill>
                <a:schemeClr val="tx1"/>
              </a:solidFill>
            </a:endParaRPr>
          </a:p>
          <a:p>
            <a:pPr marL="0" indent="0">
              <a:buNone/>
            </a:pPr>
            <a:endParaRPr lang="en-US" sz="1800" dirty="0">
              <a:solidFill>
                <a:schemeClr val="tx1"/>
              </a:solidFill>
            </a:endParaRPr>
          </a:p>
          <a:p>
            <a:pPr marL="0" indent="0">
              <a:buNone/>
            </a:pPr>
            <a:r>
              <a:rPr lang="en-US" sz="1800" b="1" dirty="0">
                <a:solidFill>
                  <a:schemeClr val="tx1"/>
                </a:solidFill>
              </a:rPr>
              <a:t>Future Scope</a:t>
            </a:r>
            <a:r>
              <a:rPr lang="en-US" sz="1800" dirty="0">
                <a:solidFill>
                  <a:schemeClr val="tx1"/>
                </a:solidFill>
              </a:rPr>
              <a:t>:</a:t>
            </a:r>
          </a:p>
          <a:p>
            <a:pPr marL="0" indent="0">
              <a:buNone/>
            </a:pPr>
            <a:r>
              <a:rPr lang="en-US" sz="1800" dirty="0">
                <a:solidFill>
                  <a:schemeClr val="tx1"/>
                </a:solidFill>
              </a:rPr>
              <a:t> Link prediction can be used for various applications; here we will address some typical applications</a:t>
            </a:r>
          </a:p>
          <a:p>
            <a:pPr marL="0" indent="0">
              <a:buNone/>
            </a:pPr>
            <a:endParaRPr lang="en-US" sz="1800" dirty="0">
              <a:solidFill>
                <a:schemeClr val="tx1"/>
              </a:solidFill>
            </a:endParaRPr>
          </a:p>
          <a:p>
            <a:pPr lvl="1">
              <a:buFont typeface="Wingdings" panose="05000000000000000000" pitchFamily="2" charset="2"/>
              <a:buChar char="q"/>
            </a:pPr>
            <a:r>
              <a:rPr lang="en-US" sz="1800" dirty="0">
                <a:solidFill>
                  <a:schemeClr val="tx1"/>
                </a:solidFill>
              </a:rPr>
              <a:t>Recommendation in social networks</a:t>
            </a:r>
          </a:p>
          <a:p>
            <a:pPr lvl="1">
              <a:buFont typeface="Wingdings" panose="05000000000000000000" pitchFamily="2" charset="2"/>
              <a:buChar char="q"/>
            </a:pPr>
            <a:r>
              <a:rPr lang="en-GB" sz="1800" dirty="0">
                <a:solidFill>
                  <a:srgbClr val="202122"/>
                </a:solidFill>
              </a:rPr>
              <a:t>P</a:t>
            </a:r>
            <a:r>
              <a:rPr lang="en-GB" sz="1800" b="0" i="0" dirty="0">
                <a:solidFill>
                  <a:srgbClr val="202122"/>
                </a:solidFill>
                <a:effectLst/>
                <a:latin typeface="Arial" panose="020B0604020202020204" pitchFamily="34" charset="0"/>
              </a:rPr>
              <a:t>redict interactions between proteins</a:t>
            </a:r>
          </a:p>
          <a:p>
            <a:pPr lvl="1">
              <a:buFont typeface="Wingdings" panose="05000000000000000000" pitchFamily="2" charset="2"/>
              <a:buChar char="q"/>
            </a:pPr>
            <a:r>
              <a:rPr lang="en-GB" sz="1800" dirty="0">
                <a:solidFill>
                  <a:srgbClr val="202122"/>
                </a:solidFill>
              </a:rPr>
              <a:t>Friends suggestion</a:t>
            </a:r>
          </a:p>
          <a:p>
            <a:pPr lvl="1">
              <a:buFont typeface="Wingdings" panose="05000000000000000000" pitchFamily="2" charset="2"/>
              <a:buChar char="q"/>
            </a:pPr>
            <a:r>
              <a:rPr lang="en-GB" sz="1800" dirty="0">
                <a:solidFill>
                  <a:schemeClr val="tx1"/>
                </a:solidFill>
              </a:rPr>
              <a:t>P</a:t>
            </a:r>
            <a:r>
              <a:rPr lang="en-GB" sz="1800" b="0" i="0" dirty="0">
                <a:solidFill>
                  <a:schemeClr val="tx1"/>
                </a:solidFill>
                <a:effectLst/>
                <a:latin typeface="Arial" panose="020B0604020202020204" pitchFamily="34" charset="0"/>
              </a:rPr>
              <a:t>redict criminal associations</a:t>
            </a:r>
          </a:p>
          <a:p>
            <a:pPr lvl="1">
              <a:buFont typeface="Wingdings" panose="05000000000000000000" pitchFamily="2" charset="2"/>
              <a:buChar char="q"/>
            </a:pPr>
            <a:r>
              <a:rPr lang="en-GB" sz="1800" dirty="0"/>
              <a:t>Marketing strategies</a:t>
            </a:r>
            <a:endParaRPr lang="en-GB" sz="1800" b="0" i="0" dirty="0">
              <a:solidFill>
                <a:schemeClr val="tx1"/>
              </a:solidFill>
              <a:effectLst/>
              <a:latin typeface="Arial" panose="020B0604020202020204" pitchFamily="34" charset="0"/>
            </a:endParaRPr>
          </a:p>
          <a:p>
            <a:pPr marL="457200" lvl="1" indent="0">
              <a:buNone/>
            </a:pPr>
            <a:endParaRPr lang="en-US" sz="1800" dirty="0">
              <a:solidFill>
                <a:schemeClr val="tx1"/>
              </a:solidFill>
            </a:endParaRPr>
          </a:p>
          <a:p>
            <a:pPr marL="0" indent="0">
              <a:buNone/>
            </a:pPr>
            <a:endParaRPr lang="en-US" sz="1800" dirty="0">
              <a:solidFill>
                <a:schemeClr val="tx1"/>
              </a:solidFill>
            </a:endParaRPr>
          </a:p>
          <a:p>
            <a:pPr marL="914400" lvl="2" indent="0">
              <a:buNone/>
            </a:pPr>
            <a:r>
              <a:rPr lang="en-US" dirty="0">
                <a:solidFill>
                  <a:schemeClr val="tx1"/>
                </a:solidFill>
              </a:rPr>
              <a:t>	</a:t>
            </a:r>
            <a:endParaRPr lang="en-US" sz="1800" dirty="0">
              <a:solidFill>
                <a:schemeClr val="tx1"/>
              </a:solidFill>
            </a:endParaRPr>
          </a:p>
          <a:p>
            <a:pPr marL="0" indent="0">
              <a:buNone/>
            </a:pPr>
            <a:endParaRPr lang="en-US" sz="1800" dirty="0">
              <a:solidFill>
                <a:schemeClr val="tx1"/>
              </a:solidFill>
            </a:endParaRPr>
          </a:p>
        </p:txBody>
      </p:sp>
    </p:spTree>
    <p:extLst>
      <p:ext uri="{BB962C8B-B14F-4D97-AF65-F5344CB8AC3E}">
        <p14:creationId xmlns:p14="http://schemas.microsoft.com/office/powerpoint/2010/main" val="1344415570"/>
      </p:ext>
    </p:extLst>
  </p:cSld>
  <p:clrMapOvr>
    <a:masterClrMapping/>
  </p:clrMapOvr>
  <p:transition>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17395-DB58-4820-9377-B51022056E3B}"/>
              </a:ext>
            </a:extLst>
          </p:cNvPr>
          <p:cNvSpPr>
            <a:spLocks noGrp="1"/>
          </p:cNvSpPr>
          <p:nvPr>
            <p:ph type="title"/>
          </p:nvPr>
        </p:nvSpPr>
        <p:spPr/>
        <p:txBody>
          <a:bodyPr/>
          <a:lstStyle/>
          <a:p>
            <a:r>
              <a:rPr lang="en-IN" dirty="0"/>
              <a:t>Scope &amp; Challenges</a:t>
            </a:r>
          </a:p>
        </p:txBody>
      </p:sp>
      <p:sp>
        <p:nvSpPr>
          <p:cNvPr id="3" name="Content Placeholder 2">
            <a:extLst>
              <a:ext uri="{FF2B5EF4-FFF2-40B4-BE49-F238E27FC236}">
                <a16:creationId xmlns:a16="http://schemas.microsoft.com/office/drawing/2014/main" id="{60B0C294-5595-411E-BFA0-861EEF83A5D0}"/>
              </a:ext>
            </a:extLst>
          </p:cNvPr>
          <p:cNvSpPr>
            <a:spLocks noGrp="1"/>
          </p:cNvSpPr>
          <p:nvPr>
            <p:ph idx="1"/>
          </p:nvPr>
        </p:nvSpPr>
        <p:spPr/>
        <p:txBody>
          <a:bodyPr/>
          <a:lstStyle/>
          <a:p>
            <a:pPr marL="0" indent="0">
              <a:buNone/>
            </a:pPr>
            <a:endParaRPr lang="en-US" sz="1800" dirty="0">
              <a:solidFill>
                <a:schemeClr val="tx1"/>
              </a:solidFill>
            </a:endParaRPr>
          </a:p>
          <a:p>
            <a:pPr marL="0" indent="0">
              <a:buNone/>
            </a:pPr>
            <a:endParaRPr lang="en-US" sz="1800" dirty="0">
              <a:solidFill>
                <a:schemeClr val="tx1"/>
              </a:solidFill>
            </a:endParaRPr>
          </a:p>
          <a:p>
            <a:pPr marL="0" indent="0">
              <a:buNone/>
            </a:pPr>
            <a:r>
              <a:rPr lang="en-US" sz="1800" b="1" dirty="0">
                <a:solidFill>
                  <a:schemeClr val="tx1"/>
                </a:solidFill>
              </a:rPr>
              <a:t>Challenges</a:t>
            </a:r>
            <a:r>
              <a:rPr lang="en-US" sz="1800" dirty="0">
                <a:solidFill>
                  <a:schemeClr val="tx1"/>
                </a:solidFill>
              </a:rPr>
              <a:t> :</a:t>
            </a:r>
          </a:p>
          <a:p>
            <a:pPr marL="0" indent="0">
              <a:buNone/>
            </a:pPr>
            <a:r>
              <a:rPr lang="en-US" sz="1800" dirty="0">
                <a:solidFill>
                  <a:schemeClr val="tx1"/>
                </a:solidFill>
              </a:rPr>
              <a:t> Although numerous efforts have been made in link prediction, there are still many potential future challenges, and some new open problems require further study. Here, we address some possible challenges on the link prediction problem.</a:t>
            </a:r>
          </a:p>
          <a:p>
            <a:pPr marL="0" indent="0">
              <a:buNone/>
            </a:pPr>
            <a:endParaRPr lang="en-US" sz="1800" dirty="0">
              <a:solidFill>
                <a:schemeClr val="tx1"/>
              </a:solidFill>
            </a:endParaRPr>
          </a:p>
          <a:p>
            <a:pPr lvl="1">
              <a:buFont typeface="Wingdings" panose="05000000000000000000" pitchFamily="2" charset="2"/>
              <a:buChar char="q"/>
            </a:pPr>
            <a:r>
              <a:rPr lang="en-IN" sz="1800" dirty="0">
                <a:solidFill>
                  <a:schemeClr val="tx1"/>
                </a:solidFill>
              </a:rPr>
              <a:t>Disappearing link prediction</a:t>
            </a:r>
          </a:p>
          <a:p>
            <a:pPr lvl="1">
              <a:buFont typeface="Wingdings" panose="05000000000000000000" pitchFamily="2" charset="2"/>
              <a:buChar char="q"/>
            </a:pPr>
            <a:r>
              <a:rPr lang="en-US" sz="1800" dirty="0">
                <a:solidFill>
                  <a:schemeClr val="tx1"/>
                </a:solidFill>
              </a:rPr>
              <a:t>Link prediction under dynamic nodes</a:t>
            </a:r>
          </a:p>
          <a:p>
            <a:pPr lvl="1">
              <a:buFont typeface="Wingdings" panose="05000000000000000000" pitchFamily="2" charset="2"/>
              <a:buChar char="q"/>
            </a:pPr>
            <a:r>
              <a:rPr lang="en-IN" sz="1800" dirty="0">
                <a:solidFill>
                  <a:schemeClr val="tx1"/>
                </a:solidFill>
              </a:rPr>
              <a:t>Overcoming imbalance</a:t>
            </a:r>
          </a:p>
          <a:p>
            <a:pPr lvl="1">
              <a:buFont typeface="Wingdings" panose="05000000000000000000" pitchFamily="2" charset="2"/>
              <a:buChar char="q"/>
            </a:pPr>
            <a:r>
              <a:rPr lang="en-IN" sz="1800" dirty="0">
                <a:solidFill>
                  <a:schemeClr val="tx1"/>
                </a:solidFill>
              </a:rPr>
              <a:t>Incorporating social theories</a:t>
            </a:r>
          </a:p>
          <a:p>
            <a:pPr lvl="1">
              <a:buFont typeface="Wingdings" panose="05000000000000000000" pitchFamily="2" charset="2"/>
              <a:buChar char="q"/>
            </a:pPr>
            <a:r>
              <a:rPr lang="en-US" sz="1800" dirty="0">
                <a:solidFill>
                  <a:schemeClr val="tx1"/>
                </a:solidFill>
              </a:rPr>
              <a:t>Link prediction in heterogeneous social networks</a:t>
            </a:r>
          </a:p>
          <a:p>
            <a:pPr lvl="1">
              <a:buFont typeface="Wingdings" panose="05000000000000000000" pitchFamily="2" charset="2"/>
              <a:buChar char="q"/>
            </a:pPr>
            <a:r>
              <a:rPr lang="en-US" sz="1800" dirty="0">
                <a:solidFill>
                  <a:schemeClr val="tx1"/>
                </a:solidFill>
              </a:rPr>
              <a:t>Fair evaluation and benchmark datasets</a:t>
            </a:r>
            <a:endParaRPr lang="en-IN" sz="1800" dirty="0">
              <a:solidFill>
                <a:schemeClr val="tx1"/>
              </a:solidFill>
            </a:endParaRPr>
          </a:p>
        </p:txBody>
      </p:sp>
    </p:spTree>
    <p:extLst>
      <p:ext uri="{BB962C8B-B14F-4D97-AF65-F5344CB8AC3E}">
        <p14:creationId xmlns:p14="http://schemas.microsoft.com/office/powerpoint/2010/main" val="3797795208"/>
      </p:ext>
    </p:extLst>
  </p:cSld>
  <p:clrMapOvr>
    <a:masterClrMapping/>
  </p:clrMapOvr>
  <p:transition>
    <p:wipe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7221"/>
            <a:ext cx="10972800" cy="792162"/>
          </a:xfrm>
        </p:spPr>
        <p:txBody>
          <a:bodyPr/>
          <a:lstStyle/>
          <a:p>
            <a:r>
              <a:rPr lang="en-US" dirty="0"/>
              <a:t>References</a:t>
            </a:r>
          </a:p>
        </p:txBody>
      </p:sp>
      <p:sp>
        <p:nvSpPr>
          <p:cNvPr id="3" name="Content Placeholder 2"/>
          <p:cNvSpPr>
            <a:spLocks noGrp="1"/>
          </p:cNvSpPr>
          <p:nvPr>
            <p:ph idx="1"/>
          </p:nvPr>
        </p:nvSpPr>
        <p:spPr/>
        <p:txBody>
          <a:bodyPr/>
          <a:lstStyle/>
          <a:p>
            <a:pPr marL="0" indent="0">
              <a:buNone/>
            </a:pPr>
            <a:r>
              <a:rPr lang="en-US" sz="1800" dirty="0">
                <a:solidFill>
                  <a:schemeClr val="tx1"/>
                </a:solidFill>
              </a:rPr>
              <a:t>[1] D. </a:t>
            </a:r>
            <a:r>
              <a:rPr lang="en-US" sz="1800" dirty="0" err="1">
                <a:solidFill>
                  <a:schemeClr val="tx1"/>
                </a:solidFill>
              </a:rPr>
              <a:t>Liben-Nowell</a:t>
            </a:r>
            <a:r>
              <a:rPr lang="en-US" sz="1800" dirty="0">
                <a:solidFill>
                  <a:schemeClr val="tx1"/>
                </a:solidFill>
              </a:rPr>
              <a:t> and J. Kleinberg, “The link-prediction problem for social networks,” vol. 58, no. 7, pp. 1019–1031, </a:t>
            </a:r>
            <a:r>
              <a:rPr lang="en-IN" sz="1800" dirty="0">
                <a:solidFill>
                  <a:schemeClr val="tx1"/>
                </a:solidFill>
              </a:rPr>
              <a:t>May 2007 [Online].</a:t>
            </a:r>
          </a:p>
          <a:p>
            <a:pPr marL="0" indent="0">
              <a:buNone/>
            </a:pPr>
            <a:r>
              <a:rPr lang="en-IN" sz="1800" dirty="0">
                <a:solidFill>
                  <a:srgbClr val="0070C0"/>
                </a:solidFill>
                <a:hlinkClick r:id="rId3">
                  <a:extLst>
                    <a:ext uri="{A12FA001-AC4F-418D-AE19-62706E023703}">
                      <ahyp:hlinkClr xmlns:ahyp="http://schemas.microsoft.com/office/drawing/2018/hyperlinkcolor" val="tx"/>
                    </a:ext>
                  </a:extLst>
                </a:hlinkClick>
              </a:rPr>
              <a:t>https://onlinelibrary.wiley.com/doi/abs/10.1002/asi.20591</a:t>
            </a:r>
            <a:endParaRPr lang="en-IN" sz="1800" dirty="0">
              <a:solidFill>
                <a:srgbClr val="0070C0"/>
              </a:solidFill>
            </a:endParaRPr>
          </a:p>
          <a:p>
            <a:pPr marL="0" indent="0">
              <a:buNone/>
            </a:pPr>
            <a:endParaRPr lang="en-IN" sz="1800" dirty="0"/>
          </a:p>
          <a:p>
            <a:pPr marL="0" indent="0">
              <a:buNone/>
            </a:pPr>
            <a:r>
              <a:rPr lang="en-US" sz="1800" dirty="0">
                <a:solidFill>
                  <a:schemeClr val="tx1"/>
                </a:solidFill>
              </a:rPr>
              <a:t>[2] W. P. X. B. W. Y. Z. </a:t>
            </a:r>
            <a:r>
              <a:rPr lang="en-US" sz="1800" dirty="0" err="1">
                <a:solidFill>
                  <a:schemeClr val="tx1"/>
                </a:solidFill>
              </a:rPr>
              <a:t>XiaoYu</a:t>
            </a:r>
            <a:r>
              <a:rPr lang="en-US" sz="1800" dirty="0">
                <a:solidFill>
                  <a:schemeClr val="tx1"/>
                </a:solidFill>
              </a:rPr>
              <a:t>, “Link prediction in social networks ： the state-of-the-art,” vol. 58, no. 1, pp. 1–38,</a:t>
            </a:r>
            <a:r>
              <a:rPr lang="en-IN" sz="1800" dirty="0">
                <a:solidFill>
                  <a:schemeClr val="tx1"/>
                </a:solidFill>
              </a:rPr>
              <a:t>2015 [Online].</a:t>
            </a:r>
          </a:p>
          <a:p>
            <a:pPr marL="0" indent="0">
              <a:buNone/>
            </a:pPr>
            <a:r>
              <a:rPr lang="en-IN" sz="1800" dirty="0">
                <a:solidFill>
                  <a:srgbClr val="0070C0"/>
                </a:solidFill>
                <a:hlinkClick r:id="rId4">
                  <a:extLst>
                    <a:ext uri="{A12FA001-AC4F-418D-AE19-62706E023703}">
                      <ahyp:hlinkClr xmlns:ahyp="http://schemas.microsoft.com/office/drawing/2018/hyperlinkcolor" val="tx"/>
                    </a:ext>
                  </a:extLst>
                </a:hlinkClick>
              </a:rPr>
              <a:t>http://lib.cqvip.com/qk/84009A/201501/663405989.html</a:t>
            </a:r>
            <a:endParaRPr lang="en-IN" sz="1800" dirty="0">
              <a:solidFill>
                <a:srgbClr val="0070C0"/>
              </a:solidFill>
            </a:endParaRPr>
          </a:p>
          <a:p>
            <a:pPr marL="0" indent="0">
              <a:buNone/>
            </a:pPr>
            <a:endParaRPr lang="en-IN" sz="1800" dirty="0"/>
          </a:p>
          <a:p>
            <a:pPr marL="0" indent="0">
              <a:buNone/>
            </a:pPr>
            <a:r>
              <a:rPr lang="en-IN" sz="1800" dirty="0">
                <a:solidFill>
                  <a:schemeClr val="tx1"/>
                </a:solidFill>
              </a:rPr>
              <a:t>[3] Q. Liu, S. Tang, X. Zhang, X. Zhao, B. Zhao, and H. Zheng,</a:t>
            </a:r>
            <a:r>
              <a:rPr lang="en-US" sz="1800" dirty="0">
                <a:solidFill>
                  <a:schemeClr val="tx1"/>
                </a:solidFill>
              </a:rPr>
              <a:t>“Network Growth and Link Prediction Through an </a:t>
            </a:r>
            <a:r>
              <a:rPr lang="en-IN" sz="1800" dirty="0">
                <a:solidFill>
                  <a:schemeClr val="tx1"/>
                </a:solidFill>
              </a:rPr>
              <a:t>Empirical Lens,” 2016, pp. 1–15 [Online].</a:t>
            </a:r>
          </a:p>
          <a:p>
            <a:pPr marL="0" indent="0">
              <a:buNone/>
            </a:pPr>
            <a:r>
              <a:rPr lang="en-IN" sz="1800" dirty="0">
                <a:solidFill>
                  <a:srgbClr val="009999"/>
                </a:solidFill>
                <a:hlinkClick r:id="rId5">
                  <a:extLst>
                    <a:ext uri="{A12FA001-AC4F-418D-AE19-62706E023703}">
                      <ahyp:hlinkClr xmlns:ahyp="http://schemas.microsoft.com/office/drawing/2018/hyperlinkcolor" val="tx"/>
                    </a:ext>
                  </a:extLst>
                </a:hlinkClick>
              </a:rPr>
              <a:t>http://</a:t>
            </a:r>
            <a:r>
              <a:rPr lang="en-IN" sz="1800" dirty="0">
                <a:solidFill>
                  <a:srgbClr val="0070C0"/>
                </a:solidFill>
                <a:hlinkClick r:id="rId5">
                  <a:extLst>
                    <a:ext uri="{A12FA001-AC4F-418D-AE19-62706E023703}">
                      <ahyp:hlinkClr xmlns:ahyp="http://schemas.microsoft.com/office/drawing/2018/hyperlinkcolor" val="tx"/>
                    </a:ext>
                  </a:extLst>
                </a:hlinkClick>
              </a:rPr>
              <a:t>dl.acm.org/citation.cfm?id=2987452</a:t>
            </a:r>
            <a:endParaRPr lang="en-IN" sz="1800" dirty="0">
              <a:solidFill>
                <a:srgbClr val="0070C0"/>
              </a:solidFill>
            </a:endParaRPr>
          </a:p>
          <a:p>
            <a:pPr marL="0" indent="0">
              <a:buNone/>
            </a:pPr>
            <a:endParaRPr lang="en-IN" sz="1800" dirty="0"/>
          </a:p>
          <a:p>
            <a:pPr marL="0" indent="0">
              <a:buNone/>
            </a:pPr>
            <a:r>
              <a:rPr lang="en-IN" sz="1800" dirty="0">
                <a:solidFill>
                  <a:schemeClr val="tx1"/>
                </a:solidFill>
              </a:rPr>
              <a:t>[4] P. </a:t>
            </a:r>
            <a:r>
              <a:rPr lang="en-IN" sz="1800" dirty="0" err="1">
                <a:solidFill>
                  <a:schemeClr val="tx1"/>
                </a:solidFill>
              </a:rPr>
              <a:t>Symeonidis</a:t>
            </a:r>
            <a:r>
              <a:rPr lang="en-IN" sz="1800" dirty="0">
                <a:solidFill>
                  <a:schemeClr val="tx1"/>
                </a:solidFill>
              </a:rPr>
              <a:t>, E. </a:t>
            </a:r>
            <a:r>
              <a:rPr lang="en-IN" sz="1800" dirty="0" err="1">
                <a:solidFill>
                  <a:schemeClr val="tx1"/>
                </a:solidFill>
              </a:rPr>
              <a:t>Tiakas</a:t>
            </a:r>
            <a:r>
              <a:rPr lang="en-IN" sz="1800" dirty="0">
                <a:solidFill>
                  <a:schemeClr val="tx1"/>
                </a:solidFill>
              </a:rPr>
              <a:t>, and Y. </a:t>
            </a:r>
            <a:r>
              <a:rPr lang="en-IN" sz="1800" dirty="0" err="1">
                <a:solidFill>
                  <a:schemeClr val="tx1"/>
                </a:solidFill>
              </a:rPr>
              <a:t>Manolopoulos</a:t>
            </a:r>
            <a:r>
              <a:rPr lang="en-IN" sz="1800" dirty="0">
                <a:solidFill>
                  <a:schemeClr val="tx1"/>
                </a:solidFill>
              </a:rPr>
              <a:t>,</a:t>
            </a:r>
            <a:r>
              <a:rPr lang="en-US" sz="1800" dirty="0">
                <a:solidFill>
                  <a:schemeClr val="tx1"/>
                </a:solidFill>
              </a:rPr>
              <a:t>“Transitive node similarity for link prediction in social</a:t>
            </a:r>
          </a:p>
          <a:p>
            <a:pPr marL="0" indent="0">
              <a:buNone/>
            </a:pPr>
            <a:r>
              <a:rPr lang="en-US" sz="1800" dirty="0">
                <a:solidFill>
                  <a:schemeClr val="tx1"/>
                </a:solidFill>
              </a:rPr>
              <a:t>networks with positive and negative links,” 2010, pp.</a:t>
            </a:r>
            <a:r>
              <a:rPr lang="en-IN" sz="1800" dirty="0">
                <a:solidFill>
                  <a:schemeClr val="tx1"/>
                </a:solidFill>
              </a:rPr>
              <a:t>183–190 [Online].</a:t>
            </a:r>
          </a:p>
          <a:p>
            <a:pPr marL="0" indent="0">
              <a:buNone/>
            </a:pPr>
            <a:r>
              <a:rPr lang="en-IN" sz="1800" dirty="0">
                <a:solidFill>
                  <a:srgbClr val="009999"/>
                </a:solidFill>
                <a:hlinkClick r:id="rId6">
                  <a:extLst>
                    <a:ext uri="{A12FA001-AC4F-418D-AE19-62706E023703}">
                      <ahyp:hlinkClr xmlns:ahyp="http://schemas.microsoft.com/office/drawing/2018/hyperlinkcolor" val="tx"/>
                    </a:ext>
                  </a:extLst>
                </a:hlinkClick>
              </a:rPr>
              <a:t>http://</a:t>
            </a:r>
            <a:r>
              <a:rPr lang="en-IN" sz="1800" dirty="0">
                <a:solidFill>
                  <a:srgbClr val="0070C0"/>
                </a:solidFill>
                <a:hlinkClick r:id="rId6">
                  <a:extLst>
                    <a:ext uri="{A12FA001-AC4F-418D-AE19-62706E023703}">
                      <ahyp:hlinkClr xmlns:ahyp="http://schemas.microsoft.com/office/drawing/2018/hyperlinkcolor" val="tx"/>
                    </a:ext>
                  </a:extLst>
                </a:hlinkClick>
              </a:rPr>
              <a:t>dl.acm.org/citation.cfm?id=1864744</a:t>
            </a:r>
            <a:endParaRPr lang="en-IN" sz="1800" dirty="0">
              <a:solidFill>
                <a:srgbClr val="0070C0"/>
              </a:solidFill>
            </a:endParaRPr>
          </a:p>
          <a:p>
            <a:pPr marL="0" indent="0">
              <a:buNone/>
            </a:pPr>
            <a:endParaRPr lang="en-IN" sz="1800" dirty="0"/>
          </a:p>
        </p:txBody>
      </p:sp>
    </p:spTree>
    <p:extLst>
      <p:ext uri="{BB962C8B-B14F-4D97-AF65-F5344CB8AC3E}">
        <p14:creationId xmlns:p14="http://schemas.microsoft.com/office/powerpoint/2010/main" val="4174957593"/>
      </p:ext>
    </p:extLst>
  </p:cSld>
  <p:clrMapOvr>
    <a:masterClrMapping/>
  </p:clrMapOvr>
  <p:transition>
    <p:wipe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IN" dirty="0"/>
          </a:p>
        </p:txBody>
      </p:sp>
      <p:sp>
        <p:nvSpPr>
          <p:cNvPr id="3" name="Content Placeholder 2"/>
          <p:cNvSpPr>
            <a:spLocks noGrp="1"/>
          </p:cNvSpPr>
          <p:nvPr>
            <p:ph idx="1"/>
          </p:nvPr>
        </p:nvSpPr>
        <p:spPr/>
        <p:txBody>
          <a:bodyPr/>
          <a:lstStyle/>
          <a:p>
            <a:pPr marL="0" indent="0">
              <a:buNone/>
            </a:pPr>
            <a:r>
              <a:rPr lang="en-IN" sz="1800" dirty="0">
                <a:solidFill>
                  <a:schemeClr val="tx1"/>
                </a:solidFill>
              </a:rPr>
              <a:t>[5] J. </a:t>
            </a:r>
            <a:r>
              <a:rPr lang="en-IN" sz="1800" dirty="0" err="1">
                <a:solidFill>
                  <a:schemeClr val="tx1"/>
                </a:solidFill>
              </a:rPr>
              <a:t>Leskovec</a:t>
            </a:r>
            <a:r>
              <a:rPr lang="en-IN" sz="1800" dirty="0">
                <a:solidFill>
                  <a:schemeClr val="tx1"/>
                </a:solidFill>
              </a:rPr>
              <a:t>, “Stanford Large Network Dataset Collection.” [Online]. </a:t>
            </a:r>
            <a:r>
              <a:rPr lang="en-IN" sz="1800" dirty="0">
                <a:solidFill>
                  <a:srgbClr val="009999"/>
                </a:solidFill>
                <a:hlinkClick r:id="rId2">
                  <a:extLst>
                    <a:ext uri="{A12FA001-AC4F-418D-AE19-62706E023703}">
                      <ahyp:hlinkClr xmlns:ahyp="http://schemas.microsoft.com/office/drawing/2018/hyperlinkcolor" val="tx"/>
                    </a:ext>
                  </a:extLst>
                </a:hlinkClick>
              </a:rPr>
              <a:t>http://</a:t>
            </a:r>
            <a:r>
              <a:rPr lang="en-IN" sz="1800" dirty="0">
                <a:solidFill>
                  <a:srgbClr val="0070C0"/>
                </a:solidFill>
                <a:hlinkClick r:id="rId2">
                  <a:extLst>
                    <a:ext uri="{A12FA001-AC4F-418D-AE19-62706E023703}">
                      <ahyp:hlinkClr xmlns:ahyp="http://schemas.microsoft.com/office/drawing/2018/hyperlinkcolor" val="tx"/>
                    </a:ext>
                  </a:extLst>
                </a:hlinkClick>
              </a:rPr>
              <a:t>snap.stanford.edu/data/index.html</a:t>
            </a:r>
            <a:endParaRPr lang="en-IN" sz="1800" dirty="0">
              <a:solidFill>
                <a:srgbClr val="0070C0"/>
              </a:solidFill>
            </a:endParaRPr>
          </a:p>
          <a:p>
            <a:pPr marL="0" indent="0">
              <a:buNone/>
            </a:pPr>
            <a:endParaRPr lang="en-IN" sz="1800" dirty="0"/>
          </a:p>
          <a:p>
            <a:pPr marL="0" indent="0">
              <a:buNone/>
            </a:pPr>
            <a:r>
              <a:rPr lang="en-IN" sz="1800" dirty="0">
                <a:solidFill>
                  <a:schemeClr val="tx1"/>
                </a:solidFill>
              </a:rPr>
              <a:t>[6] “Page Rank Algorithm and Implementation.” 2017[Online].</a:t>
            </a:r>
          </a:p>
          <a:p>
            <a:pPr marL="0" indent="0">
              <a:buNone/>
            </a:pPr>
            <a:r>
              <a:rPr lang="en-IN" sz="1800" dirty="0">
                <a:solidFill>
                  <a:srgbClr val="009999"/>
                </a:solidFill>
                <a:hlinkClick r:id="rId3"/>
              </a:rPr>
              <a:t>https://</a:t>
            </a:r>
            <a:r>
              <a:rPr lang="en-IN" sz="1800" dirty="0">
                <a:solidFill>
                  <a:srgbClr val="0070C0"/>
                </a:solidFill>
                <a:hlinkClick r:id="rId3"/>
              </a:rPr>
              <a:t>www.geeksforgeeks.org/page-rank-algorithm-implementation/</a:t>
            </a:r>
            <a:endParaRPr lang="en-IN" sz="1800" dirty="0">
              <a:solidFill>
                <a:srgbClr val="0070C0"/>
              </a:solidFill>
            </a:endParaRPr>
          </a:p>
          <a:p>
            <a:pPr marL="0" indent="0">
              <a:buNone/>
            </a:pPr>
            <a:endParaRPr lang="en-IN" sz="1800" dirty="0">
              <a:solidFill>
                <a:srgbClr val="0070C0"/>
              </a:solidFill>
            </a:endParaRPr>
          </a:p>
          <a:p>
            <a:pPr marL="0" indent="0">
              <a:buNone/>
            </a:pPr>
            <a:r>
              <a:rPr lang="en-IN" sz="1800" dirty="0">
                <a:solidFill>
                  <a:schemeClr val="tx1"/>
                </a:solidFill>
              </a:rPr>
              <a:t>[7] “Visualization of Random Forest” [Online].</a:t>
            </a:r>
          </a:p>
          <a:p>
            <a:pPr marL="0" indent="0">
              <a:buNone/>
            </a:pPr>
            <a:r>
              <a:rPr lang="en-IN" sz="1800" u="sng" dirty="0">
                <a:solidFill>
                  <a:schemeClr val="accent1">
                    <a:lumMod val="50000"/>
                  </a:schemeClr>
                </a:solidFill>
                <a:hlinkClick r:id="rId4"/>
              </a:rPr>
              <a:t>https://towardsdatascience.com/4-ways-to-visualize-individual-decision-trees-in-a-random-forest-7a9beda1d1b7</a:t>
            </a:r>
            <a:endParaRPr lang="en-IN" sz="1800" u="sng" dirty="0">
              <a:solidFill>
                <a:schemeClr val="accent1">
                  <a:lumMod val="50000"/>
                </a:schemeClr>
              </a:solidFill>
            </a:endParaRPr>
          </a:p>
          <a:p>
            <a:pPr marL="0" indent="0">
              <a:buNone/>
            </a:pPr>
            <a:r>
              <a:rPr lang="en-IN" sz="1800" u="sng" dirty="0">
                <a:hlinkClick r:id="rId5"/>
              </a:rPr>
              <a:t>https://www.codementor.io/@mgalarny/visualizing-decision-trees-with-python-scikit-learn-graphviz-matplotlib-154mszcto7</a:t>
            </a:r>
            <a:endParaRPr lang="en-IN" sz="1800" u="sng" dirty="0"/>
          </a:p>
          <a:p>
            <a:pPr marL="0" indent="0">
              <a:buNone/>
            </a:pPr>
            <a:endParaRPr lang="en-IN" sz="1800" u="sng" dirty="0">
              <a:solidFill>
                <a:schemeClr val="accent1">
                  <a:lumMod val="50000"/>
                </a:schemeClr>
              </a:solidFill>
            </a:endParaRPr>
          </a:p>
          <a:p>
            <a:pPr marL="0" indent="0">
              <a:buNone/>
            </a:pPr>
            <a:r>
              <a:rPr lang="en-IN" sz="1800" dirty="0">
                <a:solidFill>
                  <a:schemeClr val="tx1"/>
                </a:solidFill>
              </a:rPr>
              <a:t>[8] “Six Degree of </a:t>
            </a:r>
            <a:r>
              <a:rPr lang="en-IN" sz="1800" dirty="0" err="1">
                <a:solidFill>
                  <a:schemeClr val="tx1"/>
                </a:solidFill>
              </a:rPr>
              <a:t>Seperation</a:t>
            </a:r>
            <a:r>
              <a:rPr lang="en-IN" sz="1800" dirty="0">
                <a:solidFill>
                  <a:schemeClr val="tx1"/>
                </a:solidFill>
              </a:rPr>
              <a:t>” [Online].</a:t>
            </a:r>
          </a:p>
          <a:p>
            <a:pPr marL="0" indent="0">
              <a:buNone/>
            </a:pPr>
            <a:r>
              <a:rPr lang="en-IN" sz="1800" dirty="0">
                <a:solidFill>
                  <a:srgbClr val="0070C0"/>
                </a:solidFill>
                <a:hlinkClick r:id="rId6"/>
              </a:rPr>
              <a:t>https://www.techtarget.com/whatis/definition/six-degrees-of-separation</a:t>
            </a:r>
            <a:endParaRPr lang="en-IN" sz="1800" u="sng" dirty="0">
              <a:solidFill>
                <a:schemeClr val="accent5">
                  <a:lumMod val="50000"/>
                </a:schemeClr>
              </a:solidFill>
            </a:endParaRPr>
          </a:p>
          <a:p>
            <a:pPr marL="0" indent="0">
              <a:buNone/>
            </a:pPr>
            <a:endParaRPr lang="en-IN" sz="1800" dirty="0">
              <a:solidFill>
                <a:srgbClr val="0070C0"/>
              </a:solidFill>
            </a:endParaRPr>
          </a:p>
          <a:p>
            <a:pPr marL="0" indent="0">
              <a:buNone/>
            </a:pPr>
            <a:endParaRPr lang="en-IN" sz="1800" dirty="0">
              <a:solidFill>
                <a:srgbClr val="0070C0"/>
              </a:solidFill>
            </a:endParaRPr>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639069808"/>
      </p:ext>
    </p:extLst>
  </p:cSld>
  <p:clrMapOvr>
    <a:masterClrMapping/>
  </p:clrMapOvr>
  <p:transition>
    <p:wipe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IN" dirty="0"/>
          </a:p>
        </p:txBody>
      </p:sp>
      <p:sp>
        <p:nvSpPr>
          <p:cNvPr id="3" name="Content Placeholder 2"/>
          <p:cNvSpPr>
            <a:spLocks noGrp="1"/>
          </p:cNvSpPr>
          <p:nvPr>
            <p:ph idx="1"/>
          </p:nvPr>
        </p:nvSpPr>
        <p:spPr/>
        <p:txBody>
          <a:bodyPr/>
          <a:lstStyle/>
          <a:p>
            <a:pPr marL="0" indent="0">
              <a:buNone/>
            </a:pPr>
            <a:endParaRPr lang="en-US" sz="1800" u="sng" dirty="0">
              <a:solidFill>
                <a:schemeClr val="accent5">
                  <a:lumMod val="50000"/>
                </a:schemeClr>
              </a:solidFill>
            </a:endParaRPr>
          </a:p>
          <a:p>
            <a:pPr marL="0" indent="0">
              <a:buNone/>
            </a:pPr>
            <a:r>
              <a:rPr lang="en-US" sz="1800" dirty="0">
                <a:solidFill>
                  <a:schemeClr val="tx1"/>
                </a:solidFill>
              </a:rPr>
              <a:t>[9]</a:t>
            </a:r>
            <a:r>
              <a:rPr lang="en-GB" sz="1800" u="sng" dirty="0">
                <a:solidFill>
                  <a:schemeClr val="tx1"/>
                </a:solidFill>
                <a:hlinkClick r:id="rId2"/>
              </a:rPr>
              <a:t>https://www.analyticsvidhya.com/blog/2021/03/introduction-to-adaboost-algorithm-with-python-implementation/</a:t>
            </a:r>
            <a:endParaRPr lang="en-GB" sz="1800" u="sng" dirty="0">
              <a:solidFill>
                <a:schemeClr val="tx1"/>
              </a:solidFill>
            </a:endParaRPr>
          </a:p>
          <a:p>
            <a:pPr marL="0" indent="0">
              <a:buNone/>
            </a:pPr>
            <a:endParaRPr lang="en-IN" sz="1800" dirty="0">
              <a:solidFill>
                <a:schemeClr val="tx1"/>
              </a:solidFill>
            </a:endParaRPr>
          </a:p>
          <a:p>
            <a:pPr marL="0" lvl="0" indent="0">
              <a:buNone/>
            </a:pPr>
            <a:r>
              <a:rPr lang="en-US" sz="1800" dirty="0">
                <a:solidFill>
                  <a:schemeClr val="tx1"/>
                </a:solidFill>
              </a:rPr>
              <a:t>[10]</a:t>
            </a:r>
            <a:r>
              <a:rPr lang="en-GB" sz="1800" dirty="0">
                <a:solidFill>
                  <a:schemeClr val="tx1"/>
                </a:solidFill>
                <a:hlinkClick r:id="rId3"/>
              </a:rPr>
              <a:t> </a:t>
            </a:r>
            <a:r>
              <a:rPr lang="en-GB" sz="1800" u="sng" dirty="0">
                <a:solidFill>
                  <a:schemeClr val="tx1"/>
                </a:solidFill>
                <a:hlinkClick r:id="rId3"/>
              </a:rPr>
              <a:t>http://be.amazd.com/link-prediction/</a:t>
            </a:r>
            <a:endParaRPr lang="en-IN" sz="1800" dirty="0">
              <a:solidFill>
                <a:schemeClr val="tx1"/>
              </a:solidFill>
            </a:endParaRPr>
          </a:p>
          <a:p>
            <a:pPr marL="0" lvl="0" indent="0">
              <a:buNone/>
            </a:pPr>
            <a:endParaRPr lang="en-IN" sz="1800" dirty="0">
              <a:solidFill>
                <a:schemeClr val="tx1"/>
              </a:solidFill>
            </a:endParaRPr>
          </a:p>
          <a:p>
            <a:pPr marL="0" lvl="0" indent="0">
              <a:buNone/>
            </a:pPr>
            <a:r>
              <a:rPr lang="en-IN" sz="1800" dirty="0">
                <a:solidFill>
                  <a:schemeClr val="tx1"/>
                </a:solidFill>
              </a:rPr>
              <a:t>[11] </a:t>
            </a:r>
            <a:r>
              <a:rPr lang="en-GB" sz="1800" dirty="0" err="1">
                <a:solidFill>
                  <a:schemeClr val="tx1"/>
                </a:solidFill>
              </a:rPr>
              <a:t>Ece</a:t>
            </a:r>
            <a:r>
              <a:rPr lang="en-GB" sz="1800" dirty="0">
                <a:solidFill>
                  <a:schemeClr val="tx1"/>
                </a:solidFill>
              </a:rPr>
              <a:t> C. </a:t>
            </a:r>
            <a:r>
              <a:rPr lang="en-GB" sz="1800" dirty="0" err="1">
                <a:solidFill>
                  <a:schemeClr val="tx1"/>
                </a:solidFill>
              </a:rPr>
              <a:t>Mutlu</a:t>
            </a:r>
            <a:r>
              <a:rPr lang="en-GB" sz="1800" dirty="0">
                <a:solidFill>
                  <a:schemeClr val="tx1"/>
                </a:solidFill>
              </a:rPr>
              <a:t>, </a:t>
            </a:r>
            <a:r>
              <a:rPr lang="en-GB" sz="1800" dirty="0" err="1">
                <a:solidFill>
                  <a:schemeClr val="tx1"/>
                </a:solidFill>
              </a:rPr>
              <a:t>Toktam</a:t>
            </a:r>
            <a:r>
              <a:rPr lang="en-GB" sz="1800" dirty="0">
                <a:solidFill>
                  <a:schemeClr val="tx1"/>
                </a:solidFill>
              </a:rPr>
              <a:t> </a:t>
            </a:r>
            <a:r>
              <a:rPr lang="en-GB" sz="1800" dirty="0" err="1">
                <a:solidFill>
                  <a:schemeClr val="tx1"/>
                </a:solidFill>
              </a:rPr>
              <a:t>Oghaz</a:t>
            </a:r>
            <a:r>
              <a:rPr lang="en-GB" sz="1800" dirty="0">
                <a:solidFill>
                  <a:schemeClr val="tx1"/>
                </a:solidFill>
              </a:rPr>
              <a:t>, </a:t>
            </a:r>
            <a:r>
              <a:rPr lang="en-GB" sz="1800" dirty="0" err="1">
                <a:solidFill>
                  <a:schemeClr val="tx1"/>
                </a:solidFill>
              </a:rPr>
              <a:t>Amirarsalan</a:t>
            </a:r>
            <a:r>
              <a:rPr lang="en-GB" sz="1800" dirty="0">
                <a:solidFill>
                  <a:schemeClr val="tx1"/>
                </a:solidFill>
              </a:rPr>
              <a:t> </a:t>
            </a:r>
            <a:r>
              <a:rPr lang="en-GB" sz="1800" dirty="0" err="1">
                <a:solidFill>
                  <a:schemeClr val="tx1"/>
                </a:solidFill>
              </a:rPr>
              <a:t>Rajabi</a:t>
            </a:r>
            <a:r>
              <a:rPr lang="en-GB" sz="1800" dirty="0">
                <a:solidFill>
                  <a:schemeClr val="tx1"/>
                </a:solidFill>
              </a:rPr>
              <a:t> and Ivan Garibay ‘Review on Learning and Extracting Graph Features for Link Prediction’ </a:t>
            </a:r>
            <a:endParaRPr lang="en-IN" sz="1800" dirty="0">
              <a:solidFill>
                <a:schemeClr val="tx1"/>
              </a:solidFill>
            </a:endParaRPr>
          </a:p>
          <a:p>
            <a:pPr marL="0" lvl="0" indent="0">
              <a:buNone/>
            </a:pPr>
            <a:endParaRPr lang="en-IN" sz="1800" u="sng" dirty="0">
              <a:solidFill>
                <a:schemeClr val="tx1"/>
              </a:solidFill>
              <a:hlinkClick r:id="rId4"/>
            </a:endParaRPr>
          </a:p>
          <a:p>
            <a:pPr marL="0" lvl="0" indent="0">
              <a:buNone/>
            </a:pPr>
            <a:r>
              <a:rPr lang="en-IN" sz="1800" dirty="0">
                <a:solidFill>
                  <a:schemeClr val="tx1"/>
                </a:solidFill>
              </a:rPr>
              <a:t>[12] </a:t>
            </a:r>
            <a:r>
              <a:rPr lang="en-IN" sz="1800" u="sng" dirty="0">
                <a:solidFill>
                  <a:schemeClr val="tx1"/>
                </a:solidFill>
                <a:hlinkClick r:id="rId4"/>
              </a:rPr>
              <a:t>Daniel </a:t>
            </a:r>
            <a:r>
              <a:rPr lang="en-IN" sz="1800" u="sng" dirty="0" err="1">
                <a:solidFill>
                  <a:schemeClr val="tx1"/>
                </a:solidFill>
                <a:hlinkClick r:id="rId4"/>
              </a:rPr>
              <a:t>Mesafint</a:t>
            </a:r>
            <a:r>
              <a:rPr lang="en-IN" sz="1800" u="sng" dirty="0">
                <a:solidFill>
                  <a:schemeClr val="tx1"/>
                </a:solidFill>
                <a:hlinkClick r:id="rId4"/>
              </a:rPr>
              <a:t> </a:t>
            </a:r>
            <a:r>
              <a:rPr lang="en-IN" sz="1800" u="sng" dirty="0" err="1">
                <a:solidFill>
                  <a:schemeClr val="tx1"/>
                </a:solidFill>
                <a:hlinkClick r:id="rId4"/>
              </a:rPr>
              <a:t>Belete</a:t>
            </a:r>
            <a:r>
              <a:rPr lang="en-GB" sz="1800" dirty="0">
                <a:solidFill>
                  <a:schemeClr val="tx1"/>
                </a:solidFill>
              </a:rPr>
              <a:t>, </a:t>
            </a:r>
            <a:r>
              <a:rPr lang="en-IN" sz="1800" u="sng" dirty="0" err="1">
                <a:solidFill>
                  <a:schemeClr val="tx1"/>
                </a:solidFill>
                <a:hlinkClick r:id="rId5"/>
              </a:rPr>
              <a:t>Manjaiah</a:t>
            </a:r>
            <a:r>
              <a:rPr lang="en-IN" sz="1800" u="sng" dirty="0">
                <a:solidFill>
                  <a:schemeClr val="tx1"/>
                </a:solidFill>
                <a:hlinkClick r:id="rId5"/>
              </a:rPr>
              <a:t> D H</a:t>
            </a:r>
            <a:r>
              <a:rPr lang="en-IN" sz="1800" u="sng" dirty="0">
                <a:solidFill>
                  <a:schemeClr val="tx1"/>
                </a:solidFill>
              </a:rPr>
              <a:t> ‘</a:t>
            </a:r>
            <a:r>
              <a:rPr lang="en-IN" sz="1800" dirty="0">
                <a:solidFill>
                  <a:schemeClr val="tx1"/>
                </a:solidFill>
              </a:rPr>
              <a:t>Grid search in </a:t>
            </a:r>
            <a:r>
              <a:rPr lang="en-IN" sz="1800" dirty="0" err="1">
                <a:solidFill>
                  <a:schemeClr val="tx1"/>
                </a:solidFill>
              </a:rPr>
              <a:t>hyperparameter</a:t>
            </a:r>
            <a:r>
              <a:rPr lang="en-IN" sz="1800" dirty="0">
                <a:solidFill>
                  <a:schemeClr val="tx1"/>
                </a:solidFill>
              </a:rPr>
              <a:t> optimization of machine learning models for prediction’</a:t>
            </a:r>
          </a:p>
          <a:p>
            <a:pPr marL="0" lvl="0" indent="0">
              <a:buNone/>
            </a:pPr>
            <a:endParaRPr lang="en-US" sz="1800" dirty="0">
              <a:solidFill>
                <a:schemeClr val="tx1"/>
              </a:solidFill>
            </a:endParaRPr>
          </a:p>
          <a:p>
            <a:pPr marL="0" lvl="0" indent="0">
              <a:buNone/>
            </a:pPr>
            <a:r>
              <a:rPr lang="en-US" sz="1800" dirty="0">
                <a:solidFill>
                  <a:schemeClr val="tx1"/>
                </a:solidFill>
              </a:rPr>
              <a:t>[13]</a:t>
            </a:r>
            <a:r>
              <a:rPr lang="en-IN" sz="1800" dirty="0">
                <a:solidFill>
                  <a:schemeClr val="tx1"/>
                </a:solidFill>
              </a:rPr>
              <a:t> </a:t>
            </a:r>
            <a:r>
              <a:rPr lang="en-GB" sz="1800" u="sng" dirty="0">
                <a:solidFill>
                  <a:schemeClr val="tx1"/>
                </a:solidFill>
                <a:hlinkClick r:id="rId6"/>
              </a:rPr>
              <a:t>https://networkx.org/documentation/networkx-2.4/</a:t>
            </a:r>
            <a:endParaRPr lang="en-GB" sz="1800" u="sng" dirty="0">
              <a:solidFill>
                <a:schemeClr val="tx1"/>
              </a:solidFill>
            </a:endParaRPr>
          </a:p>
          <a:p>
            <a:pPr marL="0" lvl="0" indent="0">
              <a:buNone/>
            </a:pPr>
            <a:endParaRPr lang="en-IN" sz="1800" dirty="0">
              <a:solidFill>
                <a:schemeClr val="tx1"/>
              </a:solidFill>
            </a:endParaRPr>
          </a:p>
          <a:p>
            <a:pPr marL="0" indent="0">
              <a:buNone/>
            </a:pPr>
            <a:endParaRPr lang="en-IN" sz="1800" u="sng" dirty="0">
              <a:solidFill>
                <a:schemeClr val="accent5">
                  <a:lumMod val="50000"/>
                </a:schemeClr>
              </a:solidFill>
            </a:endParaRPr>
          </a:p>
          <a:p>
            <a:pPr marL="0" indent="0">
              <a:buNone/>
            </a:pPr>
            <a:endParaRPr lang="en-US" dirty="0"/>
          </a:p>
        </p:txBody>
      </p:sp>
    </p:spTree>
    <p:extLst>
      <p:ext uri="{BB962C8B-B14F-4D97-AF65-F5344CB8AC3E}">
        <p14:creationId xmlns:p14="http://schemas.microsoft.com/office/powerpoint/2010/main" val="3583453187"/>
      </p:ext>
    </p:extLst>
  </p:cSld>
  <p:clrMapOvr>
    <a:masterClrMapping/>
  </p:clrMapOvr>
  <p:transition>
    <p:wipe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7221"/>
            <a:ext cx="10972800" cy="792162"/>
          </a:xfrm>
        </p:spPr>
        <p:txBody>
          <a:bodyPr/>
          <a:lstStyle/>
          <a:p>
            <a:r>
              <a:rPr lang="en-US" dirty="0"/>
              <a:t>References</a:t>
            </a:r>
            <a:endParaRPr lang="en-IN" dirty="0"/>
          </a:p>
        </p:txBody>
      </p:sp>
      <p:sp>
        <p:nvSpPr>
          <p:cNvPr id="3" name="Content Placeholder 2"/>
          <p:cNvSpPr>
            <a:spLocks noGrp="1"/>
          </p:cNvSpPr>
          <p:nvPr>
            <p:ph idx="1"/>
          </p:nvPr>
        </p:nvSpPr>
        <p:spPr/>
        <p:txBody>
          <a:bodyPr/>
          <a:lstStyle/>
          <a:p>
            <a:pPr marL="0" lvl="0" indent="0">
              <a:buNone/>
            </a:pPr>
            <a:r>
              <a:rPr lang="en-IN" sz="1800" dirty="0">
                <a:solidFill>
                  <a:schemeClr val="tx1"/>
                </a:solidFill>
              </a:rPr>
              <a:t>[14] </a:t>
            </a:r>
            <a:r>
              <a:rPr lang="en-GB" sz="1800" u="sng" dirty="0">
                <a:solidFill>
                  <a:schemeClr val="tx1"/>
                </a:solidFill>
                <a:hlinkClick r:id="rId2"/>
              </a:rPr>
              <a:t>https://xgboost.readthedocs.io/en/stable/</a:t>
            </a:r>
            <a:endParaRPr lang="en-IN" sz="1800" u="sng" dirty="0">
              <a:solidFill>
                <a:schemeClr val="tx1"/>
              </a:solidFill>
            </a:endParaRPr>
          </a:p>
          <a:p>
            <a:pPr marL="0" lvl="0" indent="0">
              <a:buNone/>
            </a:pPr>
            <a:endParaRPr lang="en-IN" sz="1800" u="sng" dirty="0">
              <a:solidFill>
                <a:schemeClr val="tx1"/>
              </a:solidFill>
              <a:hlinkClick r:id="rId3"/>
            </a:endParaRPr>
          </a:p>
          <a:p>
            <a:pPr marL="0" lvl="0" indent="0">
              <a:buNone/>
            </a:pPr>
            <a:r>
              <a:rPr lang="en-IN" sz="1800" dirty="0">
                <a:solidFill>
                  <a:schemeClr val="tx1"/>
                </a:solidFill>
              </a:rPr>
              <a:t>[15] </a:t>
            </a:r>
            <a:r>
              <a:rPr lang="en-GB" sz="1800" u="sng" dirty="0">
                <a:solidFill>
                  <a:schemeClr val="tx1"/>
                </a:solidFill>
                <a:hlinkClick r:id="rId3"/>
              </a:rPr>
              <a:t>https://neo4j.com/docs/graph-data-science/current/algorithms/linkprediction/#:~:text=Link%20prediction%20algorithms%20help%20determine,predictions%20about%20relationships%20between%20nodes</a:t>
            </a:r>
            <a:r>
              <a:rPr lang="en-GB" sz="1800" u="sng" dirty="0">
                <a:solidFill>
                  <a:schemeClr val="tx1"/>
                </a:solidFill>
              </a:rPr>
              <a:t>.</a:t>
            </a:r>
          </a:p>
          <a:p>
            <a:pPr marL="0" lvl="0" indent="0">
              <a:buNone/>
            </a:pPr>
            <a:endParaRPr lang="en-IN" sz="1800" u="sng" dirty="0">
              <a:solidFill>
                <a:schemeClr val="tx1"/>
              </a:solidFill>
            </a:endParaRPr>
          </a:p>
          <a:p>
            <a:pPr marL="0" lvl="0" indent="0">
              <a:buNone/>
            </a:pPr>
            <a:r>
              <a:rPr lang="en-GB" sz="1800" dirty="0">
                <a:solidFill>
                  <a:schemeClr val="tx1"/>
                </a:solidFill>
              </a:rPr>
              <a:t>[16] </a:t>
            </a:r>
            <a:r>
              <a:rPr lang="en-GB" sz="1800" u="sng" dirty="0">
                <a:solidFill>
                  <a:schemeClr val="tx1"/>
                </a:solidFill>
                <a:hlinkClick r:id="rId4"/>
              </a:rPr>
              <a:t>https://vgnshiyer.medium.com/link-prediction-in-a-social-network-df230c3d85e6</a:t>
            </a:r>
            <a:endParaRPr lang="en-GB" sz="1800" u="sng" dirty="0">
              <a:solidFill>
                <a:schemeClr val="tx1"/>
              </a:solidFill>
            </a:endParaRPr>
          </a:p>
          <a:p>
            <a:pPr marL="0" lvl="0" indent="0">
              <a:buNone/>
            </a:pPr>
            <a:endParaRPr lang="en-IN" sz="1800" u="sng" dirty="0">
              <a:solidFill>
                <a:schemeClr val="tx1"/>
              </a:solidFill>
            </a:endParaRPr>
          </a:p>
          <a:p>
            <a:pPr marL="0" lvl="0" indent="0">
              <a:buNone/>
            </a:pPr>
            <a:r>
              <a:rPr lang="en-IN" sz="1800" dirty="0">
                <a:solidFill>
                  <a:schemeClr val="tx1"/>
                </a:solidFill>
              </a:rPr>
              <a:t>[17]  </a:t>
            </a:r>
            <a:r>
              <a:rPr lang="en-GB" sz="1800" u="sng" dirty="0">
                <a:solidFill>
                  <a:schemeClr val="tx1"/>
                </a:solidFill>
                <a:hlinkClick r:id="rId5"/>
              </a:rPr>
              <a:t>https://networkx.org/documentation/stable/reference/algorithms/generated/networkx.algorithms.link_prediction.preferential_attachment.html</a:t>
            </a:r>
            <a:endParaRPr lang="en-GB" sz="1800" u="sng" dirty="0">
              <a:solidFill>
                <a:schemeClr val="tx1"/>
              </a:solidFill>
            </a:endParaRPr>
          </a:p>
          <a:p>
            <a:pPr marL="0" lvl="0" indent="0">
              <a:buNone/>
            </a:pPr>
            <a:endParaRPr lang="en-IN" sz="1800" u="sng" dirty="0">
              <a:solidFill>
                <a:schemeClr val="tx1"/>
              </a:solidFill>
            </a:endParaRPr>
          </a:p>
          <a:p>
            <a:pPr marL="0" lvl="0" indent="0">
              <a:buNone/>
            </a:pPr>
            <a:r>
              <a:rPr lang="en-IN" sz="1800" dirty="0">
                <a:solidFill>
                  <a:schemeClr val="tx1"/>
                </a:solidFill>
              </a:rPr>
              <a:t>[18] </a:t>
            </a:r>
            <a:r>
              <a:rPr lang="en-GB" sz="1800" u="sng" dirty="0">
                <a:solidFill>
                  <a:schemeClr val="tx1"/>
                </a:solidFill>
                <a:hlinkClick r:id="rId6"/>
              </a:rPr>
              <a:t>https://neo4j.com/developer/graph-data-science/link-prediction/scikit-learn/</a:t>
            </a:r>
            <a:endParaRPr lang="en-IN" sz="1800" u="sng" dirty="0">
              <a:solidFill>
                <a:schemeClr val="tx1"/>
              </a:solidFill>
            </a:endParaRPr>
          </a:p>
          <a:p>
            <a:pPr marL="0" indent="0">
              <a:buNone/>
            </a:pPr>
            <a:r>
              <a:rPr lang="en-GB" dirty="0">
                <a:solidFill>
                  <a:schemeClr val="tx1"/>
                </a:solidFill>
              </a:rPr>
              <a:t> </a:t>
            </a:r>
            <a:endParaRPr lang="en-IN" dirty="0">
              <a:solidFill>
                <a:schemeClr val="tx1"/>
              </a:solidFill>
            </a:endParaRPr>
          </a:p>
        </p:txBody>
      </p:sp>
    </p:spTree>
    <p:extLst>
      <p:ext uri="{BB962C8B-B14F-4D97-AF65-F5344CB8AC3E}">
        <p14:creationId xmlns:p14="http://schemas.microsoft.com/office/powerpoint/2010/main" val="2626614089"/>
      </p:ext>
    </p:extLst>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79108-4A50-4E5C-9885-6BA13E07C178}"/>
              </a:ext>
            </a:extLst>
          </p:cNvPr>
          <p:cNvSpPr>
            <a:spLocks noGrp="1"/>
          </p:cNvSpPr>
          <p:nvPr>
            <p:ph type="title"/>
          </p:nvPr>
        </p:nvSpPr>
        <p:spPr/>
        <p:txBody>
          <a:bodyPr/>
          <a:lstStyle/>
          <a:p>
            <a:r>
              <a:rPr lang="en-IN" dirty="0"/>
              <a:t>Literature Survey</a:t>
            </a:r>
          </a:p>
        </p:txBody>
      </p:sp>
      <p:sp>
        <p:nvSpPr>
          <p:cNvPr id="3" name="Content Placeholder 2">
            <a:extLst>
              <a:ext uri="{FF2B5EF4-FFF2-40B4-BE49-F238E27FC236}">
                <a16:creationId xmlns:a16="http://schemas.microsoft.com/office/drawing/2014/main" id="{2AF9D1FE-A88E-44D0-9E74-95EA1965A4CF}"/>
              </a:ext>
            </a:extLst>
          </p:cNvPr>
          <p:cNvSpPr>
            <a:spLocks noGrp="1"/>
          </p:cNvSpPr>
          <p:nvPr>
            <p:ph idx="1"/>
          </p:nvPr>
        </p:nvSpPr>
        <p:spPr/>
        <p:txBody>
          <a:bodyPr/>
          <a:lstStyle/>
          <a:p>
            <a:pPr algn="l"/>
            <a:r>
              <a:rPr lang="en-GB" sz="1800" b="1" i="0" u="none" strike="noStrike" baseline="0" dirty="0">
                <a:solidFill>
                  <a:schemeClr val="tx1"/>
                </a:solidFill>
              </a:rPr>
              <a:t>The Link-Prediction Problem for Social Networks </a:t>
            </a:r>
            <a:r>
              <a:rPr lang="en-GB" sz="1800" b="0" i="0" u="none" strike="noStrike" baseline="0" dirty="0">
                <a:solidFill>
                  <a:schemeClr val="tx1"/>
                </a:solidFill>
              </a:rPr>
              <a:t>by </a:t>
            </a:r>
            <a:r>
              <a:rPr lang="en-GB" sz="1800" b="0" i="1" u="none" strike="noStrike" baseline="0" dirty="0" err="1">
                <a:solidFill>
                  <a:schemeClr val="tx1"/>
                </a:solidFill>
              </a:rPr>
              <a:t>Liben</a:t>
            </a:r>
            <a:r>
              <a:rPr lang="en-GB" sz="1800" b="0" i="1" u="none" strike="noStrike" baseline="0" dirty="0">
                <a:solidFill>
                  <a:schemeClr val="tx1"/>
                </a:solidFill>
              </a:rPr>
              <a:t>-Nowell </a:t>
            </a:r>
            <a:r>
              <a:rPr lang="en-GB" sz="1800" b="0" i="0" u="none" strike="noStrike" baseline="0" dirty="0">
                <a:solidFill>
                  <a:schemeClr val="tx1"/>
                </a:solidFill>
              </a:rPr>
              <a:t>and </a:t>
            </a:r>
            <a:r>
              <a:rPr lang="en-GB" sz="1800" b="0" i="1" u="none" strike="noStrike" baseline="0" dirty="0">
                <a:solidFill>
                  <a:schemeClr val="tx1"/>
                </a:solidFill>
              </a:rPr>
              <a:t>Kleinberg</a:t>
            </a:r>
            <a:r>
              <a:rPr lang="en-GB" sz="1800" b="0" i="0" u="none" strike="noStrike" baseline="0" dirty="0">
                <a:solidFill>
                  <a:schemeClr val="tx1"/>
                </a:solidFill>
              </a:rPr>
              <a:t>. This paper was a seminal work in this domain as it formalized the link prediction problem and established a fundamental concept that it is possible to infer future changes in a network based solely on features intrinsic to the network itself. From this we understood how to extract features using basic proximity measures of the network.</a:t>
            </a:r>
          </a:p>
          <a:p>
            <a:pPr marL="0" indent="0" algn="l">
              <a:buNone/>
            </a:pPr>
            <a:endParaRPr lang="en-GB" sz="1800" b="0" i="0" u="none" strike="noStrike" baseline="0" dirty="0">
              <a:solidFill>
                <a:schemeClr val="tx1"/>
              </a:solidFill>
            </a:endParaRPr>
          </a:p>
          <a:p>
            <a:pPr algn="l"/>
            <a:r>
              <a:rPr lang="en-GB" sz="1800" b="1" i="0" u="none" strike="noStrike" baseline="0" dirty="0">
                <a:solidFill>
                  <a:schemeClr val="tx1"/>
                </a:solidFill>
              </a:rPr>
              <a:t>Link Prediction in Social Networks: the State-of-the-art</a:t>
            </a:r>
            <a:r>
              <a:rPr lang="en-GB" sz="1800" b="0" i="0" u="none" strike="noStrike" baseline="0" dirty="0">
                <a:solidFill>
                  <a:schemeClr val="tx1"/>
                </a:solidFill>
              </a:rPr>
              <a:t>, by </a:t>
            </a:r>
            <a:r>
              <a:rPr lang="en-GB" sz="1800" b="0" i="1" u="none" strike="noStrike" baseline="0" dirty="0">
                <a:solidFill>
                  <a:schemeClr val="tx1"/>
                </a:solidFill>
              </a:rPr>
              <a:t>Wang Peng et al</a:t>
            </a:r>
            <a:r>
              <a:rPr lang="en-GB" sz="1800" b="0" i="0" u="none" strike="noStrike" baseline="0" dirty="0">
                <a:solidFill>
                  <a:schemeClr val="tx1"/>
                </a:solidFill>
              </a:rPr>
              <a:t> is one of the most cited survey papers which speaks about the idea behind link prediction, its applications and different ways to tackle it. The authors have given a general framework for solving the link prediction problem which involves similarity based prediction or learning based prediction. In similarity based prediction, every possible future link is assigned a score based on similarity between the nodes and higher score edges are likely to appear in future. In learning based approach, link prediction is seen as a binary classification problem. </a:t>
            </a:r>
            <a:endParaRPr lang="en-IN" dirty="0">
              <a:solidFill>
                <a:schemeClr val="tx1"/>
              </a:solidFill>
            </a:endParaRPr>
          </a:p>
        </p:txBody>
      </p:sp>
    </p:spTree>
    <p:extLst>
      <p:ext uri="{BB962C8B-B14F-4D97-AF65-F5344CB8AC3E}">
        <p14:creationId xmlns:p14="http://schemas.microsoft.com/office/powerpoint/2010/main" val="2764411997"/>
      </p:ext>
    </p:extLst>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6E5B3-B567-6B40-E604-81AC8AC1F00B}"/>
              </a:ext>
            </a:extLst>
          </p:cNvPr>
          <p:cNvSpPr>
            <a:spLocks noGrp="1"/>
          </p:cNvSpPr>
          <p:nvPr>
            <p:ph type="title"/>
          </p:nvPr>
        </p:nvSpPr>
        <p:spPr/>
        <p:txBody>
          <a:bodyPr/>
          <a:lstStyle/>
          <a:p>
            <a:r>
              <a:rPr lang="en-IN" dirty="0"/>
              <a:t>Literature Survey</a:t>
            </a:r>
          </a:p>
        </p:txBody>
      </p:sp>
      <p:sp>
        <p:nvSpPr>
          <p:cNvPr id="3" name="Content Placeholder 2">
            <a:extLst>
              <a:ext uri="{FF2B5EF4-FFF2-40B4-BE49-F238E27FC236}">
                <a16:creationId xmlns:a16="http://schemas.microsoft.com/office/drawing/2014/main" id="{3665B679-8795-A9F1-6C91-54C41B5F53F8}"/>
              </a:ext>
            </a:extLst>
          </p:cNvPr>
          <p:cNvSpPr>
            <a:spLocks noGrp="1"/>
          </p:cNvSpPr>
          <p:nvPr>
            <p:ph idx="1"/>
          </p:nvPr>
        </p:nvSpPr>
        <p:spPr>
          <a:xfrm>
            <a:off x="615193" y="1328260"/>
            <a:ext cx="10972800" cy="4906963"/>
          </a:xfrm>
        </p:spPr>
        <p:txBody>
          <a:bodyPr/>
          <a:lstStyle/>
          <a:p>
            <a:pPr marL="0" indent="0" algn="l">
              <a:buNone/>
            </a:pPr>
            <a:endParaRPr lang="en-IN" sz="1800" b="0" i="0" u="none" strike="noStrike" baseline="0" dirty="0">
              <a:solidFill>
                <a:schemeClr val="tx1"/>
              </a:solidFill>
            </a:endParaRPr>
          </a:p>
          <a:p>
            <a:pPr algn="l"/>
            <a:r>
              <a:rPr lang="en-GB" sz="1800" b="1" i="0" u="none" strike="noStrike" baseline="0" dirty="0">
                <a:solidFill>
                  <a:schemeClr val="tx1"/>
                </a:solidFill>
              </a:rPr>
              <a:t>Network Growth and Link Prediction Through an Empirical Lens </a:t>
            </a:r>
            <a:r>
              <a:rPr lang="en-GB" sz="1800" b="0" i="0" u="none" strike="noStrike" baseline="0" dirty="0">
                <a:solidFill>
                  <a:schemeClr val="tx1"/>
                </a:solidFill>
              </a:rPr>
              <a:t>by </a:t>
            </a:r>
            <a:r>
              <a:rPr lang="en-GB" sz="1800" b="0" i="1" u="none" strike="noStrike" baseline="0" dirty="0">
                <a:solidFill>
                  <a:schemeClr val="tx1"/>
                </a:solidFill>
              </a:rPr>
              <a:t>Liu, et al</a:t>
            </a:r>
            <a:r>
              <a:rPr lang="en-GB" sz="1800" b="0" i="0" u="none" strike="noStrike" baseline="0" dirty="0">
                <a:solidFill>
                  <a:schemeClr val="tx1"/>
                </a:solidFill>
              </a:rPr>
              <a:t>. This paper is relatively recent and less cited but it proves the importance of using machine learning models as opposed to purely mathematical and statistical distance metrics for link prediction. The authors of this paper implemented 18 link prediction algorithms each categorized as ‘metric-based’ (using a single similarity or proximity metric) or </a:t>
            </a:r>
            <a:r>
              <a:rPr lang="en-IN" sz="1800" b="0" i="0" u="none" strike="noStrike" baseline="0" dirty="0">
                <a:solidFill>
                  <a:schemeClr val="tx1"/>
                </a:solidFill>
              </a:rPr>
              <a:t>‘classification-based’ (using machine learning </a:t>
            </a:r>
            <a:r>
              <a:rPr lang="en-GB" sz="1800" b="0" i="0" u="none" strike="noStrike" baseline="0" dirty="0">
                <a:solidFill>
                  <a:schemeClr val="tx1"/>
                </a:solidFill>
              </a:rPr>
              <a:t>classifiers with multiple metrics as input features).The authors evaluated these algorithms on large detailed network traces obtained from Facebook, </a:t>
            </a:r>
            <a:r>
              <a:rPr lang="en-GB" sz="1800" b="0" i="0" u="none" strike="noStrike" baseline="0" dirty="0" err="1">
                <a:solidFill>
                  <a:schemeClr val="tx1"/>
                </a:solidFill>
              </a:rPr>
              <a:t>Youtube</a:t>
            </a:r>
            <a:r>
              <a:rPr lang="en-GB" sz="1800" b="0" i="0" u="none" strike="noStrike" baseline="0" dirty="0">
                <a:solidFill>
                  <a:schemeClr val="tx1"/>
                </a:solidFill>
              </a:rPr>
              <a:t> and </a:t>
            </a:r>
            <a:r>
              <a:rPr lang="en-GB" sz="1800" b="0" i="0" u="none" strike="noStrike" baseline="0" dirty="0" err="1">
                <a:solidFill>
                  <a:schemeClr val="tx1"/>
                </a:solidFill>
              </a:rPr>
              <a:t>RenRen</a:t>
            </a:r>
            <a:r>
              <a:rPr lang="en-GB" sz="1800" b="0" i="0" u="none" strike="noStrike" baseline="0" dirty="0">
                <a:solidFill>
                  <a:schemeClr val="tx1"/>
                </a:solidFill>
              </a:rPr>
              <a:t>. They firmly established that SVM consistently outperforms all metric based methods across all three networks.</a:t>
            </a:r>
          </a:p>
          <a:p>
            <a:pPr algn="l"/>
            <a:endParaRPr lang="en-GB" sz="1800" dirty="0">
              <a:solidFill>
                <a:schemeClr val="tx1"/>
              </a:solidFill>
            </a:endParaRPr>
          </a:p>
          <a:p>
            <a:r>
              <a:rPr lang="en-GB" sz="1800" b="0" i="0" u="none" strike="noStrike" baseline="0" dirty="0">
                <a:solidFill>
                  <a:schemeClr val="tx1"/>
                </a:solidFill>
              </a:rPr>
              <a:t>The method proposed in </a:t>
            </a:r>
            <a:r>
              <a:rPr lang="en-GB" sz="1800" b="1" i="0" u="none" strike="noStrike" baseline="0" dirty="0">
                <a:solidFill>
                  <a:schemeClr val="tx1"/>
                </a:solidFill>
              </a:rPr>
              <a:t>Transitive Node Similarity for Link Prediction in Social Networks with Positive and Negative Links, </a:t>
            </a:r>
            <a:r>
              <a:rPr lang="en-GB" sz="1800" b="0" i="0" u="none" strike="noStrike" baseline="0" dirty="0">
                <a:solidFill>
                  <a:schemeClr val="tx1"/>
                </a:solidFill>
              </a:rPr>
              <a:t>by </a:t>
            </a:r>
            <a:r>
              <a:rPr lang="en-GB" sz="1800" b="0" i="1" u="none" strike="noStrike" baseline="0" dirty="0">
                <a:solidFill>
                  <a:schemeClr val="tx1"/>
                </a:solidFill>
              </a:rPr>
              <a:t>Panagiotis </a:t>
            </a:r>
            <a:r>
              <a:rPr lang="en-IN" sz="1800" b="0" i="1" u="none" strike="noStrike" baseline="0" dirty="0" err="1">
                <a:solidFill>
                  <a:schemeClr val="tx1"/>
                </a:solidFill>
              </a:rPr>
              <a:t>Symeonidis</a:t>
            </a:r>
            <a:r>
              <a:rPr lang="en-IN" sz="1800" b="0" i="1" u="none" strike="noStrike" baseline="0" dirty="0">
                <a:solidFill>
                  <a:schemeClr val="tx1"/>
                </a:solidFill>
              </a:rPr>
              <a:t> et al </a:t>
            </a:r>
            <a:r>
              <a:rPr lang="en-IN" sz="1800" dirty="0">
                <a:solidFill>
                  <a:schemeClr val="tx1"/>
                </a:solidFill>
              </a:rPr>
              <a:t> </a:t>
            </a:r>
            <a:r>
              <a:rPr lang="en-GB" sz="1800" b="0" i="0" u="none" strike="noStrike" baseline="0" dirty="0">
                <a:solidFill>
                  <a:schemeClr val="tx1"/>
                </a:solidFill>
              </a:rPr>
              <a:t>takes into account both local and global features of a graph. It states that the probability of existence of an edge directly depends on length of pathway between the nodes and similarity between neighbours of the two nodes. </a:t>
            </a:r>
            <a:endParaRPr lang="en-IN" sz="1800" dirty="0"/>
          </a:p>
          <a:p>
            <a:pPr algn="l"/>
            <a:endParaRPr lang="en-IN" sz="1800" b="0" i="0" u="none" strike="noStrike" baseline="0" dirty="0">
              <a:solidFill>
                <a:schemeClr val="tx1"/>
              </a:solidFill>
            </a:endParaRPr>
          </a:p>
        </p:txBody>
      </p:sp>
    </p:spTree>
    <p:extLst>
      <p:ext uri="{BB962C8B-B14F-4D97-AF65-F5344CB8AC3E}">
        <p14:creationId xmlns:p14="http://schemas.microsoft.com/office/powerpoint/2010/main" val="546380449"/>
      </p:ext>
    </p:extLst>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Literature Survey</a:t>
            </a:r>
          </a:p>
        </p:txBody>
      </p:sp>
      <p:sp>
        <p:nvSpPr>
          <p:cNvPr id="3" name="Content Placeholder 2"/>
          <p:cNvSpPr>
            <a:spLocks noGrp="1"/>
          </p:cNvSpPr>
          <p:nvPr>
            <p:ph idx="1"/>
          </p:nvPr>
        </p:nvSpPr>
        <p:spPr/>
        <p:txBody>
          <a:bodyPr/>
          <a:lstStyle/>
          <a:p>
            <a:pPr lvl="0"/>
            <a:r>
              <a:rPr lang="en-GB" sz="1800" b="1" dirty="0">
                <a:solidFill>
                  <a:schemeClr val="tx1"/>
                </a:solidFill>
              </a:rPr>
              <a:t>Review on Learning and Extracting Graph Features for Link Prediction </a:t>
            </a:r>
            <a:r>
              <a:rPr lang="en-GB" sz="1800" dirty="0">
                <a:solidFill>
                  <a:schemeClr val="tx1"/>
                </a:solidFill>
              </a:rPr>
              <a:t>by </a:t>
            </a:r>
            <a:r>
              <a:rPr lang="en-GB" sz="1800" dirty="0" err="1">
                <a:solidFill>
                  <a:schemeClr val="tx1"/>
                </a:solidFill>
              </a:rPr>
              <a:t>Ece</a:t>
            </a:r>
            <a:r>
              <a:rPr lang="en-GB" sz="1800" dirty="0">
                <a:solidFill>
                  <a:schemeClr val="tx1"/>
                </a:solidFill>
              </a:rPr>
              <a:t> C. </a:t>
            </a:r>
            <a:r>
              <a:rPr lang="en-GB" sz="1800" dirty="0" err="1">
                <a:solidFill>
                  <a:schemeClr val="tx1"/>
                </a:solidFill>
              </a:rPr>
              <a:t>Mutlu</a:t>
            </a:r>
            <a:r>
              <a:rPr lang="en-GB" sz="1800" dirty="0">
                <a:solidFill>
                  <a:schemeClr val="tx1"/>
                </a:solidFill>
              </a:rPr>
              <a:t>, </a:t>
            </a:r>
            <a:r>
              <a:rPr lang="en-GB" sz="1800" dirty="0" err="1">
                <a:solidFill>
                  <a:schemeClr val="tx1"/>
                </a:solidFill>
              </a:rPr>
              <a:t>Toktam</a:t>
            </a:r>
            <a:r>
              <a:rPr lang="en-GB" sz="1800" dirty="0">
                <a:solidFill>
                  <a:schemeClr val="tx1"/>
                </a:solidFill>
              </a:rPr>
              <a:t> </a:t>
            </a:r>
            <a:r>
              <a:rPr lang="en-GB" sz="1800" dirty="0" err="1">
                <a:solidFill>
                  <a:schemeClr val="tx1"/>
                </a:solidFill>
              </a:rPr>
              <a:t>Oghaz</a:t>
            </a:r>
            <a:r>
              <a:rPr lang="en-GB" sz="1800" dirty="0">
                <a:solidFill>
                  <a:schemeClr val="tx1"/>
                </a:solidFill>
              </a:rPr>
              <a:t>, </a:t>
            </a:r>
            <a:r>
              <a:rPr lang="en-GB" sz="1800" dirty="0" err="1">
                <a:solidFill>
                  <a:schemeClr val="tx1"/>
                </a:solidFill>
              </a:rPr>
              <a:t>Amirarsalan</a:t>
            </a:r>
            <a:r>
              <a:rPr lang="en-GB" sz="1800" dirty="0">
                <a:solidFill>
                  <a:schemeClr val="tx1"/>
                </a:solidFill>
              </a:rPr>
              <a:t> </a:t>
            </a:r>
            <a:r>
              <a:rPr lang="en-GB" sz="1800" dirty="0" err="1">
                <a:solidFill>
                  <a:schemeClr val="tx1"/>
                </a:solidFill>
              </a:rPr>
              <a:t>Rajabi</a:t>
            </a:r>
            <a:r>
              <a:rPr lang="en-GB" sz="1800" dirty="0">
                <a:solidFill>
                  <a:schemeClr val="tx1"/>
                </a:solidFill>
              </a:rPr>
              <a:t> and Ivan Garibay.</a:t>
            </a:r>
            <a:r>
              <a:rPr lang="en-US" sz="1800" dirty="0">
                <a:solidFill>
                  <a:schemeClr val="tx1"/>
                </a:solidFill>
              </a:rPr>
              <a:t>This work presents an extensive review of state-of-art methods and algorithms proposed on this subject and categorizes them into four main categories: similarity-based methods, probabilistic methods, relational models, and learning-based methods. </a:t>
            </a:r>
          </a:p>
          <a:p>
            <a:pPr lvl="0"/>
            <a:endParaRPr lang="en-IN" sz="1800" dirty="0">
              <a:solidFill>
                <a:schemeClr val="tx1"/>
              </a:solidFill>
            </a:endParaRPr>
          </a:p>
          <a:p>
            <a:r>
              <a:rPr lang="en-IN" sz="1800" b="1" dirty="0">
                <a:solidFill>
                  <a:schemeClr val="tx1"/>
                </a:solidFill>
              </a:rPr>
              <a:t>Grid search in </a:t>
            </a:r>
            <a:r>
              <a:rPr lang="en-IN" sz="1800" b="1" dirty="0" err="1">
                <a:solidFill>
                  <a:schemeClr val="tx1"/>
                </a:solidFill>
              </a:rPr>
              <a:t>hyperparameter</a:t>
            </a:r>
            <a:r>
              <a:rPr lang="en-IN" sz="1800" b="1" dirty="0">
                <a:solidFill>
                  <a:schemeClr val="tx1"/>
                </a:solidFill>
              </a:rPr>
              <a:t> optimization of machine learning models for prediction</a:t>
            </a:r>
            <a:r>
              <a:rPr lang="en-GB" sz="1800" b="1" dirty="0">
                <a:solidFill>
                  <a:schemeClr val="tx1"/>
                </a:solidFill>
              </a:rPr>
              <a:t> </a:t>
            </a:r>
            <a:r>
              <a:rPr lang="en-GB" sz="1800" dirty="0">
                <a:solidFill>
                  <a:schemeClr val="tx1"/>
                </a:solidFill>
              </a:rPr>
              <a:t>by</a:t>
            </a:r>
            <a:r>
              <a:rPr lang="en-GB" sz="1800" b="1" dirty="0">
                <a:solidFill>
                  <a:schemeClr val="tx1"/>
                </a:solidFill>
              </a:rPr>
              <a:t> </a:t>
            </a:r>
            <a:r>
              <a:rPr lang="en-IN" sz="1800" dirty="0">
                <a:solidFill>
                  <a:schemeClr val="tx1"/>
                </a:solidFill>
              </a:rPr>
              <a:t>Daniel </a:t>
            </a:r>
            <a:r>
              <a:rPr lang="en-IN" sz="1800" dirty="0" err="1">
                <a:solidFill>
                  <a:schemeClr val="tx1"/>
                </a:solidFill>
              </a:rPr>
              <a:t>Mesafint</a:t>
            </a:r>
            <a:r>
              <a:rPr lang="en-IN" sz="1800" dirty="0">
                <a:solidFill>
                  <a:schemeClr val="tx1"/>
                </a:solidFill>
              </a:rPr>
              <a:t> </a:t>
            </a:r>
            <a:r>
              <a:rPr lang="en-IN" sz="1800" dirty="0" err="1">
                <a:solidFill>
                  <a:schemeClr val="tx1"/>
                </a:solidFill>
              </a:rPr>
              <a:t>Belete</a:t>
            </a:r>
            <a:r>
              <a:rPr lang="en-GB" sz="1800" dirty="0">
                <a:solidFill>
                  <a:schemeClr val="tx1"/>
                </a:solidFill>
              </a:rPr>
              <a:t>, </a:t>
            </a:r>
            <a:r>
              <a:rPr lang="en-US" sz="1800" dirty="0" err="1">
                <a:solidFill>
                  <a:schemeClr val="tx1"/>
                </a:solidFill>
              </a:rPr>
              <a:t>Manjaiah</a:t>
            </a:r>
            <a:r>
              <a:rPr lang="en-US" sz="1800" dirty="0">
                <a:solidFill>
                  <a:schemeClr val="tx1"/>
                </a:solidFill>
              </a:rPr>
              <a:t> DH.</a:t>
            </a:r>
            <a:r>
              <a:rPr lang="en-GB" dirty="0"/>
              <a:t> </a:t>
            </a:r>
            <a:r>
              <a:rPr lang="en-GB" sz="1800" dirty="0">
                <a:solidFill>
                  <a:schemeClr val="tx1"/>
                </a:solidFill>
              </a:rPr>
              <a:t>This paper concentrated on the hyper parameter optimization using grid search methods on the dataset that contains binary class. The main objective of this paper is to generate the optimal parameter from the default parameter of each model which is used in the study using grid search methods and applying the optimal parameters to each model to test the effects of the methods for the prediction.</a:t>
            </a:r>
            <a:endParaRPr lang="en-IN" sz="1800" dirty="0">
              <a:solidFill>
                <a:schemeClr val="tx1"/>
              </a:solidFill>
            </a:endParaRPr>
          </a:p>
          <a:p>
            <a:endParaRPr lang="en-IN" sz="1800" dirty="0">
              <a:solidFill>
                <a:schemeClr val="accent4"/>
              </a:solidFill>
            </a:endParaRPr>
          </a:p>
        </p:txBody>
      </p:sp>
    </p:spTree>
    <p:extLst>
      <p:ext uri="{BB962C8B-B14F-4D97-AF65-F5344CB8AC3E}">
        <p14:creationId xmlns:p14="http://schemas.microsoft.com/office/powerpoint/2010/main" val="188359097"/>
      </p:ext>
    </p:extLst>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F13B7-3E96-E801-0BB8-6C94CCEC722B}"/>
              </a:ext>
            </a:extLst>
          </p:cNvPr>
          <p:cNvSpPr>
            <a:spLocks noGrp="1"/>
          </p:cNvSpPr>
          <p:nvPr>
            <p:ph type="title"/>
          </p:nvPr>
        </p:nvSpPr>
        <p:spPr/>
        <p:txBody>
          <a:bodyPr/>
          <a:lstStyle/>
          <a:p>
            <a:r>
              <a:rPr lang="en-IN" dirty="0"/>
              <a:t>System Design</a:t>
            </a:r>
          </a:p>
        </p:txBody>
      </p:sp>
      <p:sp>
        <p:nvSpPr>
          <p:cNvPr id="3" name="Content Placeholder 2">
            <a:extLst>
              <a:ext uri="{FF2B5EF4-FFF2-40B4-BE49-F238E27FC236}">
                <a16:creationId xmlns:a16="http://schemas.microsoft.com/office/drawing/2014/main" id="{D32575F6-22DB-F726-0123-4C35ECD394E9}"/>
              </a:ext>
            </a:extLst>
          </p:cNvPr>
          <p:cNvSpPr>
            <a:spLocks noGrp="1"/>
          </p:cNvSpPr>
          <p:nvPr>
            <p:ph idx="1"/>
          </p:nvPr>
        </p:nvSpPr>
        <p:spPr/>
        <p:txBody>
          <a:bodyPr/>
          <a:lstStyle/>
          <a:p>
            <a:pPr marL="0" indent="0" algn="l">
              <a:buNone/>
            </a:pPr>
            <a:br>
              <a:rPr lang="en-IN" b="0" i="0" dirty="0">
                <a:solidFill>
                  <a:srgbClr val="222222"/>
                </a:solidFill>
                <a:effectLst/>
                <a:latin typeface="Google Sans"/>
              </a:rPr>
            </a:br>
            <a:endParaRPr lang="en-IN" dirty="0"/>
          </a:p>
        </p:txBody>
      </p:sp>
      <p:pic>
        <p:nvPicPr>
          <p:cNvPr id="5" name="Picture 4">
            <a:extLst>
              <a:ext uri="{FF2B5EF4-FFF2-40B4-BE49-F238E27FC236}">
                <a16:creationId xmlns:a16="http://schemas.microsoft.com/office/drawing/2014/main" id="{09E7CB73-0B97-7CC4-257D-3B7258BB6F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985" y="887778"/>
            <a:ext cx="8380029" cy="5695584"/>
          </a:xfrm>
          <a:prstGeom prst="rect">
            <a:avLst/>
          </a:prstGeom>
        </p:spPr>
      </p:pic>
    </p:spTree>
    <p:extLst>
      <p:ext uri="{BB962C8B-B14F-4D97-AF65-F5344CB8AC3E}">
        <p14:creationId xmlns:p14="http://schemas.microsoft.com/office/powerpoint/2010/main" val="2854482139"/>
      </p:ext>
    </p:extLst>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5D8B4-C199-76FD-5382-1D40FBCD91A1}"/>
              </a:ext>
            </a:extLst>
          </p:cNvPr>
          <p:cNvSpPr>
            <a:spLocks noGrp="1"/>
          </p:cNvSpPr>
          <p:nvPr>
            <p:ph type="title"/>
          </p:nvPr>
        </p:nvSpPr>
        <p:spPr/>
        <p:txBody>
          <a:bodyPr/>
          <a:lstStyle/>
          <a:p>
            <a:r>
              <a:rPr lang="en-IN" dirty="0"/>
              <a:t>Proposed Methodology</a:t>
            </a:r>
            <a:endParaRPr lang="en-GB" dirty="0"/>
          </a:p>
        </p:txBody>
      </p:sp>
      <p:sp>
        <p:nvSpPr>
          <p:cNvPr id="3" name="Content Placeholder 2">
            <a:extLst>
              <a:ext uri="{FF2B5EF4-FFF2-40B4-BE49-F238E27FC236}">
                <a16:creationId xmlns:a16="http://schemas.microsoft.com/office/drawing/2014/main" id="{281E4B79-026C-3E14-9425-84B3942ACEEF}"/>
              </a:ext>
            </a:extLst>
          </p:cNvPr>
          <p:cNvSpPr>
            <a:spLocks noGrp="1"/>
          </p:cNvSpPr>
          <p:nvPr>
            <p:ph idx="1"/>
          </p:nvPr>
        </p:nvSpPr>
        <p:spPr/>
        <p:txBody>
          <a:bodyPr/>
          <a:lstStyle/>
          <a:p>
            <a:pPr marL="0" indent="0">
              <a:buNone/>
            </a:pPr>
            <a:endParaRPr lang="en-GB" sz="1800" dirty="0">
              <a:solidFill>
                <a:schemeClr val="tx1"/>
              </a:solidFill>
            </a:endParaRPr>
          </a:p>
          <a:p>
            <a:pPr marL="0" indent="0">
              <a:buNone/>
            </a:pPr>
            <a:r>
              <a:rPr lang="en-GB" sz="1800" dirty="0">
                <a:solidFill>
                  <a:schemeClr val="tx1"/>
                </a:solidFill>
              </a:rPr>
              <a:t>The workflow consists of the following broad development phases: </a:t>
            </a:r>
          </a:p>
          <a:p>
            <a:pPr marL="0" indent="0">
              <a:buNone/>
            </a:pPr>
            <a:endParaRPr lang="en-GB" sz="1800" dirty="0">
              <a:solidFill>
                <a:schemeClr val="tx1"/>
              </a:solidFill>
            </a:endParaRPr>
          </a:p>
          <a:p>
            <a:pPr lvl="1" indent="-342900">
              <a:buFont typeface="Wingdings" panose="05000000000000000000" pitchFamily="2" charset="2"/>
              <a:buChar char="q"/>
            </a:pPr>
            <a:r>
              <a:rPr lang="en-GB" sz="1800" dirty="0"/>
              <a:t>Data Collection and Preparation </a:t>
            </a:r>
          </a:p>
          <a:p>
            <a:pPr lvl="1" indent="-342900">
              <a:buFont typeface="Wingdings" panose="05000000000000000000" pitchFamily="2" charset="2"/>
              <a:buChar char="q"/>
            </a:pPr>
            <a:r>
              <a:rPr lang="en-GB" sz="1800" dirty="0"/>
              <a:t>Feature Extraction </a:t>
            </a:r>
          </a:p>
          <a:p>
            <a:pPr lvl="1" indent="-342900">
              <a:buFont typeface="Wingdings" panose="05000000000000000000" pitchFamily="2" charset="2"/>
              <a:buChar char="q"/>
            </a:pPr>
            <a:r>
              <a:rPr lang="en-GB" sz="1800" dirty="0"/>
              <a:t>Model Building</a:t>
            </a:r>
          </a:p>
        </p:txBody>
      </p:sp>
    </p:spTree>
    <p:extLst>
      <p:ext uri="{BB962C8B-B14F-4D97-AF65-F5344CB8AC3E}">
        <p14:creationId xmlns:p14="http://schemas.microsoft.com/office/powerpoint/2010/main" val="1425860039"/>
      </p:ext>
    </p:extLst>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A2F13-4DE7-400E-E4E6-ECB2B150254E}"/>
              </a:ext>
            </a:extLst>
          </p:cNvPr>
          <p:cNvSpPr>
            <a:spLocks noGrp="1"/>
          </p:cNvSpPr>
          <p:nvPr>
            <p:ph type="title"/>
          </p:nvPr>
        </p:nvSpPr>
        <p:spPr/>
        <p:txBody>
          <a:bodyPr/>
          <a:lstStyle/>
          <a:p>
            <a:r>
              <a:rPr lang="en-IN" dirty="0"/>
              <a:t>Proposed Methodology</a:t>
            </a:r>
            <a:endParaRPr lang="en-GB" dirty="0"/>
          </a:p>
        </p:txBody>
      </p:sp>
      <p:pic>
        <p:nvPicPr>
          <p:cNvPr id="4" name="Picture 3">
            <a:extLst>
              <a:ext uri="{FF2B5EF4-FFF2-40B4-BE49-F238E27FC236}">
                <a16:creationId xmlns:a16="http://schemas.microsoft.com/office/drawing/2014/main" id="{97CF915B-5D28-5C6D-242E-D83B70AD0E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365" y="1657450"/>
            <a:ext cx="4300414" cy="1782340"/>
          </a:xfrm>
          <a:prstGeom prst="rect">
            <a:avLst/>
          </a:prstGeom>
        </p:spPr>
      </p:pic>
      <p:pic>
        <p:nvPicPr>
          <p:cNvPr id="5" name="Picture 4">
            <a:extLst>
              <a:ext uri="{FF2B5EF4-FFF2-40B4-BE49-F238E27FC236}">
                <a16:creationId xmlns:a16="http://schemas.microsoft.com/office/drawing/2014/main" id="{B1D2ADB7-345A-2350-2AE2-BFEA79C6E0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4616" y="1657450"/>
            <a:ext cx="3872325" cy="3543100"/>
          </a:xfrm>
          <a:prstGeom prst="rect">
            <a:avLst/>
          </a:prstGeom>
        </p:spPr>
      </p:pic>
      <p:sp>
        <p:nvSpPr>
          <p:cNvPr id="7" name="Content Placeholder 6">
            <a:extLst>
              <a:ext uri="{FF2B5EF4-FFF2-40B4-BE49-F238E27FC236}">
                <a16:creationId xmlns:a16="http://schemas.microsoft.com/office/drawing/2014/main" id="{1EC64A63-B838-C894-3672-275E43DAB9DC}"/>
              </a:ext>
            </a:extLst>
          </p:cNvPr>
          <p:cNvSpPr>
            <a:spLocks noGrp="1"/>
          </p:cNvSpPr>
          <p:nvPr>
            <p:ph idx="1"/>
          </p:nvPr>
        </p:nvSpPr>
        <p:spPr>
          <a:xfrm>
            <a:off x="1966430" y="3576918"/>
            <a:ext cx="2214283" cy="3072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1400" b="1" dirty="0">
                <a:solidFill>
                  <a:schemeClr val="tx1"/>
                </a:solidFill>
                <a:latin typeface="Arial" panose="020B0604020202020204" pitchFamily="34" charset="0"/>
                <a:cs typeface="Arial" panose="020B0604020202020204" pitchFamily="34" charset="0"/>
              </a:rPr>
              <a:t>Sample input</a:t>
            </a:r>
            <a:endParaRPr lang="en-IN" sz="1400" b="1" dirty="0">
              <a:solidFill>
                <a:schemeClr val="tx1"/>
              </a:solidFill>
              <a:latin typeface="Arial" panose="020B0604020202020204" pitchFamily="34" charset="0"/>
              <a:cs typeface="Arial" panose="020B0604020202020204" pitchFamily="34" charset="0"/>
            </a:endParaRPr>
          </a:p>
        </p:txBody>
      </p:sp>
      <p:sp>
        <p:nvSpPr>
          <p:cNvPr id="10" name="Content Placeholder 6">
            <a:extLst>
              <a:ext uri="{FF2B5EF4-FFF2-40B4-BE49-F238E27FC236}">
                <a16:creationId xmlns:a16="http://schemas.microsoft.com/office/drawing/2014/main" id="{47EC7854-53EC-7B49-BA5D-AE7F36115525}"/>
              </a:ext>
            </a:extLst>
          </p:cNvPr>
          <p:cNvSpPr txBox="1">
            <a:spLocks/>
          </p:cNvSpPr>
          <p:nvPr/>
        </p:nvSpPr>
        <p:spPr bwMode="auto">
          <a:xfrm>
            <a:off x="7893636" y="5334000"/>
            <a:ext cx="2214283" cy="3072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lvl1pPr marL="342900" indent="-342900" algn="l" rtl="0" eaLnBrk="1" fontAlgn="base" hangingPunct="1">
              <a:spcBef>
                <a:spcPct val="20000"/>
              </a:spcBef>
              <a:spcAft>
                <a:spcPct val="0"/>
              </a:spcAft>
              <a:buChar char="•"/>
              <a:defRPr sz="2400">
                <a:solidFill>
                  <a:schemeClr val="lt1"/>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Char char="–"/>
              <a:defRPr sz="2000">
                <a:solidFill>
                  <a:schemeClr val="lt1"/>
                </a:solidFill>
                <a:latin typeface="Arial" panose="020B0604020202020204" pitchFamily="34" charset="0"/>
                <a:ea typeface="+mn-ea"/>
                <a:cs typeface="Arial" panose="020B0604020202020204" pitchFamily="34" charset="0"/>
              </a:defRPr>
            </a:lvl2pPr>
            <a:lvl3pPr marL="1143000" indent="-228600" algn="l" rtl="0" eaLnBrk="1" fontAlgn="base" hangingPunct="1">
              <a:spcBef>
                <a:spcPct val="20000"/>
              </a:spcBef>
              <a:spcAft>
                <a:spcPct val="0"/>
              </a:spcAft>
              <a:buChar char="•"/>
              <a:defRPr sz="1800">
                <a:solidFill>
                  <a:schemeClr val="lt1"/>
                </a:solidFill>
                <a:latin typeface="Arial" panose="020B0604020202020204" pitchFamily="34" charset="0"/>
                <a:ea typeface="+mn-ea"/>
                <a:cs typeface="Arial" panose="020B0604020202020204" pitchFamily="34" charset="0"/>
              </a:defRPr>
            </a:lvl3pPr>
            <a:lvl4pPr marL="1600200" indent="-228600" algn="l" rtl="0" eaLnBrk="1" fontAlgn="base" hangingPunct="1">
              <a:spcBef>
                <a:spcPct val="20000"/>
              </a:spcBef>
              <a:spcAft>
                <a:spcPct val="0"/>
              </a:spcAft>
              <a:buChar char="–"/>
              <a:defRPr sz="1600">
                <a:solidFill>
                  <a:schemeClr val="lt1"/>
                </a:solidFill>
                <a:latin typeface="Arial" panose="020B0604020202020204" pitchFamily="34" charset="0"/>
                <a:ea typeface="+mn-ea"/>
                <a:cs typeface="Arial" panose="020B0604020202020204" pitchFamily="34" charset="0"/>
              </a:defRPr>
            </a:lvl4pPr>
            <a:lvl5pPr marL="2057400" indent="-228600" algn="l" rtl="0" eaLnBrk="1" fontAlgn="base" hangingPunct="1">
              <a:spcBef>
                <a:spcPct val="20000"/>
              </a:spcBef>
              <a:spcAft>
                <a:spcPct val="0"/>
              </a:spcAft>
              <a:buChar char="»"/>
              <a:defRPr sz="1600">
                <a:solidFill>
                  <a:schemeClr val="lt1"/>
                </a:solidFill>
                <a:latin typeface="Arial" panose="020B0604020202020204" pitchFamily="34" charset="0"/>
                <a:ea typeface="+mn-ea"/>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lt1"/>
                </a:solidFill>
                <a:latin typeface="+mn-lt"/>
                <a:ea typeface="+mn-ea"/>
                <a:cs typeface="+mn-cs"/>
              </a:defRPr>
            </a:lvl6pPr>
            <a:lvl7pPr marL="2971800" indent="-228600" algn="l" rtl="0" eaLnBrk="1" fontAlgn="base" hangingPunct="1">
              <a:spcBef>
                <a:spcPct val="20000"/>
              </a:spcBef>
              <a:spcAft>
                <a:spcPct val="0"/>
              </a:spcAft>
              <a:buChar char="»"/>
              <a:defRPr sz="2000">
                <a:solidFill>
                  <a:schemeClr val="lt1"/>
                </a:solidFill>
                <a:latin typeface="+mn-lt"/>
                <a:ea typeface="+mn-ea"/>
                <a:cs typeface="+mn-cs"/>
              </a:defRPr>
            </a:lvl7pPr>
            <a:lvl8pPr marL="3429000" indent="-228600" algn="l" rtl="0" eaLnBrk="1" fontAlgn="base" hangingPunct="1">
              <a:spcBef>
                <a:spcPct val="20000"/>
              </a:spcBef>
              <a:spcAft>
                <a:spcPct val="0"/>
              </a:spcAft>
              <a:buChar char="»"/>
              <a:defRPr sz="2000">
                <a:solidFill>
                  <a:schemeClr val="lt1"/>
                </a:solidFill>
                <a:latin typeface="+mn-lt"/>
                <a:ea typeface="+mn-ea"/>
                <a:cs typeface="+mn-cs"/>
              </a:defRPr>
            </a:lvl8pPr>
            <a:lvl9pPr marL="3886200" indent="-228600" algn="l" rtl="0" eaLnBrk="1" fontAlgn="base" hangingPunct="1">
              <a:spcBef>
                <a:spcPct val="20000"/>
              </a:spcBef>
              <a:spcAft>
                <a:spcPct val="0"/>
              </a:spcAft>
              <a:buChar char="»"/>
              <a:defRPr sz="2000">
                <a:solidFill>
                  <a:schemeClr val="lt1"/>
                </a:solidFill>
                <a:latin typeface="+mn-lt"/>
                <a:ea typeface="+mn-ea"/>
                <a:cs typeface="+mn-cs"/>
              </a:defRPr>
            </a:lvl9pPr>
          </a:lstStyle>
          <a:p>
            <a:pPr marL="0" indent="0" algn="ctr">
              <a:buFontTx/>
              <a:buNone/>
            </a:pPr>
            <a:r>
              <a:rPr lang="en-US" sz="1400" b="1" kern="0" dirty="0">
                <a:solidFill>
                  <a:schemeClr val="tx1"/>
                </a:solidFill>
              </a:rPr>
              <a:t>Sample output</a:t>
            </a:r>
            <a:endParaRPr lang="en-IN" sz="1400" b="1" kern="0" dirty="0">
              <a:solidFill>
                <a:schemeClr val="tx1"/>
              </a:solidFill>
            </a:endParaRPr>
          </a:p>
        </p:txBody>
      </p:sp>
    </p:spTree>
    <p:extLst>
      <p:ext uri="{BB962C8B-B14F-4D97-AF65-F5344CB8AC3E}">
        <p14:creationId xmlns:p14="http://schemas.microsoft.com/office/powerpoint/2010/main" val="1695051802"/>
      </p:ext>
    </p:extLst>
  </p:cSld>
  <p:clrMapOvr>
    <a:masterClrMapping/>
  </p:clrMapOvr>
  <p:transition>
    <p:wipe dir="d"/>
  </p:transition>
</p:sld>
</file>

<file path=ppt/theme/theme1.xml><?xml version="1.0" encoding="utf-8"?>
<a:theme xmlns:a="http://schemas.openxmlformats.org/drawingml/2006/main" name="SS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Comic Sans MS"/>
        <a:ea typeface=""/>
        <a:cs typeface=""/>
      </a:majorFont>
      <a:minorFont>
        <a:latin typeface="Comic Sans MS"/>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8E9540F8-C56E-444C-ACB3-A860CA9AFDC0}" vid="{4ACF5BCF-BEF1-4540-B07B-0840E8236B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SSN</Template>
  <TotalTime>3012</TotalTime>
  <Words>2219</Words>
  <Application>Microsoft Office PowerPoint</Application>
  <PresentationFormat>Widescreen</PresentationFormat>
  <Paragraphs>347</Paragraphs>
  <Slides>37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Calibri</vt:lpstr>
      <vt:lpstr>Cambria-Bold</vt:lpstr>
      <vt:lpstr>Comic Sans MS</vt:lpstr>
      <vt:lpstr>Google Sans</vt:lpstr>
      <vt:lpstr>Tahoma</vt:lpstr>
      <vt:lpstr>Times New Roman</vt:lpstr>
      <vt:lpstr>Wingdings</vt:lpstr>
      <vt:lpstr>SSN</vt:lpstr>
      <vt:lpstr>Analysis of link prediction in twitch  using ML and graph theory algorithms </vt:lpstr>
      <vt:lpstr>Problem Statement</vt:lpstr>
      <vt:lpstr>Motivation</vt:lpstr>
      <vt:lpstr>Literature Survey</vt:lpstr>
      <vt:lpstr>Literature Survey</vt:lpstr>
      <vt:lpstr>Literature Survey</vt:lpstr>
      <vt:lpstr>System Design</vt:lpstr>
      <vt:lpstr>Proposed Methodology</vt:lpstr>
      <vt:lpstr>Proposed Methodology</vt:lpstr>
      <vt:lpstr>Data Collection</vt:lpstr>
      <vt:lpstr>Assumptions</vt:lpstr>
      <vt:lpstr>Data Preparation</vt:lpstr>
      <vt:lpstr>Feature Extraction </vt:lpstr>
      <vt:lpstr>Feature Extraction </vt:lpstr>
      <vt:lpstr>Feature Extraction </vt:lpstr>
      <vt:lpstr>Model Building</vt:lpstr>
      <vt:lpstr>Model Building</vt:lpstr>
      <vt:lpstr>Model Building</vt:lpstr>
      <vt:lpstr>Model Building</vt:lpstr>
      <vt:lpstr>Model Building</vt:lpstr>
      <vt:lpstr>Model Building</vt:lpstr>
      <vt:lpstr>Model Building</vt:lpstr>
      <vt:lpstr>Model Building</vt:lpstr>
      <vt:lpstr>Model Building</vt:lpstr>
      <vt:lpstr>Model Building</vt:lpstr>
      <vt:lpstr>Model Building</vt:lpstr>
      <vt:lpstr>Model Building</vt:lpstr>
      <vt:lpstr>Performance Analysis</vt:lpstr>
      <vt:lpstr>Performance Analysis</vt:lpstr>
      <vt:lpstr>Performance Analysis</vt:lpstr>
      <vt:lpstr>Conclusion</vt:lpstr>
      <vt:lpstr>Scope &amp; Challenges</vt:lpstr>
      <vt:lpstr>Scope &amp; Challenges</vt:lpstr>
      <vt:lpstr>References</vt:lpstr>
      <vt:lpstr>References</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Motion and 2D Optical Flow</dc:title>
  <dc:creator>Sree Sharmila T</dc:creator>
  <cp:lastModifiedBy>manoj ravichandran</cp:lastModifiedBy>
  <cp:revision>180</cp:revision>
  <cp:lastPrinted>2022-04-02T10:13:45Z</cp:lastPrinted>
  <dcterms:created xsi:type="dcterms:W3CDTF">2022-03-31T03:16:14Z</dcterms:created>
  <dcterms:modified xsi:type="dcterms:W3CDTF">2023-05-04T16:16:58Z</dcterms:modified>
</cp:coreProperties>
</file>