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66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3BCF8-7096-4838-B543-68C8F5035F38}" type="datetimeFigureOut">
              <a:rPr lang="en-US" smtClean="0"/>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13BCF8-7096-4838-B543-68C8F5035F38}" type="datetimeFigureOut">
              <a:rPr lang="en-US" smtClean="0"/>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13BCF8-7096-4838-B543-68C8F5035F38}" type="datetimeFigureOut">
              <a:rPr lang="en-US" smtClean="0"/>
              <a:t>1/24/2023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13BCF8-7096-4838-B543-68C8F5035F38}" type="datetimeFigureOut">
              <a:rPr lang="en-US" smtClean="0"/>
              <a:t>1/24/2023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3BCF8-7096-4838-B543-68C8F5035F38}" type="datetimeFigureOut">
              <a:rPr lang="en-US" smtClean="0"/>
              <a:t>1/24/2023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3BCF8-7096-4838-B543-68C8F5035F38}" type="datetimeFigureOut">
              <a:rPr lang="en-US" smtClean="0"/>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3BCF8-7096-4838-B543-68C8F5035F38}" type="datetimeFigureOut">
              <a:rPr lang="en-US" smtClean="0"/>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CF8DD-1558-47BC-8E85-C44393A126A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3BCF8-7096-4838-B543-68C8F5035F38}" type="datetimeFigureOut">
              <a:rPr lang="en-US" smtClean="0"/>
              <a:t>1/24/2023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F8DD-1558-47BC-8E85-C44393A126A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285883"/>
          </a:xfrm>
        </p:spPr>
        <p:txBody>
          <a:bodyPr>
            <a:normAutofit/>
          </a:bodyPr>
          <a:lstStyle/>
          <a:p>
            <a:r>
              <a:rPr lang="en-IN" dirty="0"/>
              <a:t>LEAD SCORE CASE STUDY</a:t>
            </a:r>
          </a:p>
        </p:txBody>
      </p:sp>
      <p:sp>
        <p:nvSpPr>
          <p:cNvPr id="3" name="Subtitle 2"/>
          <p:cNvSpPr>
            <a:spLocks noGrp="1"/>
          </p:cNvSpPr>
          <p:nvPr>
            <p:ph type="subTitle" idx="1"/>
          </p:nvPr>
        </p:nvSpPr>
        <p:spPr/>
        <p:txBody>
          <a:bodyPr>
            <a:normAutofit fontScale="92500" lnSpcReduction="20000"/>
          </a:bodyPr>
          <a:lstStyle/>
          <a:p>
            <a:r>
              <a:rPr lang="en-IN" dirty="0"/>
              <a:t>SUBMITTED BY:</a:t>
            </a:r>
          </a:p>
          <a:p>
            <a:r>
              <a:rPr lang="en-IN" dirty="0" err="1"/>
              <a:t>Somya</a:t>
            </a:r>
            <a:r>
              <a:rPr lang="en-IN" dirty="0"/>
              <a:t>  Gupta</a:t>
            </a:r>
            <a:br>
              <a:rPr lang="en-IN" dirty="0"/>
            </a:br>
            <a:r>
              <a:rPr lang="en-IN" dirty="0"/>
              <a:t>Jayanth Vemula</a:t>
            </a:r>
            <a:br>
              <a:rPr lang="en-IN" dirty="0"/>
            </a:br>
            <a:r>
              <a:rPr lang="en-IN" dirty="0"/>
              <a:t>Sruthi Kavuluru</a:t>
            </a:r>
          </a:p>
        </p:txBody>
      </p:sp>
      <p:pic>
        <p:nvPicPr>
          <p:cNvPr id="4" name="image1.png"/>
          <p:cNvPicPr/>
          <p:nvPr/>
        </p:nvPicPr>
        <p:blipFill>
          <a:blip r:embed="rId2" cstate="print"/>
          <a:stretch>
            <a:fillRect/>
          </a:stretch>
        </p:blipFill>
        <p:spPr>
          <a:xfrm>
            <a:off x="357158" y="357166"/>
            <a:ext cx="927305" cy="617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54164"/>
          </a:xfrm>
        </p:spPr>
        <p:txBody>
          <a:bodyPr>
            <a:normAutofit fontScale="90000"/>
          </a:bodyPr>
          <a:lstStyle/>
          <a:p>
            <a:r>
              <a:rPr lang="en-IN" dirty="0"/>
              <a:t>The Graph Depicts An Optimal Cut Off Of 0.35 Based On Accuracy, Sensitivity, Specificity</a:t>
            </a:r>
          </a:p>
        </p:txBody>
      </p:sp>
      <p:pic>
        <p:nvPicPr>
          <p:cNvPr id="6146" name="Picture 2"/>
          <p:cNvPicPr>
            <a:picLocks noGrp="1" noChangeAspect="1" noChangeArrowheads="1"/>
          </p:cNvPicPr>
          <p:nvPr>
            <p:ph idx="1"/>
          </p:nvPr>
        </p:nvPicPr>
        <p:blipFill>
          <a:blip r:embed="rId2"/>
          <a:srcRect/>
          <a:stretch>
            <a:fillRect/>
          </a:stretch>
        </p:blipFill>
        <p:spPr bwMode="auto">
          <a:xfrm>
            <a:off x="2500299" y="2882106"/>
            <a:ext cx="3857652" cy="261859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fontScale="90000"/>
          </a:bodyPr>
          <a:lstStyle/>
          <a:p>
            <a:r>
              <a:rPr lang="en-IN" dirty="0"/>
              <a:t>The Graph Depicts An Optimal Cut Off Of 0.35 Based On Accuracy, Sensitivity, Specificity</a:t>
            </a:r>
          </a:p>
        </p:txBody>
      </p:sp>
      <p:pic>
        <p:nvPicPr>
          <p:cNvPr id="7170" name="Picture 2"/>
          <p:cNvPicPr>
            <a:picLocks noGrp="1" noChangeAspect="1" noChangeArrowheads="1"/>
          </p:cNvPicPr>
          <p:nvPr>
            <p:ph idx="1"/>
          </p:nvPr>
        </p:nvPicPr>
        <p:blipFill>
          <a:blip r:embed="rId2"/>
          <a:srcRect/>
          <a:stretch>
            <a:fillRect/>
          </a:stretch>
        </p:blipFill>
        <p:spPr bwMode="auto">
          <a:xfrm>
            <a:off x="2143108" y="2929730"/>
            <a:ext cx="4357717" cy="321391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Final Observation Of Text Data And Train Data</a:t>
            </a:r>
          </a:p>
        </p:txBody>
      </p:sp>
      <p:sp>
        <p:nvSpPr>
          <p:cNvPr id="3" name="Content Placeholder 2"/>
          <p:cNvSpPr>
            <a:spLocks noGrp="1"/>
          </p:cNvSpPr>
          <p:nvPr>
            <p:ph idx="1"/>
          </p:nvPr>
        </p:nvSpPr>
        <p:spPr/>
        <p:txBody>
          <a:bodyPr>
            <a:normAutofit fontScale="32500" lnSpcReduction="20000"/>
          </a:bodyPr>
          <a:lstStyle/>
          <a:p>
            <a:r>
              <a:rPr lang="en-IN" sz="5900" b="1" dirty="0"/>
              <a:t>Observation:</a:t>
            </a:r>
          </a:p>
          <a:p>
            <a:r>
              <a:rPr lang="en-IN" sz="4500" dirty="0"/>
              <a:t>After running the model on the Test Data these are the figures we obtain:</a:t>
            </a:r>
          </a:p>
          <a:p>
            <a:r>
              <a:rPr lang="en-IN" sz="4500" dirty="0"/>
              <a:t>Accuracy : 92.78%</a:t>
            </a:r>
          </a:p>
          <a:p>
            <a:r>
              <a:rPr lang="en-IN" sz="4500" dirty="0"/>
              <a:t>Sensitivity : 91.98%</a:t>
            </a:r>
          </a:p>
          <a:p>
            <a:r>
              <a:rPr lang="en-IN" sz="4500" dirty="0"/>
              <a:t>Specificity : 93.26%</a:t>
            </a:r>
          </a:p>
          <a:p>
            <a:r>
              <a:rPr lang="en-IN" sz="5900" b="1" dirty="0"/>
              <a:t>Final Observation:</a:t>
            </a:r>
          </a:p>
          <a:p>
            <a:r>
              <a:rPr lang="en-IN" sz="4500" dirty="0"/>
              <a:t>Let us compare the values obtained for Train &amp; Test:</a:t>
            </a:r>
          </a:p>
          <a:p>
            <a:r>
              <a:rPr lang="en-IN" sz="4200" b="1" dirty="0"/>
              <a:t>Train Data:</a:t>
            </a:r>
          </a:p>
          <a:p>
            <a:r>
              <a:rPr lang="en-IN" sz="4500" dirty="0"/>
              <a:t>Accuracy : 92.29%</a:t>
            </a:r>
          </a:p>
          <a:p>
            <a:r>
              <a:rPr lang="en-IN" sz="4500" dirty="0"/>
              <a:t>Sensitivity : 91.70%</a:t>
            </a:r>
          </a:p>
          <a:p>
            <a:r>
              <a:rPr lang="en-IN" sz="4500" dirty="0"/>
              <a:t>Specificity : 92.66%</a:t>
            </a:r>
          </a:p>
          <a:p>
            <a:r>
              <a:rPr lang="en-IN" sz="5000" b="1" dirty="0"/>
              <a:t>Test Data:</a:t>
            </a:r>
          </a:p>
          <a:p>
            <a:r>
              <a:rPr lang="en-IN" sz="5500" dirty="0"/>
              <a:t>Accuracy : 92.78%</a:t>
            </a:r>
          </a:p>
          <a:p>
            <a:r>
              <a:rPr lang="en-IN" sz="5500" dirty="0"/>
              <a:t>Sensitivity : 91.98%</a:t>
            </a:r>
          </a:p>
          <a:p>
            <a:r>
              <a:rPr lang="en-IN" sz="5500" dirty="0"/>
              <a:t>Specificity : 93.26%</a:t>
            </a:r>
          </a:p>
          <a:p>
            <a:r>
              <a:rPr lang="en-IN" sz="5500" dirty="0"/>
              <a:t>The Model seems to predict the Conversion Rate very well and we should be able to give the CEO confidence in making good calls based on this model</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Lead Score Case Study for X Education</a:t>
            </a:r>
            <a:br>
              <a:rPr lang="en-IN" dirty="0"/>
            </a:br>
            <a:endParaRPr lang="en-IN" dirty="0"/>
          </a:p>
        </p:txBody>
      </p:sp>
      <p:sp>
        <p:nvSpPr>
          <p:cNvPr id="3" name="Content Placeholder 2"/>
          <p:cNvSpPr>
            <a:spLocks noGrp="1"/>
          </p:cNvSpPr>
          <p:nvPr>
            <p:ph idx="1"/>
          </p:nvPr>
        </p:nvSpPr>
        <p:spPr>
          <a:xfrm>
            <a:off x="457200" y="1285860"/>
            <a:ext cx="8229600" cy="5214974"/>
          </a:xfrm>
        </p:spPr>
        <p:txBody>
          <a:bodyPr>
            <a:normAutofit fontScale="25000" lnSpcReduction="20000"/>
          </a:bodyPr>
          <a:lstStyle/>
          <a:p>
            <a:r>
              <a:rPr lang="en-US" sz="11200" b="1" dirty="0"/>
              <a:t>Problem Statement </a:t>
            </a:r>
            <a:r>
              <a:rPr lang="en-US" sz="11200" dirty="0"/>
              <a:t>:</a:t>
            </a:r>
          </a:p>
          <a:p>
            <a:pPr>
              <a:buNone/>
            </a:pPr>
            <a:r>
              <a:rPr lang="en-US" dirty="0"/>
              <a:t>	</a:t>
            </a:r>
            <a:endParaRPr lang="en-IN" dirty="0"/>
          </a:p>
          <a:p>
            <a:r>
              <a:rPr lang="en-US" sz="6400" dirty="0"/>
              <a:t>X Education sells online courses to industry professionals. The company markets its courses on several websites and search engines like Google.</a:t>
            </a:r>
            <a:endParaRPr lang="en-IN" sz="6400" dirty="0"/>
          </a:p>
          <a:p>
            <a:r>
              <a:rPr lang="en-US" sz="6400" dirty="0"/>
              <a:t> </a:t>
            </a:r>
            <a:endParaRPr lang="en-IN" sz="6400" dirty="0"/>
          </a:p>
          <a:p>
            <a:r>
              <a:rPr lang="en-US" sz="6400" dirty="0"/>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a:t>
            </a:r>
            <a:endParaRPr lang="en-IN" sz="6400" dirty="0"/>
          </a:p>
          <a:p>
            <a:r>
              <a:rPr lang="en-US" sz="6400" dirty="0"/>
              <a:t> </a:t>
            </a:r>
            <a:endParaRPr lang="en-IN" sz="6400" dirty="0"/>
          </a:p>
          <a:p>
            <a:r>
              <a:rPr lang="en-US" sz="6400" dirty="0"/>
              <a:t>Once these leads are acquired, employees from the sales team start making calls, writing emails, etc. Through this process, some of the leads get converted while most do not. The typical lead conversion rate at X education is around 30%.</a:t>
            </a:r>
            <a:endParaRPr lang="en-IN" sz="6400" dirty="0"/>
          </a:p>
          <a:p>
            <a:r>
              <a:rPr lang="en-US" sz="6400" dirty="0"/>
              <a:t> </a:t>
            </a:r>
            <a:endParaRPr lang="en-IN" sz="6400" dirty="0"/>
          </a:p>
          <a:p>
            <a:r>
              <a:rPr lang="en-US" sz="11200" b="1" dirty="0"/>
              <a:t>Business Goal</a:t>
            </a:r>
            <a:r>
              <a:rPr lang="en-US" sz="11200" dirty="0"/>
              <a:t>:</a:t>
            </a:r>
            <a:endParaRPr lang="en-IN" sz="11200" b="1" dirty="0"/>
          </a:p>
          <a:p>
            <a:pPr>
              <a:buNone/>
            </a:pPr>
            <a:endParaRPr lang="en-IN" sz="4900" dirty="0"/>
          </a:p>
          <a:p>
            <a:r>
              <a:rPr lang="en-US" sz="6400" dirty="0"/>
              <a:t>X Education needs help in selecting the most promising leads, i.e. the leads that are most likely to convert into paying customers. </a:t>
            </a:r>
            <a:endParaRPr lang="en-IN" sz="6400" dirty="0"/>
          </a:p>
          <a:p>
            <a:r>
              <a:rPr lang="en-US" sz="6400" dirty="0"/>
              <a:t>The company needs a model wherein you a lead score is assigned to each of the leads such that the customers with higher lead score have a higher conversion chance and the customers with lower lead score have a lower conversion chance. </a:t>
            </a:r>
            <a:endParaRPr lang="en-IN" sz="6400" dirty="0"/>
          </a:p>
          <a:p>
            <a:r>
              <a:rPr lang="en-US" sz="6400" dirty="0"/>
              <a:t>The CEO, in particular, has given a ballpark of the target lead conversion rate to be around 80%.</a:t>
            </a:r>
            <a:endParaRPr lang="en-IN" sz="6400" dirty="0"/>
          </a:p>
          <a:p>
            <a:endParaRPr lang="en-IN" sz="6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14290"/>
            <a:ext cx="6286544" cy="1203348"/>
          </a:xfrm>
        </p:spPr>
        <p:txBody>
          <a:bodyPr>
            <a:noAutofit/>
          </a:bodyPr>
          <a:lstStyle/>
          <a:p>
            <a:r>
              <a:rPr lang="en-US" sz="4000" b="1" dirty="0"/>
              <a:t>STRATEGY</a:t>
            </a:r>
            <a:br>
              <a:rPr lang="en-IN" sz="4000" dirty="0"/>
            </a:br>
            <a:endParaRPr lang="en-IN" sz="4000" dirty="0"/>
          </a:p>
        </p:txBody>
      </p:sp>
      <p:sp>
        <p:nvSpPr>
          <p:cNvPr id="3" name="Content Placeholder 2"/>
          <p:cNvSpPr>
            <a:spLocks noGrp="1"/>
          </p:cNvSpPr>
          <p:nvPr>
            <p:ph idx="1"/>
          </p:nvPr>
        </p:nvSpPr>
        <p:spPr/>
        <p:txBody>
          <a:bodyPr>
            <a:normAutofit fontScale="85000" lnSpcReduction="20000"/>
          </a:bodyPr>
          <a:lstStyle/>
          <a:p>
            <a:pPr lvl="0"/>
            <a:r>
              <a:rPr lang="en-US" sz="3300" dirty="0"/>
              <a:t>Source the data for analysis</a:t>
            </a:r>
            <a:endParaRPr lang="en-IN" sz="3300" dirty="0"/>
          </a:p>
          <a:p>
            <a:pPr lvl="0"/>
            <a:r>
              <a:rPr lang="en-US" sz="3300" dirty="0"/>
              <a:t>Clean and prepare the data</a:t>
            </a:r>
            <a:endParaRPr lang="en-IN" sz="3300" dirty="0"/>
          </a:p>
          <a:p>
            <a:pPr lvl="0"/>
            <a:r>
              <a:rPr lang="en-US" sz="3300" dirty="0"/>
              <a:t>Exploratory Data Analysis.</a:t>
            </a:r>
            <a:endParaRPr lang="en-IN" sz="3300" dirty="0"/>
          </a:p>
          <a:p>
            <a:pPr lvl="0"/>
            <a:r>
              <a:rPr lang="en-US" sz="3300" dirty="0"/>
              <a:t>Feature Scaling</a:t>
            </a:r>
            <a:endParaRPr lang="en-IN" sz="3300" dirty="0"/>
          </a:p>
          <a:p>
            <a:pPr lvl="0"/>
            <a:r>
              <a:rPr lang="en-US" sz="3300" dirty="0"/>
              <a:t>Splitting the data into Test and Train dataset.</a:t>
            </a:r>
            <a:endParaRPr lang="en-IN" sz="3300" dirty="0"/>
          </a:p>
          <a:p>
            <a:pPr lvl="0"/>
            <a:r>
              <a:rPr lang="en-US" sz="3300" dirty="0"/>
              <a:t>Building a logistic Regression model and calculate Lead Score.</a:t>
            </a:r>
            <a:endParaRPr lang="en-IN" sz="3300" dirty="0"/>
          </a:p>
          <a:p>
            <a:pPr lvl="0"/>
            <a:r>
              <a:rPr lang="en-US" sz="3300" dirty="0"/>
              <a:t>Evaluating the model by using different metrics - Specificity and Sensitivity or Precision and Recall.</a:t>
            </a:r>
            <a:endParaRPr lang="en-IN" sz="3300" dirty="0"/>
          </a:p>
          <a:p>
            <a:pPr lvl="0"/>
            <a:r>
              <a:rPr lang="en-US" sz="3300" dirty="0"/>
              <a:t>Applying the best model in Test data based on the Sensitivity and Specificity Metrics.</a:t>
            </a:r>
            <a:endParaRPr lang="en-IN" sz="33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00132"/>
          </a:xfrm>
        </p:spPr>
        <p:txBody>
          <a:bodyPr>
            <a:normAutofit fontScale="90000"/>
          </a:bodyPr>
          <a:lstStyle/>
          <a:p>
            <a:r>
              <a:rPr lang="en-US" dirty="0"/>
              <a:t>We have around 39% Conversion rate in Total</a:t>
            </a:r>
            <a:br>
              <a:rPr lang="en-IN" dirty="0"/>
            </a:br>
            <a:endParaRPr lang="en-IN" dirty="0"/>
          </a:p>
        </p:txBody>
      </p:sp>
      <p:pic>
        <p:nvPicPr>
          <p:cNvPr id="1027" name="Picture 3"/>
          <p:cNvPicPr>
            <a:picLocks noGrp="1" noChangeAspect="1" noChangeArrowheads="1"/>
          </p:cNvPicPr>
          <p:nvPr>
            <p:ph idx="1"/>
          </p:nvPr>
        </p:nvPicPr>
        <p:blipFill>
          <a:blip r:embed="rId2"/>
          <a:srcRect/>
          <a:stretch>
            <a:fillRect/>
          </a:stretch>
        </p:blipFill>
        <p:spPr bwMode="auto">
          <a:xfrm>
            <a:off x="2581275" y="2034381"/>
            <a:ext cx="3981450" cy="3657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643074"/>
          </a:xfrm>
        </p:spPr>
        <p:txBody>
          <a:bodyPr>
            <a:normAutofit fontScale="90000"/>
          </a:bodyPr>
          <a:lstStyle/>
          <a:p>
            <a:r>
              <a:rPr lang="en-IN" dirty="0"/>
              <a:t>IN Lead Origin, Maximum Conversation Happened From Landing Page Submission</a:t>
            </a:r>
          </a:p>
        </p:txBody>
      </p:sp>
      <p:pic>
        <p:nvPicPr>
          <p:cNvPr id="2050" name="Picture 2"/>
          <p:cNvPicPr>
            <a:picLocks noGrp="1" noChangeAspect="1" noChangeArrowheads="1"/>
          </p:cNvPicPr>
          <p:nvPr>
            <p:ph idx="1"/>
          </p:nvPr>
        </p:nvPicPr>
        <p:blipFill>
          <a:blip r:embed="rId2"/>
          <a:srcRect/>
          <a:stretch>
            <a:fillRect/>
          </a:stretch>
        </p:blipFill>
        <p:spPr bwMode="auto">
          <a:xfrm>
            <a:off x="2285984" y="2714620"/>
            <a:ext cx="4667250" cy="39243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Major Conversion Has Happened From Emails Sent And Calls Made</a:t>
            </a:r>
            <a:br>
              <a:rPr lang="en-IN" dirty="0"/>
            </a:b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652462" y="2429669"/>
            <a:ext cx="7839075" cy="28670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643074"/>
          </a:xfrm>
        </p:spPr>
        <p:txBody>
          <a:bodyPr>
            <a:normAutofit fontScale="90000"/>
          </a:bodyPr>
          <a:lstStyle/>
          <a:p>
            <a:r>
              <a:rPr lang="en-US" dirty="0"/>
              <a:t>Major Conversion In The Lead Source Is From Google</a:t>
            </a:r>
            <a:br>
              <a:rPr lang="en-IN" dirty="0"/>
            </a:b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590550" y="2162969"/>
            <a:ext cx="7962900" cy="34004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HEATMAP</a:t>
            </a:r>
          </a:p>
        </p:txBody>
      </p:sp>
      <p:pic>
        <p:nvPicPr>
          <p:cNvPr id="5122" name="Picture 2"/>
          <p:cNvPicPr>
            <a:picLocks noGrp="1" noChangeAspect="1" noChangeArrowheads="1"/>
          </p:cNvPicPr>
          <p:nvPr>
            <p:ph idx="1"/>
          </p:nvPr>
        </p:nvPicPr>
        <p:blipFill>
          <a:blip r:embed="rId2"/>
          <a:srcRect/>
          <a:stretch>
            <a:fillRect/>
          </a:stretch>
        </p:blipFill>
        <p:spPr bwMode="auto">
          <a:xfrm>
            <a:off x="1824037" y="1696244"/>
            <a:ext cx="5495925" cy="43338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71612"/>
          </a:xfrm>
        </p:spPr>
        <p:txBody>
          <a:bodyPr>
            <a:normAutofit fontScale="90000"/>
          </a:bodyPr>
          <a:lstStyle/>
          <a:p>
            <a:r>
              <a:rPr lang="en-US" b="1" dirty="0"/>
              <a:t>Variables Impacting the Conversion Rate</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pPr lvl="0"/>
            <a:r>
              <a:rPr lang="en-US" dirty="0"/>
              <a:t>Do Not Email</a:t>
            </a:r>
            <a:endParaRPr lang="en-IN" dirty="0"/>
          </a:p>
          <a:p>
            <a:pPr lvl="0"/>
            <a:r>
              <a:rPr lang="en-US" dirty="0"/>
              <a:t>Total Visits</a:t>
            </a:r>
            <a:endParaRPr lang="en-IN" dirty="0"/>
          </a:p>
          <a:p>
            <a:pPr lvl="0"/>
            <a:r>
              <a:rPr lang="en-US" dirty="0"/>
              <a:t>Total Time Spent On Website</a:t>
            </a:r>
            <a:endParaRPr lang="en-IN" dirty="0"/>
          </a:p>
          <a:p>
            <a:pPr lvl="0"/>
            <a:r>
              <a:rPr lang="en-US" dirty="0"/>
              <a:t>Lead Origin – Lead Page Submission</a:t>
            </a:r>
            <a:endParaRPr lang="en-IN" dirty="0"/>
          </a:p>
          <a:p>
            <a:pPr lvl="0"/>
            <a:r>
              <a:rPr lang="en-US" dirty="0"/>
              <a:t>Lead Origin – Lead Add Form</a:t>
            </a:r>
            <a:endParaRPr lang="en-IN" dirty="0"/>
          </a:p>
          <a:p>
            <a:pPr lvl="0"/>
            <a:r>
              <a:rPr lang="en-US" dirty="0"/>
              <a:t>Lead Source - </a:t>
            </a:r>
            <a:r>
              <a:rPr lang="en-US" dirty="0" err="1"/>
              <a:t>Olark</a:t>
            </a:r>
            <a:r>
              <a:rPr lang="en-US" dirty="0"/>
              <a:t> Chat</a:t>
            </a:r>
            <a:endParaRPr lang="en-IN" dirty="0"/>
          </a:p>
          <a:p>
            <a:pPr lvl="0"/>
            <a:r>
              <a:rPr lang="en-US" dirty="0"/>
              <a:t>Last Source – </a:t>
            </a:r>
            <a:r>
              <a:rPr lang="en-US" dirty="0" err="1"/>
              <a:t>Welingak</a:t>
            </a:r>
            <a:r>
              <a:rPr lang="en-US" dirty="0"/>
              <a:t> Website</a:t>
            </a:r>
            <a:endParaRPr lang="en-IN" dirty="0"/>
          </a:p>
          <a:p>
            <a:pPr lvl="0"/>
            <a:r>
              <a:rPr lang="en-US" dirty="0"/>
              <a:t>Last Activity – Email Bounced</a:t>
            </a:r>
            <a:endParaRPr lang="en-IN" dirty="0"/>
          </a:p>
          <a:p>
            <a:pPr lvl="0"/>
            <a:r>
              <a:rPr lang="en-US" dirty="0"/>
              <a:t>Last Activity – Not Sure</a:t>
            </a:r>
            <a:endParaRPr lang="en-IN" dirty="0"/>
          </a:p>
          <a:p>
            <a:pPr lvl="0"/>
            <a:r>
              <a:rPr lang="en-US" dirty="0"/>
              <a:t>Last Activity – </a:t>
            </a:r>
            <a:r>
              <a:rPr lang="en-US" dirty="0" err="1"/>
              <a:t>Olark</a:t>
            </a:r>
            <a:r>
              <a:rPr lang="en-US" dirty="0"/>
              <a:t> Chat Conversation</a:t>
            </a:r>
            <a:endParaRPr lang="en-IN" dirty="0"/>
          </a:p>
          <a:p>
            <a:pPr lvl="0"/>
            <a:r>
              <a:rPr lang="en-US" dirty="0"/>
              <a:t>Last Activity – SMS Sent</a:t>
            </a:r>
            <a:endParaRPr lang="en-IN" dirty="0"/>
          </a:p>
          <a:p>
            <a:pPr lvl="0"/>
            <a:r>
              <a:rPr lang="en-US" dirty="0"/>
              <a:t>Current Occupation – No Information</a:t>
            </a:r>
            <a:endParaRPr lang="en-IN" dirty="0"/>
          </a:p>
          <a:p>
            <a:pPr lvl="0"/>
            <a:r>
              <a:rPr lang="en-US" dirty="0"/>
              <a:t>Current Occupation – Working Professional</a:t>
            </a:r>
            <a:endParaRPr lang="en-IN" dirty="0"/>
          </a:p>
          <a:p>
            <a:pPr lvl="0"/>
            <a:r>
              <a:rPr lang="en-US" dirty="0"/>
              <a:t>Last Notable Activity – Had a Phone Conversation</a:t>
            </a:r>
            <a:endParaRPr lang="en-IN" dirty="0"/>
          </a:p>
          <a:p>
            <a:pPr lvl="0"/>
            <a:r>
              <a:rPr lang="en-US" dirty="0"/>
              <a:t>Last Notable Activity - Unreachable</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589</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LEAD SCORE CASE STUDY</vt:lpstr>
      <vt:lpstr>Lead Score Case Study for X Education </vt:lpstr>
      <vt:lpstr>STRATEGY </vt:lpstr>
      <vt:lpstr>We have around 39% Conversion rate in Total </vt:lpstr>
      <vt:lpstr>IN Lead Origin, Maximum Conversation Happened From Landing Page Submission</vt:lpstr>
      <vt:lpstr> Major Conversion Has Happened From Emails Sent And Calls Made </vt:lpstr>
      <vt:lpstr>Major Conversion In The Lead Source Is From Google </vt:lpstr>
      <vt:lpstr>HEATMAP</vt:lpstr>
      <vt:lpstr>Variables Impacting the Conversion Rate </vt:lpstr>
      <vt:lpstr>The Graph Depicts An Optimal Cut Off Of 0.35 Based On Accuracy, Sensitivity, Specificity</vt:lpstr>
      <vt:lpstr>The Graph Depicts An Optimal Cut Off Of 0.35 Based On Accuracy, Sensitivity, Specificity</vt:lpstr>
      <vt:lpstr>Final Observation Of Text Data And Train Data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akhilesh</dc:creator>
  <cp:lastModifiedBy>sruthi srinivas</cp:lastModifiedBy>
  <cp:revision>2</cp:revision>
  <dcterms:created xsi:type="dcterms:W3CDTF">2023-01-23T04:37:37Z</dcterms:created>
  <dcterms:modified xsi:type="dcterms:W3CDTF">2023-01-24T16:30:23Z</dcterms:modified>
</cp:coreProperties>
</file>