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6" r:id="rId2"/>
    <p:sldId id="275" r:id="rId3"/>
    <p:sldId id="257" r:id="rId4"/>
    <p:sldId id="260" r:id="rId5"/>
    <p:sldId id="256" r:id="rId6"/>
    <p:sldId id="267" r:id="rId7"/>
    <p:sldId id="261" r:id="rId8"/>
    <p:sldId id="262" r:id="rId9"/>
    <p:sldId id="268" r:id="rId10"/>
    <p:sldId id="269" r:id="rId11"/>
    <p:sldId id="263" r:id="rId12"/>
    <p:sldId id="264" r:id="rId13"/>
    <p:sldId id="265" r:id="rId14"/>
    <p:sldId id="270" r:id="rId15"/>
    <p:sldId id="271"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67" d="100"/>
          <a:sy n="67" d="100"/>
        </p:scale>
        <p:origin x="69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CCD2AC-6024-4BCB-89F2-26199D7A1F3B}" type="datetimeFigureOut">
              <a:rPr lang="en-US" smtClean="0"/>
              <a:pPr/>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6518E2-9765-4013-BC0B-215D80BA8D5B}" type="slidenum">
              <a:rPr lang="en-US" smtClean="0"/>
              <a:pPr/>
              <a:t>‹#›</a:t>
            </a:fld>
            <a:endParaRPr lang="en-US"/>
          </a:p>
        </p:txBody>
      </p:sp>
    </p:spTree>
    <p:extLst>
      <p:ext uri="{BB962C8B-B14F-4D97-AF65-F5344CB8AC3E}">
        <p14:creationId xmlns:p14="http://schemas.microsoft.com/office/powerpoint/2010/main" val="2863801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New!Every</a:t>
            </a:r>
            <a:r>
              <a:rPr lang="en-US" b="1" baseline="0" dirty="0" smtClean="0"/>
              <a:t> </a:t>
            </a:r>
          </a:p>
          <a:p>
            <a:r>
              <a:rPr lang="en-US" b="1" baseline="0" dirty="0" smtClean="0"/>
              <a:t>Single Day </a:t>
            </a:r>
            <a:r>
              <a:rPr lang="en-US" b="1" baseline="0" dirty="0" smtClean="0">
                <a:latin typeface="French Script MT" pitchFamily="66" charset="0"/>
              </a:rPr>
              <a:t>literally</a:t>
            </a:r>
          </a:p>
          <a:p>
            <a:endParaRPr lang="en-US" dirty="0"/>
          </a:p>
        </p:txBody>
      </p:sp>
      <p:sp>
        <p:nvSpPr>
          <p:cNvPr id="4" name="Slide Number Placeholder 3"/>
          <p:cNvSpPr>
            <a:spLocks noGrp="1"/>
          </p:cNvSpPr>
          <p:nvPr>
            <p:ph type="sldNum" sz="quarter" idx="10"/>
          </p:nvPr>
        </p:nvSpPr>
        <p:spPr/>
        <p:txBody>
          <a:bodyPr/>
          <a:lstStyle/>
          <a:p>
            <a:fld id="{EF6518E2-9765-4013-BC0B-215D80BA8D5B}" type="slidenum">
              <a:rPr lang="en-US" smtClean="0"/>
              <a:pPr/>
              <a:t>1</a:t>
            </a:fld>
            <a:endParaRPr lang="en-US"/>
          </a:p>
        </p:txBody>
      </p:sp>
    </p:spTree>
    <p:extLst>
      <p:ext uri="{BB962C8B-B14F-4D97-AF65-F5344CB8AC3E}">
        <p14:creationId xmlns:p14="http://schemas.microsoft.com/office/powerpoint/2010/main" val="348142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6518E2-9765-4013-BC0B-215D80BA8D5B}" type="slidenum">
              <a:rPr lang="en-US" smtClean="0"/>
              <a:pPr/>
              <a:t>5</a:t>
            </a:fld>
            <a:endParaRPr lang="en-US"/>
          </a:p>
        </p:txBody>
      </p:sp>
    </p:spTree>
    <p:extLst>
      <p:ext uri="{BB962C8B-B14F-4D97-AF65-F5344CB8AC3E}">
        <p14:creationId xmlns:p14="http://schemas.microsoft.com/office/powerpoint/2010/main" val="145443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D82F53-4661-4629-8C02-512F2DF22EB0}" type="datetime1">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1603A-BCCD-4A62-A4A0-35006C4BFC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1F3DF-90CB-4ACD-ACF1-7DB1BCF2CD44}" type="datetime1">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1603A-BCCD-4A62-A4A0-35006C4BFC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97CA58-ECE9-4EBC-8FB2-3625D6985BF1}" type="datetime1">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1603A-BCCD-4A62-A4A0-35006C4BFC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364E38-96F8-4B10-865D-5BE87B22CD9C}" type="datetime1">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1603A-BCCD-4A62-A4A0-35006C4BFC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7E9906-18F7-413B-BF9E-D7F81BFC618F}" type="datetime1">
              <a:rPr lang="en-US" smtClean="0"/>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1603A-BCCD-4A62-A4A0-35006C4BFC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D266BE-2084-4B8B-B949-57BD5E13172E}" type="datetime1">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1603A-BCCD-4A62-A4A0-35006C4BFC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9C97A8-D9BA-4EF8-AEBB-DCB407F0EEE0}" type="datetime1">
              <a:rPr lang="en-US" smtClean="0"/>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81603A-BCCD-4A62-A4A0-35006C4BFC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92908E-5B86-4FBD-B0C7-33FF1C05295C}" type="datetime1">
              <a:rPr lang="en-US" smtClean="0"/>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1603A-BCCD-4A62-A4A0-35006C4BFC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D08D7-EAD0-4EE1-B319-AC85709501ED}" type="datetime1">
              <a:rPr lang="en-US" smtClean="0"/>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81603A-BCCD-4A62-A4A0-35006C4BFC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F831E-AA05-49CB-84C3-D95B7E398EEE}" type="datetime1">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1603A-BCCD-4A62-A4A0-35006C4BFC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5DE434-2220-4195-92DB-1436640157DA}" type="datetime1">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1603A-BCCD-4A62-A4A0-35006C4BFC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D471C-B4F1-4000-8818-634C7D8D5566}" type="datetime1">
              <a:rPr lang="en-US" smtClean="0"/>
              <a:t>2/26/2018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1603A-BCCD-4A62-A4A0-35006C4BFC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ohlook.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NAGHA\Desktop\OhLook-Home-Screen.png"/>
          <p:cNvPicPr>
            <a:picLocks noChangeAspect="1" noChangeArrowheads="1"/>
          </p:cNvPicPr>
          <p:nvPr/>
        </p:nvPicPr>
        <p:blipFill>
          <a:blip r:embed="rId3" cstate="print"/>
          <a:srcRect/>
          <a:stretch>
            <a:fillRect/>
          </a:stretch>
        </p:blipFill>
        <p:spPr bwMode="auto">
          <a:xfrm>
            <a:off x="-3505199" y="-1931988"/>
            <a:ext cx="14859000" cy="10771188"/>
          </a:xfrm>
          <a:prstGeom prst="rect">
            <a:avLst/>
          </a:prstGeom>
          <a:noFill/>
        </p:spPr>
      </p:pic>
      <p:pic>
        <p:nvPicPr>
          <p:cNvPr id="15362" name="Picture 2" descr="OhLook-light">
            <a:hlinkClick r:id="rId4"/>
          </p:cNvPr>
          <p:cNvPicPr>
            <a:picLocks noChangeAspect="1" noChangeArrowheads="1"/>
          </p:cNvPicPr>
          <p:nvPr/>
        </p:nvPicPr>
        <p:blipFill>
          <a:blip r:embed="rId5" cstate="print"/>
          <a:srcRect/>
          <a:stretch>
            <a:fillRect/>
          </a:stretch>
        </p:blipFill>
        <p:spPr bwMode="auto">
          <a:xfrm>
            <a:off x="0" y="0"/>
            <a:ext cx="3074451" cy="838200"/>
          </a:xfrm>
          <a:prstGeom prst="rect">
            <a:avLst/>
          </a:prstGeom>
          <a:noFill/>
        </p:spPr>
      </p:pic>
      <p:sp>
        <p:nvSpPr>
          <p:cNvPr id="11" name="Rectangle 10"/>
          <p:cNvSpPr/>
          <p:nvPr/>
        </p:nvSpPr>
        <p:spPr>
          <a:xfrm>
            <a:off x="-1230935" y="1143000"/>
            <a:ext cx="5981895" cy="2308324"/>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7200" b="1" cap="none" spc="150" dirty="0" smtClean="0">
                <a:ln w="11430"/>
                <a:solidFill>
                  <a:srgbClr val="F8F8F8"/>
                </a:solidFill>
                <a:effectLst>
                  <a:outerShdw blurRad="25400" algn="tl" rotWithShape="0">
                    <a:srgbClr val="000000">
                      <a:alpha val="43000"/>
                    </a:srgbClr>
                  </a:outerShdw>
                </a:effectLst>
              </a:rPr>
              <a:t>New! Every</a:t>
            </a:r>
            <a:r>
              <a:rPr lang="en-US" sz="7200" b="1" cap="none" spc="150" baseline="0" dirty="0" smtClean="0">
                <a:ln w="11430"/>
                <a:solidFill>
                  <a:srgbClr val="F8F8F8"/>
                </a:solidFill>
                <a:effectLst>
                  <a:outerShdw blurRad="25400" algn="tl" rotWithShape="0">
                    <a:srgbClr val="000000">
                      <a:alpha val="43000"/>
                    </a:srgbClr>
                  </a:outerShdw>
                </a:effectLst>
              </a:rPr>
              <a:t> </a:t>
            </a:r>
            <a:endParaRPr lang="en-US" sz="7200" b="1" cap="none" spc="150" baseline="0" dirty="0" smtClean="0">
              <a:ln w="11430"/>
              <a:solidFill>
                <a:srgbClr val="F8F8F8"/>
              </a:solidFill>
              <a:effectLst>
                <a:outerShdw blurRad="25400" algn="tl" rotWithShape="0">
                  <a:srgbClr val="000000">
                    <a:alpha val="43000"/>
                  </a:srgbClr>
                </a:outerShdw>
              </a:effectLst>
            </a:endParaRPr>
          </a:p>
          <a:p>
            <a:pPr algn="ctr"/>
            <a:r>
              <a:rPr lang="en-US" sz="7200" b="1" cap="none" spc="150" baseline="0" dirty="0" smtClean="0">
                <a:ln w="11430"/>
                <a:solidFill>
                  <a:srgbClr val="F8F8F8"/>
                </a:solidFill>
                <a:effectLst>
                  <a:outerShdw blurRad="25400" algn="tl" rotWithShape="0">
                    <a:srgbClr val="000000">
                      <a:alpha val="43000"/>
                    </a:srgbClr>
                  </a:outerShdw>
                </a:effectLst>
              </a:rPr>
              <a:t>Single</a:t>
            </a:r>
            <a:r>
              <a:rPr lang="en-US" sz="5400" b="1" cap="none" spc="150" baseline="0" dirty="0" smtClean="0">
                <a:ln w="11430"/>
                <a:solidFill>
                  <a:srgbClr val="F8F8F8"/>
                </a:solidFill>
                <a:effectLst>
                  <a:outerShdw blurRad="25400" algn="tl" rotWithShape="0">
                    <a:srgbClr val="000000">
                      <a:alpha val="43000"/>
                    </a:srgbClr>
                  </a:outerShdw>
                </a:effectLst>
              </a:rPr>
              <a:t> Day </a:t>
            </a:r>
            <a:r>
              <a:rPr lang="en-US" sz="5400" b="1" cap="none" spc="150" baseline="0" dirty="0" smtClean="0">
                <a:ln w="11430"/>
                <a:solidFill>
                  <a:srgbClr val="F8F8F8"/>
                </a:solidFill>
                <a:effectLst>
                  <a:outerShdw blurRad="25400" algn="tl" rotWithShape="0">
                    <a:srgbClr val="000000">
                      <a:alpha val="43000"/>
                    </a:srgbClr>
                  </a:outerShdw>
                </a:effectLst>
                <a:latin typeface="French Script MT" pitchFamily="66" charset="0"/>
              </a:rPr>
              <a:t>literally!</a:t>
            </a:r>
            <a:endParaRPr lang="en-US" sz="5400" b="1" cap="none" spc="150" dirty="0">
              <a:ln w="11430"/>
              <a:solidFill>
                <a:srgbClr val="F8F8F8"/>
              </a:solidFill>
              <a:effectLst>
                <a:outerShdw blurRad="25400" algn="tl" rotWithShape="0">
                  <a:srgbClr val="000000">
                    <a:alpha val="43000"/>
                  </a:srgbClr>
                </a:outerShdw>
              </a:effectLst>
            </a:endParaRPr>
          </a:p>
        </p:txBody>
      </p:sp>
      <p:sp>
        <p:nvSpPr>
          <p:cNvPr id="2" name="Slide Number Placeholder 1"/>
          <p:cNvSpPr>
            <a:spLocks noGrp="1"/>
          </p:cNvSpPr>
          <p:nvPr>
            <p:ph type="sldNum" sz="quarter" idx="12"/>
          </p:nvPr>
        </p:nvSpPr>
        <p:spPr/>
        <p:txBody>
          <a:bodyPr/>
          <a:lstStyle/>
          <a:p>
            <a:fld id="{2381603A-BCCD-4A62-A4A0-35006C4BFC3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chemeClr val="bg1"/>
                </a:solidFill>
                <a:latin typeface="Segoe UI Semibold" panose="020B0702040204020203" pitchFamily="34" charset="0"/>
                <a:cs typeface="Times New Roman" pitchFamily="18" charset="0"/>
              </a:rPr>
              <a:t>Talk to a Stylist</a:t>
            </a:r>
            <a:endParaRPr lang="en-IN" sz="4000" b="1" dirty="0">
              <a:solidFill>
                <a:schemeClr val="bg1"/>
              </a:solidFill>
              <a:latin typeface="Segoe UI Semibold" panose="020B0702040204020203" pitchFamily="34" charset="0"/>
              <a:cs typeface="Times New Roman" pitchFamily="18" charset="0"/>
            </a:endParaRPr>
          </a:p>
        </p:txBody>
      </p:sp>
      <p:sp>
        <p:nvSpPr>
          <p:cNvPr id="3" name="Content Placeholder 2"/>
          <p:cNvSpPr>
            <a:spLocks noGrp="1"/>
          </p:cNvSpPr>
          <p:nvPr>
            <p:ph idx="1"/>
          </p:nvPr>
        </p:nvSpPr>
        <p:spPr>
          <a:xfrm>
            <a:off x="2133600" y="1828800"/>
            <a:ext cx="6553200" cy="4297363"/>
          </a:xfrm>
        </p:spPr>
        <p:txBody>
          <a:bodyPr/>
          <a:lstStyle/>
          <a:p>
            <a:r>
              <a:rPr lang="en-IN" sz="2800" dirty="0" smtClean="0">
                <a:solidFill>
                  <a:schemeClr val="bg1"/>
                </a:solidFill>
              </a:rPr>
              <a:t>They </a:t>
            </a:r>
            <a:r>
              <a:rPr lang="en-IN" sz="2800" dirty="0" smtClean="0">
                <a:solidFill>
                  <a:schemeClr val="bg1"/>
                </a:solidFill>
              </a:rPr>
              <a:t>are providing you with a very good feature that is “A stylist of your own”.</a:t>
            </a:r>
          </a:p>
          <a:p>
            <a:r>
              <a:rPr lang="en-IN" sz="2800" dirty="0" smtClean="0">
                <a:solidFill>
                  <a:schemeClr val="bg1"/>
                </a:solidFill>
              </a:rPr>
              <a:t>You can reach out to him for any queries related to fashion and styling.</a:t>
            </a:r>
          </a:p>
          <a:p>
            <a:r>
              <a:rPr lang="en-IN" sz="2800" dirty="0" smtClean="0">
                <a:solidFill>
                  <a:schemeClr val="bg1"/>
                </a:solidFill>
              </a:rPr>
              <a:t>Just ping him and he will reach out to you within 24 hours.</a:t>
            </a:r>
          </a:p>
          <a:p>
            <a:r>
              <a:rPr lang="en-IN" sz="2800" dirty="0">
                <a:solidFill>
                  <a:schemeClr val="bg1"/>
                </a:solidFill>
              </a:rPr>
              <a:t>T</a:t>
            </a:r>
            <a:r>
              <a:rPr lang="en-IN" sz="2800" dirty="0" smtClean="0">
                <a:solidFill>
                  <a:schemeClr val="bg1"/>
                </a:solidFill>
              </a:rPr>
              <a:t>here is a CHAT LIVE option also available for which you have to get an appointment</a:t>
            </a:r>
            <a:r>
              <a:rPr lang="en-IN" dirty="0" smtClean="0">
                <a:solidFill>
                  <a:schemeClr val="bg1"/>
                </a:solidFill>
              </a:rPr>
              <a:t>. </a:t>
            </a:r>
            <a:endParaRPr lang="en-IN" dirty="0">
              <a:solidFill>
                <a:schemeClr val="bg1"/>
              </a:solidFill>
            </a:endParaRPr>
          </a:p>
        </p:txBody>
      </p:sp>
      <p:sp>
        <p:nvSpPr>
          <p:cNvPr id="4" name="Slide Number Placeholder 3"/>
          <p:cNvSpPr>
            <a:spLocks noGrp="1"/>
          </p:cNvSpPr>
          <p:nvPr>
            <p:ph type="sldNum" sz="quarter" idx="12"/>
          </p:nvPr>
        </p:nvSpPr>
        <p:spPr/>
        <p:txBody>
          <a:bodyPr/>
          <a:lstStyle/>
          <a:p>
            <a:fld id="{2381603A-BCCD-4A62-A4A0-35006C4BFC3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chemeClr val="bg1"/>
                </a:solidFill>
                <a:latin typeface="Segoe UI Semibold" panose="020B0702040204020203" pitchFamily="34" charset="0"/>
                <a:cs typeface="Times New Roman" pitchFamily="18" charset="0"/>
              </a:rPr>
              <a:t>Achievements</a:t>
            </a:r>
            <a:endParaRPr lang="en-US" dirty="0">
              <a:solidFill>
                <a:schemeClr val="bg1"/>
              </a:solidFill>
              <a:latin typeface="Segoe UI Semibold" panose="020B0702040204020203" pitchFamily="34" charset="0"/>
              <a:cs typeface="Times New Roman" pitchFamily="18" charset="0"/>
            </a:endParaRPr>
          </a:p>
        </p:txBody>
      </p:sp>
      <p:pic>
        <p:nvPicPr>
          <p:cNvPr id="3074" name="Picture 2" descr="C:\Users\ANAGHA\Desktop\OhLook-Awards-and-Recognition-1-300x394.png"/>
          <p:cNvPicPr>
            <a:picLocks noGrp="1" noChangeAspect="1" noChangeArrowheads="1"/>
          </p:cNvPicPr>
          <p:nvPr>
            <p:ph idx="1"/>
          </p:nvPr>
        </p:nvPicPr>
        <p:blipFill>
          <a:blip r:embed="rId2" cstate="print"/>
          <a:srcRect/>
          <a:stretch>
            <a:fillRect/>
          </a:stretch>
        </p:blipFill>
        <p:spPr bwMode="auto">
          <a:xfrm>
            <a:off x="0" y="3255264"/>
            <a:ext cx="2743200" cy="3602736"/>
          </a:xfrm>
          <a:prstGeom prst="rect">
            <a:avLst/>
          </a:prstGeom>
          <a:noFill/>
        </p:spPr>
      </p:pic>
      <p:pic>
        <p:nvPicPr>
          <p:cNvPr id="3075" name="Picture 3" descr="C:\Users\ANAGHA\Desktop\OhLook-Awards-and-Recognition-3-300x394.png"/>
          <p:cNvPicPr>
            <a:picLocks noChangeAspect="1" noChangeArrowheads="1"/>
          </p:cNvPicPr>
          <p:nvPr/>
        </p:nvPicPr>
        <p:blipFill>
          <a:blip r:embed="rId3" cstate="print"/>
          <a:srcRect/>
          <a:stretch>
            <a:fillRect/>
          </a:stretch>
        </p:blipFill>
        <p:spPr bwMode="auto">
          <a:xfrm>
            <a:off x="3276600" y="1676400"/>
            <a:ext cx="2590800" cy="3581400"/>
          </a:xfrm>
          <a:prstGeom prst="rect">
            <a:avLst/>
          </a:prstGeom>
          <a:noFill/>
        </p:spPr>
      </p:pic>
      <p:pic>
        <p:nvPicPr>
          <p:cNvPr id="3076" name="Picture 4" descr="C:\Users\ANAGHA\Desktop\OhLook-Awards-and-Recognition-2-300x394.png"/>
          <p:cNvPicPr>
            <a:picLocks noChangeAspect="1" noChangeArrowheads="1"/>
          </p:cNvPicPr>
          <p:nvPr/>
        </p:nvPicPr>
        <p:blipFill>
          <a:blip r:embed="rId4" cstate="print"/>
          <a:srcRect/>
          <a:stretch>
            <a:fillRect/>
          </a:stretch>
        </p:blipFill>
        <p:spPr bwMode="auto">
          <a:xfrm>
            <a:off x="6475066" y="14287"/>
            <a:ext cx="2668934" cy="3581400"/>
          </a:xfrm>
          <a:prstGeom prst="rect">
            <a:avLst/>
          </a:prstGeom>
          <a:noFill/>
        </p:spPr>
      </p:pic>
      <p:sp>
        <p:nvSpPr>
          <p:cNvPr id="3" name="Slide Number Placeholder 2"/>
          <p:cNvSpPr>
            <a:spLocks noGrp="1"/>
          </p:cNvSpPr>
          <p:nvPr>
            <p:ph type="sldNum" sz="quarter" idx="12"/>
          </p:nvPr>
        </p:nvSpPr>
        <p:spPr/>
        <p:txBody>
          <a:bodyPr/>
          <a:lstStyle/>
          <a:p>
            <a:fld id="{2381603A-BCCD-4A62-A4A0-35006C4BFC3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AGHA\Desktop\Provoke-Magazine-3-4-300x206.jpg"/>
          <p:cNvPicPr>
            <a:picLocks noChangeAspect="1" noChangeArrowheads="1"/>
          </p:cNvPicPr>
          <p:nvPr/>
        </p:nvPicPr>
        <p:blipFill>
          <a:blip r:embed="rId2" cstate="print"/>
          <a:srcRect/>
          <a:stretch>
            <a:fillRect/>
          </a:stretch>
        </p:blipFill>
        <p:spPr bwMode="auto">
          <a:xfrm>
            <a:off x="1703209" y="3505200"/>
            <a:ext cx="4868847" cy="3343275"/>
          </a:xfrm>
          <a:prstGeom prst="rect">
            <a:avLst/>
          </a:prstGeom>
          <a:noFill/>
        </p:spPr>
      </p:pic>
      <p:pic>
        <p:nvPicPr>
          <p:cNvPr id="4099" name="Picture 3" descr="C:\Users\ANAGHA\Desktop\OhLook-Awards-and-Recognition-4-300x394.png"/>
          <p:cNvPicPr>
            <a:picLocks noChangeAspect="1" noChangeArrowheads="1"/>
          </p:cNvPicPr>
          <p:nvPr/>
        </p:nvPicPr>
        <p:blipFill>
          <a:blip r:embed="rId3" cstate="print"/>
          <a:srcRect/>
          <a:stretch>
            <a:fillRect/>
          </a:stretch>
        </p:blipFill>
        <p:spPr bwMode="auto">
          <a:xfrm>
            <a:off x="6595869" y="28575"/>
            <a:ext cx="2552893" cy="3352800"/>
          </a:xfrm>
          <a:prstGeom prst="rect">
            <a:avLst/>
          </a:prstGeom>
          <a:noFill/>
        </p:spPr>
      </p:pic>
      <p:sp>
        <p:nvSpPr>
          <p:cNvPr id="2" name="Slide Number Placeholder 1"/>
          <p:cNvSpPr>
            <a:spLocks noGrp="1"/>
          </p:cNvSpPr>
          <p:nvPr>
            <p:ph type="sldNum" sz="quarter" idx="12"/>
          </p:nvPr>
        </p:nvSpPr>
        <p:spPr/>
        <p:txBody>
          <a:bodyPr/>
          <a:lstStyle/>
          <a:p>
            <a:fld id="{2381603A-BCCD-4A62-A4A0-35006C4BFC3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609600"/>
            <a:ext cx="7239000" cy="6046271"/>
          </a:xfrm>
          <a:prstGeom prst="rect">
            <a:avLst/>
          </a:prstGeom>
        </p:spPr>
        <p:txBody>
          <a:bodyPr wrap="square">
            <a:spAutoFit/>
          </a:bodyPr>
          <a:lstStyle/>
          <a:p>
            <a:pPr>
              <a:lnSpc>
                <a:spcPct val="150000"/>
              </a:lnSpc>
            </a:pPr>
            <a:endParaRPr lang="en-US" sz="2000" dirty="0" smtClean="0">
              <a:solidFill>
                <a:schemeClr val="bg1"/>
              </a:solidFill>
            </a:endParaRPr>
          </a:p>
          <a:p>
            <a:pPr>
              <a:lnSpc>
                <a:spcPct val="150000"/>
              </a:lnSpc>
              <a:buFont typeface="Arial" pitchFamily="34" charset="0"/>
              <a:buChar char="•"/>
            </a:pPr>
            <a:r>
              <a:rPr lang="en-US" sz="2000" dirty="0" smtClean="0">
                <a:solidFill>
                  <a:schemeClr val="bg1"/>
                </a:solidFill>
              </a:rPr>
              <a:t> The team has successfully raised $30,000 from Spark10, a European Accelerator and with over 150 orders in a span of just 2 weeks and aim to reach 1000 orders in the next 4 months.</a:t>
            </a:r>
          </a:p>
          <a:p>
            <a:pPr>
              <a:lnSpc>
                <a:spcPct val="150000"/>
              </a:lnSpc>
            </a:pPr>
            <a:endParaRPr lang="en-US" sz="2000" dirty="0" smtClean="0">
              <a:solidFill>
                <a:schemeClr val="bg1"/>
              </a:solidFill>
            </a:endParaRPr>
          </a:p>
          <a:p>
            <a:pPr>
              <a:lnSpc>
                <a:spcPct val="150000"/>
              </a:lnSpc>
              <a:buFont typeface="Arial" pitchFamily="34" charset="0"/>
              <a:buChar char="•"/>
            </a:pPr>
            <a:r>
              <a:rPr lang="en-US" sz="2000" dirty="0" smtClean="0">
                <a:solidFill>
                  <a:schemeClr val="bg1"/>
                </a:solidFill>
              </a:rPr>
              <a:t> Further, they want to add party and festive wear to the catalogue making OhLook a one-point-stop for all of a men’s clothing needs.</a:t>
            </a:r>
          </a:p>
          <a:p>
            <a:pPr>
              <a:lnSpc>
                <a:spcPct val="150000"/>
              </a:lnSpc>
            </a:pPr>
            <a:r>
              <a:rPr lang="en-US" sz="2000" dirty="0" smtClean="0">
                <a:solidFill>
                  <a:schemeClr val="bg1"/>
                </a:solidFill>
              </a:rPr>
              <a:t>OhLook currently is an invite-only service. Customers can choose the size and request for invite. </a:t>
            </a:r>
          </a:p>
          <a:p>
            <a:pPr>
              <a:lnSpc>
                <a:spcPct val="150000"/>
              </a:lnSpc>
            </a:pPr>
            <a:endParaRPr lang="en-US" sz="2000" dirty="0" smtClean="0">
              <a:solidFill>
                <a:schemeClr val="bg1"/>
              </a:solidFill>
            </a:endParaRPr>
          </a:p>
          <a:p>
            <a:pPr>
              <a:lnSpc>
                <a:spcPct val="150000"/>
              </a:lnSpc>
              <a:buFont typeface="Arial" pitchFamily="34" charset="0"/>
              <a:buChar char="•"/>
            </a:pPr>
            <a:r>
              <a:rPr lang="en-US" sz="2000" dirty="0" smtClean="0">
                <a:solidFill>
                  <a:schemeClr val="bg1"/>
                </a:solidFill>
              </a:rPr>
              <a:t> The current estimated wait period mentioned on the site is between 20-25 days, however, the team claims that orders will be fulfilled within 2 weeks from the time the order is placed.</a:t>
            </a:r>
            <a:endParaRPr lang="en-US" sz="2000" dirty="0">
              <a:solidFill>
                <a:schemeClr val="bg1"/>
              </a:solidFill>
            </a:endParaRPr>
          </a:p>
        </p:txBody>
      </p:sp>
      <p:sp>
        <p:nvSpPr>
          <p:cNvPr id="3" name="Slide Number Placeholder 2"/>
          <p:cNvSpPr>
            <a:spLocks noGrp="1"/>
          </p:cNvSpPr>
          <p:nvPr>
            <p:ph type="sldNum" sz="quarter" idx="12"/>
          </p:nvPr>
        </p:nvSpPr>
        <p:spPr/>
        <p:txBody>
          <a:bodyPr/>
          <a:lstStyle/>
          <a:p>
            <a:fld id="{2381603A-BCCD-4A62-A4A0-35006C4BFC3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bg1"/>
                </a:solidFill>
                <a:latin typeface="Segoe UI Semibold" panose="020B0702040204020203" pitchFamily="34" charset="0"/>
                <a:cs typeface="Times New Roman" pitchFamily="18" charset="0"/>
              </a:rPr>
              <a:t>C</a:t>
            </a:r>
            <a:r>
              <a:rPr lang="en-US" sz="4000" b="1" dirty="0" smtClean="0">
                <a:solidFill>
                  <a:schemeClr val="bg1"/>
                </a:solidFill>
                <a:latin typeface="Segoe UI Semibold" panose="020B0702040204020203" pitchFamily="34" charset="0"/>
                <a:cs typeface="Times New Roman" pitchFamily="18" charset="0"/>
              </a:rPr>
              <a:t>onclusion</a:t>
            </a:r>
            <a:endParaRPr lang="en-US" sz="4000" b="1" dirty="0">
              <a:solidFill>
                <a:schemeClr val="bg1"/>
              </a:solidFill>
              <a:latin typeface="Segoe UI Semibold" panose="020B0702040204020203" pitchFamily="34" charset="0"/>
              <a:cs typeface="Times New Roman" pitchFamily="18" charset="0"/>
            </a:endParaRPr>
          </a:p>
        </p:txBody>
      </p:sp>
      <p:sp>
        <p:nvSpPr>
          <p:cNvPr id="3" name="Content Placeholder 2"/>
          <p:cNvSpPr>
            <a:spLocks noGrp="1"/>
          </p:cNvSpPr>
          <p:nvPr>
            <p:ph idx="1"/>
          </p:nvPr>
        </p:nvSpPr>
        <p:spPr>
          <a:xfrm>
            <a:off x="2362200" y="1417638"/>
            <a:ext cx="6324600" cy="4708525"/>
          </a:xfrm>
        </p:spPr>
        <p:txBody>
          <a:bodyPr>
            <a:normAutofit lnSpcReduction="10000"/>
          </a:bodyPr>
          <a:lstStyle/>
          <a:p>
            <a:r>
              <a:rPr lang="en-US" sz="2800" dirty="0" smtClean="0">
                <a:solidFill>
                  <a:schemeClr val="bg1"/>
                </a:solidFill>
              </a:rPr>
              <a:t>They make sure that men don’t have to ever worry about their style and fashion needs</a:t>
            </a:r>
          </a:p>
          <a:p>
            <a:r>
              <a:rPr lang="en-US" sz="2800" dirty="0" smtClean="0">
                <a:solidFill>
                  <a:schemeClr val="bg1"/>
                </a:solidFill>
              </a:rPr>
              <a:t>They offer 5 services like Subscription based fashion rental, On-Demand, Styling, Tailor-made Designer clothes and luggage less travel</a:t>
            </a:r>
          </a:p>
          <a:p>
            <a:r>
              <a:rPr lang="en-US" sz="2800" dirty="0" smtClean="0">
                <a:solidFill>
                  <a:schemeClr val="bg1"/>
                </a:solidFill>
              </a:rPr>
              <a:t>Clothes they provide are 99% germ Free</a:t>
            </a:r>
          </a:p>
          <a:p>
            <a:r>
              <a:rPr lang="en-US" sz="2800" dirty="0" smtClean="0">
                <a:solidFill>
                  <a:schemeClr val="bg1"/>
                </a:solidFill>
              </a:rPr>
              <a:t>Invested zero penny on marketing.</a:t>
            </a:r>
          </a:p>
          <a:p>
            <a:r>
              <a:rPr lang="en-US" sz="2800" dirty="0">
                <a:solidFill>
                  <a:schemeClr val="bg1"/>
                </a:solidFill>
              </a:rPr>
              <a:t>G</a:t>
            </a:r>
            <a:r>
              <a:rPr lang="en-US" sz="2800" dirty="0" smtClean="0">
                <a:solidFill>
                  <a:schemeClr val="bg1"/>
                </a:solidFill>
              </a:rPr>
              <a:t>ood bye to hassles managing of wardrobe.</a:t>
            </a:r>
            <a:endParaRPr lang="en-US" sz="2800" dirty="0">
              <a:solidFill>
                <a:schemeClr val="bg1"/>
              </a:solidFill>
            </a:endParaRPr>
          </a:p>
        </p:txBody>
      </p:sp>
      <p:sp>
        <p:nvSpPr>
          <p:cNvPr id="4" name="Slide Number Placeholder 3"/>
          <p:cNvSpPr>
            <a:spLocks noGrp="1"/>
          </p:cNvSpPr>
          <p:nvPr>
            <p:ph type="sldNum" sz="quarter" idx="12"/>
          </p:nvPr>
        </p:nvSpPr>
        <p:spPr/>
        <p:txBody>
          <a:bodyPr/>
          <a:lstStyle/>
          <a:p>
            <a:fld id="{2381603A-BCCD-4A62-A4A0-35006C4BFC3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685800"/>
            <a:ext cx="6400800" cy="5791200"/>
          </a:xfrm>
          <a:prstGeom prst="rect">
            <a:avLst/>
          </a:prstGeom>
        </p:spPr>
        <p:txBody>
          <a:bodyPr wrap="square">
            <a:spAutoFit/>
          </a:bodyPr>
          <a:lstStyle/>
          <a:p>
            <a:pPr>
              <a:lnSpc>
                <a:spcPct val="150000"/>
              </a:lnSpc>
              <a:buFont typeface="Arial" pitchFamily="34" charset="0"/>
              <a:buChar char="•"/>
            </a:pPr>
            <a:r>
              <a:rPr lang="en-US" sz="2000" dirty="0" smtClean="0">
                <a:solidFill>
                  <a:schemeClr val="bg1"/>
                </a:solidFill>
                <a:latin typeface="Segoe UI Semibold" panose="020B0702040204020203" pitchFamily="34" charset="0"/>
              </a:rPr>
              <a:t> They have identified 6 cities where the service could be good fit that includes Hyderabad, Bangalore, Delhi NCR, Pune, Mumbai and Chennai. The target is to be active in 3 cities in the next 18 months. </a:t>
            </a:r>
          </a:p>
          <a:p>
            <a:pPr>
              <a:lnSpc>
                <a:spcPct val="150000"/>
              </a:lnSpc>
            </a:pPr>
            <a:endParaRPr lang="en-US" sz="2000" dirty="0" smtClean="0">
              <a:solidFill>
                <a:schemeClr val="bg1"/>
              </a:solidFill>
              <a:latin typeface="Segoe UI Semibold" panose="020B0702040204020203" pitchFamily="34" charset="0"/>
            </a:endParaRPr>
          </a:p>
          <a:p>
            <a:pPr>
              <a:lnSpc>
                <a:spcPct val="150000"/>
              </a:lnSpc>
              <a:buFont typeface="Arial" pitchFamily="34" charset="0"/>
              <a:buChar char="•"/>
            </a:pPr>
            <a:r>
              <a:rPr lang="en-US" sz="2000" dirty="0" smtClean="0">
                <a:solidFill>
                  <a:schemeClr val="bg1"/>
                </a:solidFill>
                <a:latin typeface="Segoe UI Semibold" panose="020B0702040204020203" pitchFamily="34" charset="0"/>
              </a:rPr>
              <a:t> They receive a minimum of 10 calls every day from Bangalore and Delhi, requesting when the services will be available in those cities.</a:t>
            </a:r>
          </a:p>
          <a:p>
            <a:pPr>
              <a:lnSpc>
                <a:spcPct val="150000"/>
              </a:lnSpc>
            </a:pPr>
            <a:endParaRPr lang="en-US" sz="2000" dirty="0" smtClean="0">
              <a:solidFill>
                <a:schemeClr val="bg1"/>
              </a:solidFill>
              <a:latin typeface="Segoe UI Semibold" panose="020B0702040204020203" pitchFamily="34" charset="0"/>
            </a:endParaRPr>
          </a:p>
          <a:p>
            <a:pPr>
              <a:lnSpc>
                <a:spcPct val="150000"/>
              </a:lnSpc>
              <a:buFont typeface="Arial" pitchFamily="34" charset="0"/>
              <a:buChar char="•"/>
            </a:pPr>
            <a:r>
              <a:rPr lang="en-US" sz="2000" dirty="0" smtClean="0">
                <a:solidFill>
                  <a:schemeClr val="bg1"/>
                </a:solidFill>
                <a:latin typeface="Segoe UI Semibold" panose="020B0702040204020203" pitchFamily="34" charset="0"/>
              </a:rPr>
              <a:t> Additionally, they estimate OhLook.in can penetrate Tier-II cities as well. However,  haven’t explored the market opportunity there, as yet.</a:t>
            </a:r>
            <a:endParaRPr lang="en-US" sz="2000" dirty="0">
              <a:solidFill>
                <a:schemeClr val="bg1"/>
              </a:solidFill>
              <a:latin typeface="Segoe UI Semibold" panose="020B0702040204020203" pitchFamily="34" charset="0"/>
            </a:endParaRPr>
          </a:p>
        </p:txBody>
      </p:sp>
      <p:sp>
        <p:nvSpPr>
          <p:cNvPr id="3" name="Slide Number Placeholder 2"/>
          <p:cNvSpPr>
            <a:spLocks noGrp="1"/>
          </p:cNvSpPr>
          <p:nvPr>
            <p:ph type="sldNum" sz="quarter" idx="12"/>
          </p:nvPr>
        </p:nvSpPr>
        <p:spPr/>
        <p:txBody>
          <a:bodyPr/>
          <a:lstStyle/>
          <a:p>
            <a:fld id="{2381603A-BCCD-4A62-A4A0-35006C4BFC3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2819400"/>
            <a:ext cx="6324600" cy="1200329"/>
          </a:xfrm>
          <a:prstGeom prst="rect">
            <a:avLst/>
          </a:prstGeom>
          <a:noFill/>
        </p:spPr>
        <p:txBody>
          <a:bodyPr wrap="square" lIns="91440" tIns="45720" rIns="91440" bIns="45720">
            <a:spAutoFit/>
          </a:bodyPr>
          <a:lstStyle/>
          <a:p>
            <a:pPr algn="ctr"/>
            <a:r>
              <a:rPr lang="en-US" sz="72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endParaRPr lang="en-US" sz="7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Slide Number Placeholder 4"/>
          <p:cNvSpPr>
            <a:spLocks noGrp="1"/>
          </p:cNvSpPr>
          <p:nvPr>
            <p:ph type="sldNum" sz="quarter" idx="12"/>
          </p:nvPr>
        </p:nvSpPr>
        <p:spPr/>
        <p:txBody>
          <a:bodyPr/>
          <a:lstStyle/>
          <a:p>
            <a:fld id="{2381603A-BCCD-4A62-A4A0-35006C4BFC3B}" type="slidenum">
              <a:rPr lang="en-US" smtClean="0"/>
              <a:pPr/>
              <a:t>16</a:t>
            </a:fld>
            <a:endParaRPr lang="en-US"/>
          </a:p>
        </p:txBody>
      </p:sp>
    </p:spTree>
    <p:extLst>
      <p:ext uri="{BB962C8B-B14F-4D97-AF65-F5344CB8AC3E}">
        <p14:creationId xmlns:p14="http://schemas.microsoft.com/office/powerpoint/2010/main" val="156497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1000"/>
            <a:ext cx="7772400" cy="1470025"/>
          </a:xfrm>
        </p:spPr>
        <p:txBody>
          <a:bodyPr/>
          <a:lstStyle/>
          <a:p>
            <a:r>
              <a:rPr lang="en-US" b="1" dirty="0">
                <a:solidFill>
                  <a:schemeClr val="bg1"/>
                </a:solidFill>
                <a:latin typeface="Segoe UI Semibold" panose="020B0702040204020203" pitchFamily="34" charset="0"/>
                <a:cs typeface="Times New Roman" pitchFamily="18" charset="0"/>
              </a:rPr>
              <a:t>Why men is not into shopping!?</a:t>
            </a:r>
            <a:endParaRPr lang="en-US" dirty="0"/>
          </a:p>
        </p:txBody>
      </p:sp>
      <p:sp>
        <p:nvSpPr>
          <p:cNvPr id="3" name="Subtitle 2"/>
          <p:cNvSpPr>
            <a:spLocks noGrp="1"/>
          </p:cNvSpPr>
          <p:nvPr>
            <p:ph type="subTitle" idx="1"/>
          </p:nvPr>
        </p:nvSpPr>
        <p:spPr>
          <a:xfrm>
            <a:off x="2133600" y="2133600"/>
            <a:ext cx="6400800" cy="1752600"/>
          </a:xfrm>
        </p:spPr>
        <p:txBody>
          <a:bodyPr/>
          <a:lstStyle/>
          <a:p>
            <a:r>
              <a:rPr lang="en-US" dirty="0">
                <a:solidFill>
                  <a:schemeClr val="bg1"/>
                </a:solidFill>
              </a:rPr>
              <a:t>A study that says men get bored after 26 minutes of shopping. </a:t>
            </a:r>
          </a:p>
          <a:p>
            <a:endParaRPr lang="en-US" dirty="0"/>
          </a:p>
        </p:txBody>
      </p:sp>
      <p:sp>
        <p:nvSpPr>
          <p:cNvPr id="4" name="TextBox 3"/>
          <p:cNvSpPr txBox="1"/>
          <p:nvPr/>
        </p:nvSpPr>
        <p:spPr>
          <a:xfrm>
            <a:off x="2133600" y="3733800"/>
            <a:ext cx="6172200" cy="533400"/>
          </a:xfrm>
          <a:prstGeom prst="rect">
            <a:avLst/>
          </a:prstGeom>
          <a:noFill/>
        </p:spPr>
        <p:txBody>
          <a:bodyPr wrap="square" rtlCol="0">
            <a:spAutoFit/>
          </a:bodyPr>
          <a:lstStyle/>
          <a:p>
            <a:endParaRPr lang="en-US"/>
          </a:p>
        </p:txBody>
      </p:sp>
      <p:pic>
        <p:nvPicPr>
          <p:cNvPr id="5" name="Picture 4"/>
          <p:cNvPicPr>
            <a:picLocks noChangeAspect="1"/>
          </p:cNvPicPr>
          <p:nvPr/>
        </p:nvPicPr>
        <p:blipFill>
          <a:blip r:embed="rId2"/>
          <a:stretch>
            <a:fillRect/>
          </a:stretch>
        </p:blipFill>
        <p:spPr>
          <a:xfrm>
            <a:off x="1993102" y="3548016"/>
            <a:ext cx="6681795" cy="1066892"/>
          </a:xfrm>
          <a:prstGeom prst="rect">
            <a:avLst/>
          </a:prstGeom>
        </p:spPr>
      </p:pic>
      <p:sp>
        <p:nvSpPr>
          <p:cNvPr id="6" name="TextBox 5"/>
          <p:cNvSpPr txBox="1"/>
          <p:nvPr/>
        </p:nvSpPr>
        <p:spPr>
          <a:xfrm>
            <a:off x="2095500" y="4886235"/>
            <a:ext cx="6248400" cy="1200329"/>
          </a:xfrm>
          <a:prstGeom prst="rect">
            <a:avLst/>
          </a:prstGeom>
          <a:noFill/>
        </p:spPr>
        <p:txBody>
          <a:bodyPr wrap="square" rtlCol="0">
            <a:spAutoFit/>
          </a:bodyPr>
          <a:lstStyle/>
          <a:p>
            <a:pPr marL="914400" lvl="1" indent="-457200">
              <a:lnSpc>
                <a:spcPct val="120000"/>
              </a:lnSpc>
              <a:buFont typeface="Arial" panose="020B0604020202020204" pitchFamily="34" charset="0"/>
              <a:buChar char="•"/>
            </a:pPr>
            <a:r>
              <a:rPr lang="en-US" sz="2000" dirty="0" smtClean="0">
                <a:solidFill>
                  <a:schemeClr val="bg1"/>
                </a:solidFill>
              </a:rPr>
              <a:t>Tight </a:t>
            </a:r>
            <a:r>
              <a:rPr lang="en-US" sz="2000" dirty="0">
                <a:solidFill>
                  <a:schemeClr val="bg1"/>
                </a:solidFill>
              </a:rPr>
              <a:t>schedules and </a:t>
            </a:r>
            <a:r>
              <a:rPr lang="en-US" sz="2000" dirty="0" smtClean="0">
                <a:solidFill>
                  <a:schemeClr val="bg1"/>
                </a:solidFill>
              </a:rPr>
              <a:t>commitments</a:t>
            </a:r>
            <a:r>
              <a:rPr lang="en-US" sz="2000" dirty="0">
                <a:solidFill>
                  <a:schemeClr val="bg1"/>
                </a:solidFill>
              </a:rPr>
              <a:t> </a:t>
            </a:r>
          </a:p>
          <a:p>
            <a:pPr marL="914400" lvl="1" indent="-457200">
              <a:lnSpc>
                <a:spcPct val="120000"/>
              </a:lnSpc>
              <a:buFont typeface="Arial" panose="020B0604020202020204" pitchFamily="34" charset="0"/>
              <a:buChar char="•"/>
            </a:pPr>
            <a:r>
              <a:rPr lang="en-US" sz="2000" smtClean="0">
                <a:solidFill>
                  <a:schemeClr val="bg1"/>
                </a:solidFill>
              </a:rPr>
              <a:t>Budget constraints</a:t>
            </a:r>
            <a:endParaRPr lang="en-US" sz="2000" dirty="0">
              <a:solidFill>
                <a:schemeClr val="bg1"/>
              </a:solidFill>
            </a:endParaRPr>
          </a:p>
          <a:p>
            <a:pPr marL="914400" lvl="1" indent="-457200">
              <a:lnSpc>
                <a:spcPct val="120000"/>
              </a:lnSpc>
              <a:buFont typeface="Arial" panose="020B0604020202020204" pitchFamily="34" charset="0"/>
              <a:buChar char="•"/>
            </a:pPr>
            <a:r>
              <a:rPr lang="en-US" sz="2000" dirty="0">
                <a:solidFill>
                  <a:schemeClr val="bg1"/>
                </a:solidFill>
              </a:rPr>
              <a:t>the crowded malls or sheer </a:t>
            </a:r>
            <a:r>
              <a:rPr lang="en-US" sz="2000" dirty="0" smtClean="0">
                <a:solidFill>
                  <a:schemeClr val="bg1"/>
                </a:solidFill>
              </a:rPr>
              <a:t>laziness</a:t>
            </a:r>
            <a:endParaRPr lang="en-US" sz="4200" dirty="0">
              <a:solidFill>
                <a:schemeClr val="bg1"/>
              </a:solidFill>
            </a:endParaRPr>
          </a:p>
        </p:txBody>
      </p:sp>
      <p:sp>
        <p:nvSpPr>
          <p:cNvPr id="7" name="Slide Number Placeholder 6"/>
          <p:cNvSpPr>
            <a:spLocks noGrp="1"/>
          </p:cNvSpPr>
          <p:nvPr>
            <p:ph type="sldNum" sz="quarter" idx="12"/>
          </p:nvPr>
        </p:nvSpPr>
        <p:spPr/>
        <p:txBody>
          <a:bodyPr/>
          <a:lstStyle/>
          <a:p>
            <a:fld id="{2381603A-BCCD-4A62-A4A0-35006C4BFC3B}" type="slidenum">
              <a:rPr lang="en-US" smtClean="0"/>
              <a:pPr/>
              <a:t>2</a:t>
            </a:fld>
            <a:endParaRPr lang="en-US"/>
          </a:p>
        </p:txBody>
      </p:sp>
    </p:spTree>
    <p:extLst>
      <p:ext uri="{BB962C8B-B14F-4D97-AF65-F5344CB8AC3E}">
        <p14:creationId xmlns:p14="http://schemas.microsoft.com/office/powerpoint/2010/main" val="4169024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417638"/>
            <a:ext cx="6934200" cy="4983162"/>
          </a:xfrm>
        </p:spPr>
        <p:txBody>
          <a:bodyPr>
            <a:normAutofit fontScale="40000" lnSpcReduction="20000"/>
          </a:bodyPr>
          <a:lstStyle/>
          <a:p>
            <a:pPr marL="457200" lvl="1" indent="0">
              <a:lnSpc>
                <a:spcPct val="170000"/>
              </a:lnSpc>
              <a:buNone/>
            </a:pPr>
            <a:endParaRPr lang="en-US" sz="5100" dirty="0" smtClean="0">
              <a:solidFill>
                <a:schemeClr val="bg1"/>
              </a:solidFill>
            </a:endParaRPr>
          </a:p>
          <a:p>
            <a:pPr>
              <a:lnSpc>
                <a:spcPct val="170000"/>
              </a:lnSpc>
            </a:pPr>
            <a:r>
              <a:rPr lang="en-US" sz="5100" dirty="0" smtClean="0">
                <a:solidFill>
                  <a:schemeClr val="bg1"/>
                </a:solidFill>
              </a:rPr>
              <a:t>OhLook </a:t>
            </a:r>
            <a:r>
              <a:rPr lang="en-US" sz="5100" dirty="0" smtClean="0">
                <a:solidFill>
                  <a:schemeClr val="bg1"/>
                </a:solidFill>
              </a:rPr>
              <a:t>is a fashion platform for men that allows users to rent trendy casual and sleek formal shirts from their website through a subscription model. </a:t>
            </a:r>
          </a:p>
          <a:p>
            <a:pPr>
              <a:lnSpc>
                <a:spcPct val="170000"/>
              </a:lnSpc>
            </a:pPr>
            <a:r>
              <a:rPr lang="en-US" sz="5100" dirty="0" smtClean="0">
                <a:solidFill>
                  <a:schemeClr val="bg1"/>
                </a:solidFill>
              </a:rPr>
              <a:t>The </a:t>
            </a:r>
            <a:r>
              <a:rPr lang="en-US" sz="5100" dirty="0" smtClean="0">
                <a:solidFill>
                  <a:schemeClr val="bg1"/>
                </a:solidFill>
              </a:rPr>
              <a:t>USP of OhLook is the fact that the user wouldn’t show up to work in the same shirt, EVER. </a:t>
            </a:r>
          </a:p>
          <a:p>
            <a:pPr>
              <a:lnSpc>
                <a:spcPct val="170000"/>
              </a:lnSpc>
            </a:pPr>
            <a:r>
              <a:rPr lang="en-US" sz="5100" dirty="0" smtClean="0">
                <a:solidFill>
                  <a:schemeClr val="bg1"/>
                </a:solidFill>
              </a:rPr>
              <a:t>The customers get to wear handpicked premium </a:t>
            </a:r>
            <a:r>
              <a:rPr lang="en-US" sz="5100" dirty="0" smtClean="0">
                <a:solidFill>
                  <a:schemeClr val="bg1"/>
                </a:solidFill>
              </a:rPr>
              <a:t>branded </a:t>
            </a:r>
            <a:r>
              <a:rPr lang="en-US" sz="5100" dirty="0" smtClean="0">
                <a:solidFill>
                  <a:schemeClr val="bg1"/>
                </a:solidFill>
              </a:rPr>
              <a:t>shirts every day, without the need to worry about shopping, washing or ironing</a:t>
            </a:r>
          </a:p>
          <a:p>
            <a:endParaRPr lang="en-US" sz="4400" dirty="0"/>
          </a:p>
        </p:txBody>
      </p:sp>
      <p:sp>
        <p:nvSpPr>
          <p:cNvPr id="4" name="Title 3"/>
          <p:cNvSpPr>
            <a:spLocks noGrp="1"/>
          </p:cNvSpPr>
          <p:nvPr>
            <p:ph type="title"/>
          </p:nvPr>
        </p:nvSpPr>
        <p:spPr/>
        <p:txBody>
          <a:bodyPr>
            <a:normAutofit/>
          </a:bodyPr>
          <a:lstStyle/>
          <a:p>
            <a:r>
              <a:rPr lang="en-US" b="1" dirty="0">
                <a:solidFill>
                  <a:schemeClr val="bg1"/>
                </a:solidFill>
              </a:rPr>
              <a:t>W</a:t>
            </a:r>
            <a:r>
              <a:rPr lang="en-US" b="1" dirty="0" smtClean="0">
                <a:solidFill>
                  <a:schemeClr val="bg1"/>
                </a:solidFill>
              </a:rPr>
              <a:t>hat is </a:t>
            </a:r>
            <a:r>
              <a:rPr lang="en-US" dirty="0" smtClean="0">
                <a:solidFill>
                  <a:schemeClr val="bg1"/>
                </a:solidFill>
              </a:rPr>
              <a:t>OhLook? </a:t>
            </a:r>
            <a:endParaRPr lang="en-US" dirty="0"/>
          </a:p>
        </p:txBody>
      </p:sp>
      <p:sp>
        <p:nvSpPr>
          <p:cNvPr id="5" name="Slide Number Placeholder 4"/>
          <p:cNvSpPr>
            <a:spLocks noGrp="1"/>
          </p:cNvSpPr>
          <p:nvPr>
            <p:ph type="sldNum" sz="quarter" idx="12"/>
          </p:nvPr>
        </p:nvSpPr>
        <p:spPr/>
        <p:txBody>
          <a:bodyPr/>
          <a:lstStyle/>
          <a:p>
            <a:fld id="{2381603A-BCCD-4A62-A4A0-35006C4BFC3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533400"/>
            <a:ext cx="7620000" cy="6046271"/>
          </a:xfrm>
          <a:prstGeom prst="rect">
            <a:avLst/>
          </a:prstGeom>
        </p:spPr>
        <p:txBody>
          <a:bodyPr wrap="square">
            <a:spAutoFit/>
          </a:bodyPr>
          <a:lstStyle/>
          <a:p>
            <a:pPr>
              <a:lnSpc>
                <a:spcPct val="150000"/>
              </a:lnSpc>
              <a:buFont typeface="Arial" pitchFamily="34" charset="0"/>
              <a:buChar char="•"/>
            </a:pPr>
            <a:r>
              <a:rPr lang="en-US" sz="2000" dirty="0" smtClean="0">
                <a:solidFill>
                  <a:schemeClr val="bg1"/>
                </a:solidFill>
              </a:rPr>
              <a:t>  </a:t>
            </a:r>
            <a:r>
              <a:rPr lang="en-US" sz="2000" dirty="0" smtClean="0">
                <a:solidFill>
                  <a:schemeClr val="bg1"/>
                </a:solidFill>
              </a:rPr>
              <a:t>The monthly package of 20 shirts would cost the same as one would </a:t>
            </a:r>
            <a:r>
              <a:rPr lang="en-US" sz="2000" dirty="0" smtClean="0">
                <a:solidFill>
                  <a:schemeClr val="bg1"/>
                </a:solidFill>
              </a:rPr>
              <a:t>spend </a:t>
            </a:r>
            <a:r>
              <a:rPr lang="en-US" sz="2000" dirty="0" smtClean="0">
                <a:solidFill>
                  <a:schemeClr val="bg1"/>
                </a:solidFill>
              </a:rPr>
              <a:t>to buy a single shirt. Also, one need not worry about the choice </a:t>
            </a:r>
            <a:r>
              <a:rPr lang="en-US" sz="2000" dirty="0" smtClean="0">
                <a:solidFill>
                  <a:schemeClr val="bg1"/>
                </a:solidFill>
              </a:rPr>
              <a:t>of </a:t>
            </a:r>
            <a:r>
              <a:rPr lang="en-US" sz="2000" dirty="0" smtClean="0">
                <a:solidFill>
                  <a:schemeClr val="bg1"/>
                </a:solidFill>
              </a:rPr>
              <a:t>shirts, because </a:t>
            </a:r>
            <a:r>
              <a:rPr lang="en-US" sz="2000" b="1" dirty="0" smtClean="0">
                <a:solidFill>
                  <a:schemeClr val="bg1"/>
                </a:solidFill>
              </a:rPr>
              <a:t>all the shirts are personally picked </a:t>
            </a:r>
            <a:r>
              <a:rPr lang="en-US" sz="2000" b="1" dirty="0" smtClean="0">
                <a:solidFill>
                  <a:schemeClr val="bg1"/>
                </a:solidFill>
              </a:rPr>
              <a:t>by fashion </a:t>
            </a:r>
            <a:r>
              <a:rPr lang="en-US" sz="2000" b="1" dirty="0" smtClean="0">
                <a:solidFill>
                  <a:schemeClr val="bg1"/>
                </a:solidFill>
              </a:rPr>
              <a:t>stylists</a:t>
            </a:r>
            <a:r>
              <a:rPr lang="en-US" sz="2000" dirty="0" smtClean="0">
                <a:solidFill>
                  <a:schemeClr val="bg1"/>
                </a:solidFill>
              </a:rPr>
              <a:t> for the users and hence disappointment would hardly be the order of    the day.</a:t>
            </a:r>
          </a:p>
          <a:p>
            <a:pPr>
              <a:lnSpc>
                <a:spcPct val="150000"/>
              </a:lnSpc>
              <a:buFont typeface="Arial" pitchFamily="34" charset="0"/>
              <a:buChar char="•"/>
            </a:pPr>
            <a:r>
              <a:rPr lang="en-US" sz="2000" dirty="0" smtClean="0">
                <a:solidFill>
                  <a:schemeClr val="bg1"/>
                </a:solidFill>
              </a:rPr>
              <a:t>The service </a:t>
            </a:r>
            <a:r>
              <a:rPr lang="en-US" sz="2000" b="1" dirty="0" smtClean="0">
                <a:solidFill>
                  <a:schemeClr val="bg1"/>
                </a:solidFill>
              </a:rPr>
              <a:t>is targeted to aid the young working professionals</a:t>
            </a:r>
            <a:r>
              <a:rPr lang="en-US" sz="2000" dirty="0" smtClean="0">
                <a:solidFill>
                  <a:schemeClr val="bg1"/>
                </a:solidFill>
              </a:rPr>
              <a:t>, who have tight schedules of work. Due to this lack of time for self-grooming, have to end up repeating clothes and sometimes show up with outdated outfits. </a:t>
            </a:r>
          </a:p>
          <a:p>
            <a:pPr>
              <a:lnSpc>
                <a:spcPct val="150000"/>
              </a:lnSpc>
              <a:buFont typeface="Arial" pitchFamily="34" charset="0"/>
              <a:buChar char="•"/>
            </a:pPr>
            <a:r>
              <a:rPr lang="en-US" sz="2000" dirty="0" smtClean="0">
                <a:solidFill>
                  <a:schemeClr val="bg1"/>
                </a:solidFill>
              </a:rPr>
              <a:t>By eliminating shopping, washing and ironing, OhLook aims to help their customers invest their time on things that matter. Also, they are eliminating one of the major challenges from one’s life: Deciding what to wear each day. </a:t>
            </a:r>
          </a:p>
        </p:txBody>
      </p:sp>
      <p:sp>
        <p:nvSpPr>
          <p:cNvPr id="2" name="Slide Number Placeholder 1"/>
          <p:cNvSpPr>
            <a:spLocks noGrp="1"/>
          </p:cNvSpPr>
          <p:nvPr>
            <p:ph type="sldNum" sz="quarter" idx="12"/>
          </p:nvPr>
        </p:nvSpPr>
        <p:spPr/>
        <p:txBody>
          <a:bodyPr/>
          <a:lstStyle/>
          <a:p>
            <a:fld id="{2381603A-BCCD-4A62-A4A0-35006C4BFC3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b="1" dirty="0" smtClean="0">
                <a:solidFill>
                  <a:schemeClr val="bg1"/>
                </a:solidFill>
                <a:latin typeface="Segoe UI Semibold" panose="020B0702040204020203" pitchFamily="34" charset="0"/>
                <a:cs typeface="Times New Roman" pitchFamily="18" charset="0"/>
              </a:rPr>
              <a:t>Working  Methodology</a:t>
            </a:r>
            <a:endParaRPr lang="en-US" b="1" dirty="0">
              <a:solidFill>
                <a:schemeClr val="bg1"/>
              </a:solidFill>
              <a:latin typeface="Segoe UI Semibold" panose="020B0702040204020203" pitchFamily="34" charset="0"/>
              <a:cs typeface="Times New Roman" pitchFamily="18" charset="0"/>
            </a:endParaRPr>
          </a:p>
        </p:txBody>
      </p:sp>
      <p:sp>
        <p:nvSpPr>
          <p:cNvPr id="5" name="Content Placeholder 4"/>
          <p:cNvSpPr>
            <a:spLocks noGrp="1"/>
          </p:cNvSpPr>
          <p:nvPr>
            <p:ph idx="1"/>
          </p:nvPr>
        </p:nvSpPr>
        <p:spPr>
          <a:xfrm>
            <a:off x="1828800" y="1295400"/>
            <a:ext cx="7086600" cy="5791200"/>
          </a:xfrm>
        </p:spPr>
        <p:txBody>
          <a:bodyPr>
            <a:normAutofit fontScale="85000" lnSpcReduction="20000"/>
          </a:bodyPr>
          <a:lstStyle/>
          <a:p>
            <a:r>
              <a:rPr lang="en-US" sz="3500" b="1" u="sng" dirty="0" smtClean="0">
                <a:solidFill>
                  <a:schemeClr val="bg1"/>
                </a:solidFill>
              </a:rPr>
              <a:t>Take The Style </a:t>
            </a:r>
            <a:r>
              <a:rPr lang="en-US" sz="3500" b="1" u="sng" dirty="0" smtClean="0">
                <a:solidFill>
                  <a:schemeClr val="bg1"/>
                </a:solidFill>
              </a:rPr>
              <a:t>Quiz</a:t>
            </a:r>
          </a:p>
          <a:p>
            <a:pPr marL="0" indent="0">
              <a:buNone/>
            </a:pPr>
            <a:r>
              <a:rPr lang="en-US" sz="3500" dirty="0" smtClean="0">
                <a:solidFill>
                  <a:schemeClr val="bg1"/>
                </a:solidFill>
              </a:rPr>
              <a:t>	</a:t>
            </a:r>
            <a:r>
              <a:rPr lang="en-US" sz="2400" dirty="0" smtClean="0">
                <a:solidFill>
                  <a:schemeClr val="bg1"/>
                </a:solidFill>
              </a:rPr>
              <a:t>Based </a:t>
            </a:r>
            <a:r>
              <a:rPr lang="en-US" sz="2400" dirty="0" smtClean="0">
                <a:solidFill>
                  <a:schemeClr val="bg1"/>
                </a:solidFill>
              </a:rPr>
              <a:t>on your responses, we learn your fit and tastes to </a:t>
            </a:r>
            <a:r>
              <a:rPr lang="en-US" sz="2400" dirty="0" smtClean="0">
                <a:solidFill>
                  <a:schemeClr val="bg1"/>
                </a:solidFill>
              </a:rPr>
              <a:t>	pick </a:t>
            </a:r>
            <a:r>
              <a:rPr lang="en-US" sz="2400" dirty="0" smtClean="0">
                <a:solidFill>
                  <a:schemeClr val="bg1"/>
                </a:solidFill>
              </a:rPr>
              <a:t>the right clothes for you</a:t>
            </a:r>
            <a:r>
              <a:rPr lang="en-US" dirty="0" smtClean="0">
                <a:solidFill>
                  <a:schemeClr val="bg1"/>
                </a:solidFill>
              </a:rPr>
              <a:t>.</a:t>
            </a:r>
          </a:p>
          <a:p>
            <a:r>
              <a:rPr lang="en-US" sz="3500" b="1" u="sng" dirty="0" smtClean="0">
                <a:solidFill>
                  <a:schemeClr val="bg1"/>
                </a:solidFill>
              </a:rPr>
              <a:t>Design Your Pack</a:t>
            </a:r>
          </a:p>
          <a:p>
            <a:pPr marL="0" indent="0">
              <a:buNone/>
            </a:pPr>
            <a:r>
              <a:rPr lang="en-US" sz="2400" dirty="0" smtClean="0">
                <a:solidFill>
                  <a:schemeClr val="bg1"/>
                </a:solidFill>
              </a:rPr>
              <a:t>	Choose </a:t>
            </a:r>
            <a:r>
              <a:rPr lang="en-US" sz="2400" dirty="0" smtClean="0">
                <a:solidFill>
                  <a:schemeClr val="bg1"/>
                </a:solidFill>
              </a:rPr>
              <a:t>the number of shirts, t-shirts and trousers you will </a:t>
            </a:r>
            <a:r>
              <a:rPr lang="en-US" sz="2400" dirty="0" smtClean="0">
                <a:solidFill>
                  <a:schemeClr val="bg1"/>
                </a:solidFill>
              </a:rPr>
              <a:t>	want </a:t>
            </a:r>
            <a:r>
              <a:rPr lang="en-US" sz="2400" dirty="0" smtClean="0">
                <a:solidFill>
                  <a:schemeClr val="bg1"/>
                </a:solidFill>
              </a:rPr>
              <a:t>each month</a:t>
            </a:r>
            <a:r>
              <a:rPr lang="en-US" dirty="0" smtClean="0">
                <a:solidFill>
                  <a:schemeClr val="bg1"/>
                </a:solidFill>
              </a:rPr>
              <a:t>.</a:t>
            </a:r>
          </a:p>
          <a:p>
            <a:r>
              <a:rPr lang="en-US" sz="3500" b="1" u="sng" dirty="0" smtClean="0">
                <a:solidFill>
                  <a:schemeClr val="bg1"/>
                </a:solidFill>
              </a:rPr>
              <a:t>Receive Your Pack</a:t>
            </a:r>
          </a:p>
          <a:p>
            <a:pPr marL="0" indent="0">
              <a:buNone/>
            </a:pPr>
            <a:r>
              <a:rPr lang="en-US" sz="2400" dirty="0" smtClean="0">
                <a:solidFill>
                  <a:schemeClr val="bg1"/>
                </a:solidFill>
              </a:rPr>
              <a:t>	Your </a:t>
            </a:r>
            <a:r>
              <a:rPr lang="en-US" sz="2400" dirty="0" smtClean="0">
                <a:solidFill>
                  <a:schemeClr val="bg1"/>
                </a:solidFill>
              </a:rPr>
              <a:t>monthly pack will be delivered over 4 weeks, i.e. </a:t>
            </a:r>
            <a:r>
              <a:rPr lang="en-US" sz="2400" dirty="0" smtClean="0">
                <a:solidFill>
                  <a:schemeClr val="bg1"/>
                </a:solidFill>
              </a:rPr>
              <a:t>	1/4th </a:t>
            </a:r>
            <a:r>
              <a:rPr lang="en-US" sz="2400" dirty="0" smtClean="0">
                <a:solidFill>
                  <a:schemeClr val="bg1"/>
                </a:solidFill>
              </a:rPr>
              <a:t>each week. Exchange the old pack for new.</a:t>
            </a:r>
          </a:p>
          <a:p>
            <a:endParaRPr lang="en-US" sz="2400" dirty="0" smtClean="0">
              <a:solidFill>
                <a:schemeClr val="bg1"/>
              </a:solidFill>
            </a:endParaRPr>
          </a:p>
          <a:p>
            <a:r>
              <a:rPr lang="en-US" sz="3500" b="1" u="sng" dirty="0" smtClean="0">
                <a:solidFill>
                  <a:schemeClr val="bg1"/>
                </a:solidFill>
              </a:rPr>
              <a:t>Add Additional Products To Pack</a:t>
            </a:r>
            <a:r>
              <a:rPr lang="en-US" sz="3500" b="1" dirty="0" smtClean="0">
                <a:solidFill>
                  <a:schemeClr val="bg1"/>
                </a:solidFill>
              </a:rPr>
              <a:t>s</a:t>
            </a:r>
            <a:endParaRPr lang="en-US" sz="3500" dirty="0" smtClean="0">
              <a:solidFill>
                <a:schemeClr val="bg1"/>
              </a:solidFill>
            </a:endParaRPr>
          </a:p>
          <a:p>
            <a:pPr marL="0" indent="0">
              <a:buNone/>
            </a:pPr>
            <a:r>
              <a:rPr lang="en-US" sz="2400" dirty="0" smtClean="0">
                <a:solidFill>
                  <a:schemeClr val="bg1"/>
                </a:solidFill>
              </a:rPr>
              <a:t>	Each </a:t>
            </a:r>
            <a:r>
              <a:rPr lang="en-US" sz="2400" dirty="0" smtClean="0">
                <a:solidFill>
                  <a:schemeClr val="bg1"/>
                </a:solidFill>
              </a:rPr>
              <a:t>week you will see new options in Add-Ons section. </a:t>
            </a:r>
            <a:r>
              <a:rPr lang="en-US" sz="2400" dirty="0" smtClean="0">
                <a:solidFill>
                  <a:schemeClr val="bg1"/>
                </a:solidFill>
              </a:rPr>
              <a:t>	From </a:t>
            </a:r>
            <a:r>
              <a:rPr lang="en-US" sz="2400" dirty="0" smtClean="0">
                <a:solidFill>
                  <a:schemeClr val="bg1"/>
                </a:solidFill>
              </a:rPr>
              <a:t>renting accessories, a leather jacket, blazer or </a:t>
            </a:r>
            <a:r>
              <a:rPr lang="en-US" sz="2400" dirty="0" smtClean="0">
                <a:solidFill>
                  <a:schemeClr val="bg1"/>
                </a:solidFill>
              </a:rPr>
              <a:t>	sherwani </a:t>
            </a:r>
            <a:r>
              <a:rPr lang="en-US" sz="2400" dirty="0" smtClean="0">
                <a:solidFill>
                  <a:schemeClr val="bg1"/>
                </a:solidFill>
              </a:rPr>
              <a:t>to purchasing other essentials like socks or </a:t>
            </a:r>
            <a:r>
              <a:rPr lang="en-US" sz="2400" dirty="0" smtClean="0">
                <a:solidFill>
                  <a:schemeClr val="bg1"/>
                </a:solidFill>
              </a:rPr>
              <a:t>	underwear</a:t>
            </a:r>
            <a:r>
              <a:rPr lang="en-US" sz="2400" dirty="0" smtClean="0">
                <a:solidFill>
                  <a:schemeClr val="bg1"/>
                </a:solidFill>
              </a:rPr>
              <a:t>, you can add a variety of products to your </a:t>
            </a:r>
            <a:r>
              <a:rPr lang="en-US" sz="2400" dirty="0" smtClean="0">
                <a:solidFill>
                  <a:schemeClr val="bg1"/>
                </a:solidFill>
              </a:rPr>
              <a:t>	upcoming </a:t>
            </a:r>
            <a:r>
              <a:rPr lang="en-US" sz="2400" dirty="0" smtClean="0">
                <a:solidFill>
                  <a:schemeClr val="bg1"/>
                </a:solidFill>
              </a:rPr>
              <a:t>box.</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2381603A-BCCD-4A62-A4A0-35006C4BFC3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chemeClr val="bg1"/>
                </a:solidFill>
                <a:latin typeface="Times New Roman" pitchFamily="18" charset="0"/>
                <a:cs typeface="Times New Roman" pitchFamily="18" charset="0"/>
              </a:rPr>
              <a:t>How does the service work?</a:t>
            </a:r>
            <a:endParaRPr lang="en-US"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676400" y="1143000"/>
            <a:ext cx="7010400" cy="5562600"/>
          </a:xfrm>
        </p:spPr>
        <p:txBody>
          <a:bodyPr>
            <a:normAutofit fontScale="32500" lnSpcReduction="20000"/>
          </a:bodyPr>
          <a:lstStyle/>
          <a:p>
            <a:pPr>
              <a:lnSpc>
                <a:spcPct val="120000"/>
              </a:lnSpc>
            </a:pPr>
            <a:r>
              <a:rPr lang="en-US" sz="6200" b="1" u="sng" dirty="0" smtClean="0">
                <a:solidFill>
                  <a:schemeClr val="bg1"/>
                </a:solidFill>
                <a:cs typeface="Times New Roman" panose="02020603050405020304" pitchFamily="18" charset="0"/>
              </a:rPr>
              <a:t>Subscribe and connect with stylists </a:t>
            </a:r>
            <a:r>
              <a:rPr lang="en-US" sz="6200" dirty="0" smtClean="0">
                <a:solidFill>
                  <a:schemeClr val="bg1"/>
                </a:solidFill>
                <a:cs typeface="Times New Roman" panose="02020603050405020304" pitchFamily="18" charset="0"/>
              </a:rPr>
              <a:t>– </a:t>
            </a:r>
            <a:endParaRPr lang="en-US" sz="6200" dirty="0" smtClean="0">
              <a:solidFill>
                <a:schemeClr val="bg1"/>
              </a:solidFill>
              <a:cs typeface="Times New Roman" panose="02020603050405020304" pitchFamily="18" charset="0"/>
            </a:endParaRPr>
          </a:p>
          <a:p>
            <a:pPr marL="0" indent="0">
              <a:lnSpc>
                <a:spcPct val="120000"/>
              </a:lnSpc>
              <a:buNone/>
            </a:pPr>
            <a:r>
              <a:rPr lang="en-US" sz="6200" dirty="0" smtClean="0">
                <a:solidFill>
                  <a:schemeClr val="bg1"/>
                </a:solidFill>
                <a:cs typeface="Times New Roman" panose="02020603050405020304" pitchFamily="18" charset="0"/>
              </a:rPr>
              <a:t>	OhLook’s </a:t>
            </a:r>
            <a:r>
              <a:rPr lang="en-US" sz="6200" dirty="0" smtClean="0">
                <a:solidFill>
                  <a:schemeClr val="bg1"/>
                </a:solidFill>
                <a:cs typeface="Times New Roman" panose="02020603050405020304" pitchFamily="18" charset="0"/>
              </a:rPr>
              <a:t>stylists will connect with you to understand </a:t>
            </a:r>
            <a:r>
              <a:rPr lang="en-US" sz="6200" dirty="0" smtClean="0">
                <a:solidFill>
                  <a:schemeClr val="bg1"/>
                </a:solidFill>
                <a:cs typeface="Times New Roman" panose="02020603050405020304" pitchFamily="18" charset="0"/>
              </a:rPr>
              <a:t>	your </a:t>
            </a:r>
            <a:r>
              <a:rPr lang="en-US" sz="6200" dirty="0" smtClean="0">
                <a:solidFill>
                  <a:schemeClr val="bg1"/>
                </a:solidFill>
                <a:cs typeface="Times New Roman" panose="02020603050405020304" pitchFamily="18" charset="0"/>
              </a:rPr>
              <a:t>style</a:t>
            </a:r>
          </a:p>
          <a:p>
            <a:pPr>
              <a:lnSpc>
                <a:spcPct val="120000"/>
              </a:lnSpc>
            </a:pPr>
            <a:r>
              <a:rPr lang="en-US" sz="6200" b="1" u="sng" dirty="0" smtClean="0">
                <a:solidFill>
                  <a:schemeClr val="bg1"/>
                </a:solidFill>
                <a:cs typeface="Times New Roman" panose="02020603050405020304" pitchFamily="18" charset="0"/>
              </a:rPr>
              <a:t>Place </a:t>
            </a:r>
            <a:r>
              <a:rPr lang="en-US" sz="6200" b="1" u="sng" dirty="0" smtClean="0">
                <a:solidFill>
                  <a:schemeClr val="bg1"/>
                </a:solidFill>
                <a:cs typeface="Times New Roman" panose="02020603050405020304" pitchFamily="18" charset="0"/>
              </a:rPr>
              <a:t>your order </a:t>
            </a:r>
            <a:r>
              <a:rPr lang="en-US" sz="6200" dirty="0" smtClean="0">
                <a:solidFill>
                  <a:schemeClr val="bg1"/>
                </a:solidFill>
                <a:cs typeface="Times New Roman" panose="02020603050405020304" pitchFamily="18" charset="0"/>
              </a:rPr>
              <a:t>– </a:t>
            </a:r>
            <a:endParaRPr lang="en-US" sz="6200" dirty="0" smtClean="0">
              <a:solidFill>
                <a:schemeClr val="bg1"/>
              </a:solidFill>
              <a:cs typeface="Times New Roman" panose="02020603050405020304" pitchFamily="18" charset="0"/>
            </a:endParaRPr>
          </a:p>
          <a:p>
            <a:pPr marL="0" indent="0">
              <a:lnSpc>
                <a:spcPct val="120000"/>
              </a:lnSpc>
              <a:buNone/>
            </a:pPr>
            <a:r>
              <a:rPr lang="en-US" sz="6200" dirty="0" smtClean="0">
                <a:solidFill>
                  <a:schemeClr val="bg1"/>
                </a:solidFill>
                <a:cs typeface="Times New Roman" panose="02020603050405020304" pitchFamily="18" charset="0"/>
              </a:rPr>
              <a:t>	Once </a:t>
            </a:r>
            <a:r>
              <a:rPr lang="en-US" sz="6200" dirty="0" smtClean="0">
                <a:solidFill>
                  <a:schemeClr val="bg1"/>
                </a:solidFill>
                <a:cs typeface="Times New Roman" panose="02020603050405020304" pitchFamily="18" charset="0"/>
              </a:rPr>
              <a:t>the stylists help you decide on what suits you best, </a:t>
            </a:r>
            <a:r>
              <a:rPr lang="en-US" sz="6200" dirty="0" smtClean="0">
                <a:solidFill>
                  <a:schemeClr val="bg1"/>
                </a:solidFill>
                <a:cs typeface="Times New Roman" panose="02020603050405020304" pitchFamily="18" charset="0"/>
              </a:rPr>
              <a:t>	place </a:t>
            </a:r>
            <a:r>
              <a:rPr lang="en-US" sz="6200" dirty="0" smtClean="0">
                <a:solidFill>
                  <a:schemeClr val="bg1"/>
                </a:solidFill>
                <a:cs typeface="Times New Roman" panose="02020603050405020304" pitchFamily="18" charset="0"/>
              </a:rPr>
              <a:t>the order for the week. You shall receive your </a:t>
            </a:r>
            <a:r>
              <a:rPr lang="en-US" sz="6200" dirty="0" smtClean="0">
                <a:solidFill>
                  <a:schemeClr val="bg1"/>
                </a:solidFill>
                <a:cs typeface="Times New Roman" panose="02020603050405020304" pitchFamily="18" charset="0"/>
              </a:rPr>
              <a:t>	weekly </a:t>
            </a:r>
            <a:r>
              <a:rPr lang="en-US" sz="6200" dirty="0" smtClean="0">
                <a:solidFill>
                  <a:schemeClr val="bg1"/>
                </a:solidFill>
                <a:cs typeface="Times New Roman" panose="02020603050405020304" pitchFamily="18" charset="0"/>
              </a:rPr>
              <a:t>pack of 5 shirts every Sunday. Return the old pack </a:t>
            </a:r>
            <a:r>
              <a:rPr lang="en-US" sz="6200" dirty="0" smtClean="0">
                <a:solidFill>
                  <a:schemeClr val="bg1"/>
                </a:solidFill>
                <a:cs typeface="Times New Roman" panose="02020603050405020304" pitchFamily="18" charset="0"/>
              </a:rPr>
              <a:t>	on </a:t>
            </a:r>
            <a:r>
              <a:rPr lang="en-US" sz="6200" dirty="0" smtClean="0">
                <a:solidFill>
                  <a:schemeClr val="bg1"/>
                </a:solidFill>
                <a:cs typeface="Times New Roman" panose="02020603050405020304" pitchFamily="18" charset="0"/>
              </a:rPr>
              <a:t>Saturday and receive a new set the next day.</a:t>
            </a:r>
          </a:p>
          <a:p>
            <a:pPr>
              <a:lnSpc>
                <a:spcPct val="120000"/>
              </a:lnSpc>
            </a:pPr>
            <a:endParaRPr lang="en-US" sz="6200" dirty="0" smtClean="0">
              <a:solidFill>
                <a:schemeClr val="bg1"/>
              </a:solidFill>
              <a:cs typeface="Times New Roman" panose="02020603050405020304" pitchFamily="18" charset="0"/>
            </a:endParaRPr>
          </a:p>
          <a:p>
            <a:pPr>
              <a:lnSpc>
                <a:spcPct val="120000"/>
              </a:lnSpc>
            </a:pPr>
            <a:r>
              <a:rPr lang="en-US" sz="6200" dirty="0" smtClean="0">
                <a:solidFill>
                  <a:schemeClr val="bg1"/>
                </a:solidFill>
                <a:cs typeface="Times New Roman" panose="02020603050405020304" pitchFamily="18" charset="0"/>
              </a:rPr>
              <a:t>Users </a:t>
            </a:r>
            <a:r>
              <a:rPr lang="en-US" sz="6200" dirty="0" smtClean="0">
                <a:solidFill>
                  <a:schemeClr val="bg1"/>
                </a:solidFill>
                <a:cs typeface="Times New Roman" panose="02020603050405020304" pitchFamily="18" charset="0"/>
              </a:rPr>
              <a:t>don’t have to worry about the quality of shirts  because they are all from premium brands available in the market plus once the shirts pack are collected from the customers, they are sent to the laundry partners of OhLook where the shirts are cleansed adhering to international standards. The shirts are further </a:t>
            </a:r>
            <a:r>
              <a:rPr lang="en-US" sz="6200" dirty="0" smtClean="0">
                <a:solidFill>
                  <a:schemeClr val="bg1"/>
                </a:solidFill>
                <a:cs typeface="Times New Roman" panose="02020603050405020304" pitchFamily="18" charset="0"/>
              </a:rPr>
              <a:t>sanitized </a:t>
            </a:r>
            <a:r>
              <a:rPr lang="en-US" sz="6200" dirty="0" smtClean="0">
                <a:solidFill>
                  <a:schemeClr val="bg1"/>
                </a:solidFill>
                <a:cs typeface="Times New Roman" panose="02020603050405020304" pitchFamily="18" charset="0"/>
              </a:rPr>
              <a:t>to make them look and feel as good as new.</a:t>
            </a:r>
          </a:p>
          <a:p>
            <a:endParaRPr lang="en-US" dirty="0"/>
          </a:p>
        </p:txBody>
      </p:sp>
      <p:sp>
        <p:nvSpPr>
          <p:cNvPr id="4" name="Slide Number Placeholder 3"/>
          <p:cNvSpPr>
            <a:spLocks noGrp="1"/>
          </p:cNvSpPr>
          <p:nvPr>
            <p:ph type="sldNum" sz="quarter" idx="12"/>
          </p:nvPr>
        </p:nvSpPr>
        <p:spPr/>
        <p:txBody>
          <a:bodyPr/>
          <a:lstStyle/>
          <a:p>
            <a:fld id="{2381603A-BCCD-4A62-A4A0-35006C4BFC3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chemeClr val="bg1"/>
                </a:solidFill>
                <a:latin typeface="Times New Roman" pitchFamily="18" charset="0"/>
                <a:cs typeface="Times New Roman" pitchFamily="18" charset="0"/>
              </a:rPr>
              <a:t>Packages</a:t>
            </a:r>
            <a:endParaRPr lang="en-US" dirty="0">
              <a:solidFill>
                <a:schemeClr val="bg1"/>
              </a:solidFill>
              <a:latin typeface="Times New Roman" pitchFamily="18" charset="0"/>
              <a:cs typeface="Times New Roman" pitchFamily="18" charset="0"/>
            </a:endParaRPr>
          </a:p>
        </p:txBody>
      </p:sp>
      <p:pic>
        <p:nvPicPr>
          <p:cNvPr id="1026" name="Picture 2" descr="C:\Users\ANAGHA\Desktop\shirts.jpg"/>
          <p:cNvPicPr>
            <a:picLocks noGrp="1" noChangeAspect="1" noChangeArrowheads="1"/>
          </p:cNvPicPr>
          <p:nvPr>
            <p:ph idx="1"/>
          </p:nvPr>
        </p:nvPicPr>
        <p:blipFill>
          <a:blip r:embed="rId2" cstate="print"/>
          <a:srcRect/>
          <a:stretch>
            <a:fillRect/>
          </a:stretch>
        </p:blipFill>
        <p:spPr bwMode="auto">
          <a:xfrm>
            <a:off x="5715000" y="929367"/>
            <a:ext cx="3124200" cy="2422849"/>
          </a:xfrm>
          <a:prstGeom prst="rect">
            <a:avLst/>
          </a:prstGeom>
          <a:noFill/>
        </p:spPr>
      </p:pic>
      <p:sp>
        <p:nvSpPr>
          <p:cNvPr id="5" name="Rectangle 4"/>
          <p:cNvSpPr/>
          <p:nvPr/>
        </p:nvSpPr>
        <p:spPr>
          <a:xfrm>
            <a:off x="2590800" y="1405628"/>
            <a:ext cx="3124200" cy="1077218"/>
          </a:xfrm>
          <a:prstGeom prst="rect">
            <a:avLst/>
          </a:prstGeom>
        </p:spPr>
        <p:txBody>
          <a:bodyPr wrap="square">
            <a:spAutoFit/>
          </a:bodyPr>
          <a:lstStyle/>
          <a:p>
            <a:r>
              <a:rPr lang="en-US" sz="3200" b="1" dirty="0" smtClean="0">
                <a:solidFill>
                  <a:schemeClr val="bg1"/>
                </a:solidFill>
              </a:rPr>
              <a:t>Unlimited Shirts Subscription</a:t>
            </a:r>
            <a:endParaRPr lang="en-US" sz="3200" b="1" dirty="0">
              <a:solidFill>
                <a:schemeClr val="bg1"/>
              </a:solidFill>
            </a:endParaRPr>
          </a:p>
        </p:txBody>
      </p:sp>
      <p:pic>
        <p:nvPicPr>
          <p:cNvPr id="1027" name="Picture 3" descr="C:\Users\ANAGHA\Desktop\tees.jpg"/>
          <p:cNvPicPr>
            <a:picLocks noChangeAspect="1" noChangeArrowheads="1"/>
          </p:cNvPicPr>
          <p:nvPr/>
        </p:nvPicPr>
        <p:blipFill>
          <a:blip r:embed="rId3" cstate="print"/>
          <a:srcRect/>
          <a:stretch>
            <a:fillRect/>
          </a:stretch>
        </p:blipFill>
        <p:spPr bwMode="auto">
          <a:xfrm>
            <a:off x="2171700" y="3728958"/>
            <a:ext cx="3352800" cy="2590800"/>
          </a:xfrm>
          <a:prstGeom prst="rect">
            <a:avLst/>
          </a:prstGeom>
          <a:noFill/>
        </p:spPr>
      </p:pic>
      <p:sp>
        <p:nvSpPr>
          <p:cNvPr id="7" name="Rectangle 6"/>
          <p:cNvSpPr/>
          <p:nvPr/>
        </p:nvSpPr>
        <p:spPr>
          <a:xfrm>
            <a:off x="5877636" y="4800600"/>
            <a:ext cx="2971800" cy="1077218"/>
          </a:xfrm>
          <a:prstGeom prst="rect">
            <a:avLst/>
          </a:prstGeom>
        </p:spPr>
        <p:txBody>
          <a:bodyPr wrap="square">
            <a:spAutoFit/>
          </a:bodyPr>
          <a:lstStyle/>
          <a:p>
            <a:r>
              <a:rPr lang="en-US" sz="3200" b="1" dirty="0" smtClean="0">
                <a:solidFill>
                  <a:schemeClr val="bg1"/>
                </a:solidFill>
              </a:rPr>
              <a:t>Unlimited Tees Subscription</a:t>
            </a:r>
            <a:endParaRPr lang="en-US" sz="3200" b="1" dirty="0">
              <a:solidFill>
                <a:schemeClr val="bg1"/>
              </a:solidFill>
            </a:endParaRPr>
          </a:p>
        </p:txBody>
      </p:sp>
      <p:sp>
        <p:nvSpPr>
          <p:cNvPr id="3" name="Slide Number Placeholder 2"/>
          <p:cNvSpPr>
            <a:spLocks noGrp="1"/>
          </p:cNvSpPr>
          <p:nvPr>
            <p:ph type="sldNum" sz="quarter" idx="12"/>
          </p:nvPr>
        </p:nvSpPr>
        <p:spPr/>
        <p:txBody>
          <a:bodyPr/>
          <a:lstStyle/>
          <a:p>
            <a:fld id="{2381603A-BCCD-4A62-A4A0-35006C4BFC3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685800"/>
            <a:ext cx="5715000" cy="584775"/>
          </a:xfrm>
          <a:prstGeom prst="rect">
            <a:avLst/>
          </a:prstGeom>
        </p:spPr>
        <p:txBody>
          <a:bodyPr wrap="square">
            <a:spAutoFit/>
          </a:bodyPr>
          <a:lstStyle/>
          <a:p>
            <a:r>
              <a:rPr lang="en-US" sz="3200" b="1" dirty="0" smtClean="0">
                <a:solidFill>
                  <a:schemeClr val="bg1"/>
                </a:solidFill>
              </a:rPr>
              <a:t>Fashion Accessories Subscription</a:t>
            </a:r>
            <a:endParaRPr lang="en-US" sz="3200" b="1" dirty="0">
              <a:solidFill>
                <a:schemeClr val="bg1"/>
              </a:solidFill>
            </a:endParaRPr>
          </a:p>
        </p:txBody>
      </p:sp>
      <p:pic>
        <p:nvPicPr>
          <p:cNvPr id="2050" name="Picture 2" descr="C:\Users\ANAGHA\Desktop\accessories.jpg"/>
          <p:cNvPicPr>
            <a:picLocks noChangeAspect="1" noChangeArrowheads="1"/>
          </p:cNvPicPr>
          <p:nvPr/>
        </p:nvPicPr>
        <p:blipFill>
          <a:blip r:embed="rId2" cstate="print"/>
          <a:srcRect/>
          <a:stretch>
            <a:fillRect/>
          </a:stretch>
        </p:blipFill>
        <p:spPr bwMode="auto">
          <a:xfrm>
            <a:off x="2873991" y="2057400"/>
            <a:ext cx="4724400" cy="3352800"/>
          </a:xfrm>
          <a:prstGeom prst="rect">
            <a:avLst/>
          </a:prstGeom>
          <a:noFill/>
        </p:spPr>
      </p:pic>
      <p:sp>
        <p:nvSpPr>
          <p:cNvPr id="3" name="Slide Number Placeholder 2"/>
          <p:cNvSpPr>
            <a:spLocks noGrp="1"/>
          </p:cNvSpPr>
          <p:nvPr>
            <p:ph type="sldNum" sz="quarter" idx="12"/>
          </p:nvPr>
        </p:nvSpPr>
        <p:spPr/>
        <p:txBody>
          <a:bodyPr/>
          <a:lstStyle/>
          <a:p>
            <a:fld id="{2381603A-BCCD-4A62-A4A0-35006C4BFC3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smtClean="0">
                <a:solidFill>
                  <a:schemeClr val="bg1"/>
                </a:solidFill>
              </a:rPr>
              <a:t>Rent For An Occasion!</a:t>
            </a:r>
            <a:endParaRPr lang="en-IN" sz="4000" u="sng" dirty="0">
              <a:solidFill>
                <a:schemeClr val="bg1"/>
              </a:solidFill>
            </a:endParaRPr>
          </a:p>
        </p:txBody>
      </p:sp>
      <p:sp>
        <p:nvSpPr>
          <p:cNvPr id="3" name="Content Placeholder 2"/>
          <p:cNvSpPr>
            <a:spLocks noGrp="1"/>
          </p:cNvSpPr>
          <p:nvPr>
            <p:ph idx="1"/>
          </p:nvPr>
        </p:nvSpPr>
        <p:spPr>
          <a:xfrm>
            <a:off x="2390633" y="2590801"/>
            <a:ext cx="6324600" cy="2590800"/>
          </a:xfrm>
        </p:spPr>
        <p:txBody>
          <a:bodyPr>
            <a:normAutofit/>
          </a:bodyPr>
          <a:lstStyle/>
          <a:p>
            <a:r>
              <a:rPr lang="en-IN" sz="2800" dirty="0" smtClean="0">
                <a:solidFill>
                  <a:schemeClr val="bg1"/>
                </a:solidFill>
              </a:rPr>
              <a:t>Here you can get luxurious party wear on rent at just 10% of the price.</a:t>
            </a:r>
          </a:p>
          <a:p>
            <a:r>
              <a:rPr lang="en-IN" sz="2800" dirty="0" smtClean="0">
                <a:solidFill>
                  <a:schemeClr val="bg1"/>
                </a:solidFill>
              </a:rPr>
              <a:t>Party wear includes cool Blazers of different types and different necks.</a:t>
            </a:r>
            <a:endParaRPr lang="en-IN" sz="2800" dirty="0">
              <a:solidFill>
                <a:schemeClr val="bg1"/>
              </a:solidFill>
            </a:endParaRPr>
          </a:p>
        </p:txBody>
      </p:sp>
      <p:sp>
        <p:nvSpPr>
          <p:cNvPr id="4" name="Slide Number Placeholder 3"/>
          <p:cNvSpPr>
            <a:spLocks noGrp="1"/>
          </p:cNvSpPr>
          <p:nvPr>
            <p:ph type="sldNum" sz="quarter" idx="12"/>
          </p:nvPr>
        </p:nvSpPr>
        <p:spPr/>
        <p:txBody>
          <a:bodyPr/>
          <a:lstStyle/>
          <a:p>
            <a:fld id="{2381603A-BCCD-4A62-A4A0-35006C4BFC3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Businessmans-Red-Tie-PowerPoint-Template-</Template>
  <TotalTime>417</TotalTime>
  <Words>583</Words>
  <Application>Microsoft Office PowerPoint</Application>
  <PresentationFormat>On-screen Show (4:3)</PresentationFormat>
  <Paragraphs>84</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French Script MT</vt:lpstr>
      <vt:lpstr>Segoe UI Semibold</vt:lpstr>
      <vt:lpstr>Times New Roman</vt:lpstr>
      <vt:lpstr>Office Theme</vt:lpstr>
      <vt:lpstr>PowerPoint Presentation</vt:lpstr>
      <vt:lpstr>Why men is not into shopping!?</vt:lpstr>
      <vt:lpstr>What is OhLook? </vt:lpstr>
      <vt:lpstr>PowerPoint Presentation</vt:lpstr>
      <vt:lpstr>Working  Methodology</vt:lpstr>
      <vt:lpstr>How does the service work?</vt:lpstr>
      <vt:lpstr>Packages</vt:lpstr>
      <vt:lpstr>PowerPoint Presentation</vt:lpstr>
      <vt:lpstr>Rent For An Occasion!</vt:lpstr>
      <vt:lpstr>Talk to a Stylist</vt:lpstr>
      <vt:lpstr>Achievements</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Methodlogy</dc:title>
  <dc:creator>Anagha Kerkar</dc:creator>
  <cp:lastModifiedBy>Hvuser</cp:lastModifiedBy>
  <cp:revision>33</cp:revision>
  <dcterms:created xsi:type="dcterms:W3CDTF">2018-02-25T16:06:50Z</dcterms:created>
  <dcterms:modified xsi:type="dcterms:W3CDTF">2018-02-26T07:57:30Z</dcterms:modified>
</cp:coreProperties>
</file>