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19"/>
  </p:notesMasterIdLst>
  <p:handoutMasterIdLst>
    <p:handoutMasterId r:id="rId20"/>
  </p:handoutMasterIdLst>
  <p:sldIdLst>
    <p:sldId id="256" r:id="rId5"/>
    <p:sldId id="292" r:id="rId6"/>
    <p:sldId id="293" r:id="rId7"/>
    <p:sldId id="301" r:id="rId8"/>
    <p:sldId id="294" r:id="rId9"/>
    <p:sldId id="302" r:id="rId10"/>
    <p:sldId id="306" r:id="rId11"/>
    <p:sldId id="307" r:id="rId12"/>
    <p:sldId id="296" r:id="rId13"/>
    <p:sldId id="297" r:id="rId14"/>
    <p:sldId id="298" r:id="rId15"/>
    <p:sldId id="299" r:id="rId16"/>
    <p:sldId id="300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220"/>
    <a:srgbClr val="000061"/>
    <a:srgbClr val="FFB006"/>
    <a:srgbClr val="0E4EFF"/>
    <a:srgbClr val="DAD628"/>
    <a:srgbClr val="2F92CF"/>
    <a:srgbClr val="FFFFFF"/>
    <a:srgbClr val="000041"/>
    <a:srgbClr val="000000"/>
    <a:srgbClr val="FB0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93910" autoAdjust="0"/>
  </p:normalViewPr>
  <p:slideViewPr>
    <p:cSldViewPr snapToGrid="0">
      <p:cViewPr varScale="1">
        <p:scale>
          <a:sx n="74" d="100"/>
          <a:sy n="74" d="100"/>
        </p:scale>
        <p:origin x="4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ustomXml" Target="../customXml/item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Directories  of Tomcat :</a:t>
            </a:r>
          </a:p>
          <a:p>
            <a:r>
              <a:rPr lang="en-US" dirty="0" smtClean="0"/>
              <a:t>bin: Tomcat's binaries and startup scripts.</a:t>
            </a:r>
          </a:p>
          <a:p>
            <a:r>
              <a:rPr lang="en-US" dirty="0" smtClean="0"/>
              <a:t>conf: global configuration applicable to all the webapps. The default installation provides:</a:t>
            </a:r>
          </a:p>
          <a:p>
            <a:r>
              <a:rPr lang="en-US" dirty="0" smtClean="0"/>
              <a:t>One Policy File: </a:t>
            </a:r>
            <a:r>
              <a:rPr lang="en-US" dirty="0" err="1" smtClean="0"/>
              <a:t>catalina.policy</a:t>
            </a:r>
            <a:r>
              <a:rPr lang="en-US" dirty="0" smtClean="0"/>
              <a:t> for specifying security policy.</a:t>
            </a:r>
          </a:p>
          <a:p>
            <a:r>
              <a:rPr lang="en-US" dirty="0" smtClean="0"/>
              <a:t>Two Properties Files: </a:t>
            </a:r>
            <a:r>
              <a:rPr lang="en-US" dirty="0" err="1" smtClean="0"/>
              <a:t>catalina.properties</a:t>
            </a:r>
            <a:r>
              <a:rPr lang="en-US" dirty="0" smtClean="0"/>
              <a:t> and </a:t>
            </a:r>
            <a:r>
              <a:rPr lang="en-US" dirty="0" err="1" smtClean="0"/>
              <a:t>logging.properties</a:t>
            </a:r>
            <a:r>
              <a:rPr lang="en-US" dirty="0" smtClean="0"/>
              <a:t>,</a:t>
            </a:r>
          </a:p>
          <a:p>
            <a:r>
              <a:rPr lang="en-US" dirty="0" smtClean="0"/>
              <a:t>Four Configuration XML Files: server.xml (Tomcat main configuration file), web.xml (global web application deployment descriptors), context.xml (global Tomcat-specific configuration options) and tomcat-users.xml (a database of user, password and role for authentication and access control).</a:t>
            </a:r>
          </a:p>
          <a:p>
            <a:r>
              <a:rPr lang="en-US" dirty="0" smtClean="0"/>
              <a:t>The conf also contain a sub-directory for each engine, e.g., Catalina, which in turn contains a sub-sub-directory for each of its hosts, e.g., localhost. You can place the host-specific context information (similar to context.xml, but named as webapp.xml for each webapp under the host).</a:t>
            </a:r>
          </a:p>
          <a:p>
            <a:r>
              <a:rPr lang="en-US" dirty="0" smtClean="0"/>
              <a:t>lib: Keeps the JAR-file that are available to all webapps. The default installation include servlet-api.jar (Servlet), jasper.jar (JSP) and jasper-el.jar (EL). You may also keep the JAR files of external package here, such as MySQL JDBC driver (mysql-connector-java-5.1.{xx}-bin.jar) and JSTL (jstl.jar and standard.jar).</a:t>
            </a:r>
          </a:p>
          <a:p>
            <a:r>
              <a:rPr lang="en-US" dirty="0" smtClean="0"/>
              <a:t>logs: contains the engine </a:t>
            </a:r>
            <a:r>
              <a:rPr lang="en-US" dirty="0" err="1" smtClean="0"/>
              <a:t>logfile</a:t>
            </a:r>
            <a:r>
              <a:rPr lang="en-US" dirty="0" smtClean="0"/>
              <a:t> Catalina.{</a:t>
            </a:r>
            <a:r>
              <a:rPr lang="en-US" dirty="0" err="1" smtClean="0"/>
              <a:t>yyyy</a:t>
            </a:r>
            <a:r>
              <a:rPr lang="en-US" dirty="0" smtClean="0"/>
              <a:t>-mm-</a:t>
            </a:r>
            <a:r>
              <a:rPr lang="en-US" dirty="0" err="1" smtClean="0"/>
              <a:t>dd</a:t>
            </a:r>
            <a:r>
              <a:rPr lang="en-US" dirty="0" smtClean="0"/>
              <a:t>}.log, host </a:t>
            </a:r>
            <a:r>
              <a:rPr lang="en-US" dirty="0" err="1" smtClean="0"/>
              <a:t>logfile</a:t>
            </a:r>
            <a:r>
              <a:rPr lang="en-US" dirty="0" smtClean="0"/>
              <a:t> localhost.{</a:t>
            </a:r>
            <a:r>
              <a:rPr lang="en-US" dirty="0" err="1" smtClean="0"/>
              <a:t>yyyy</a:t>
            </a:r>
            <a:r>
              <a:rPr lang="en-US" dirty="0" smtClean="0"/>
              <a:t>-mm-</a:t>
            </a:r>
            <a:r>
              <a:rPr lang="en-US" dirty="0" err="1" smtClean="0"/>
              <a:t>dd</a:t>
            </a:r>
            <a:r>
              <a:rPr lang="en-US" dirty="0" smtClean="0"/>
              <a:t>}.log, and other application </a:t>
            </a:r>
            <a:r>
              <a:rPr lang="en-US" dirty="0" err="1" smtClean="0"/>
              <a:t>logfiles</a:t>
            </a:r>
            <a:r>
              <a:rPr lang="en-US" dirty="0" smtClean="0"/>
              <a:t> such as manger and host-manager. The access log (created by the </a:t>
            </a:r>
            <a:r>
              <a:rPr lang="en-US" dirty="0" err="1" smtClean="0"/>
              <a:t>AccessLogValve</a:t>
            </a:r>
            <a:r>
              <a:rPr lang="en-US" dirty="0" smtClean="0"/>
              <a:t>) is also kept here.</a:t>
            </a:r>
          </a:p>
          <a:p>
            <a:r>
              <a:rPr lang="en-US" dirty="0" smtClean="0"/>
              <a:t>webapps: the default </a:t>
            </a:r>
            <a:r>
              <a:rPr lang="en-US" dirty="0" err="1" smtClean="0"/>
              <a:t>appBase</a:t>
            </a:r>
            <a:r>
              <a:rPr lang="en-US" dirty="0" smtClean="0"/>
              <a:t> - web applications base directory of the host localhost.</a:t>
            </a:r>
          </a:p>
          <a:p>
            <a:r>
              <a:rPr lang="en-US" dirty="0" smtClean="0"/>
              <a:t>work: contains the translated servlet source files and classes of JSP/JSF. Organized in hierarchy of engine name (Catalina), host name (localhost), webapp name, followed by the Java classes package structure.</a:t>
            </a:r>
          </a:p>
          <a:p>
            <a:r>
              <a:rPr lang="en-US" dirty="0" smtClean="0"/>
              <a:t>temp: temporary files.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95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341" b="11305"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80475" y="2082255"/>
            <a:ext cx="2885470" cy="1552767"/>
            <a:chOff x="477838" y="1695451"/>
            <a:chExt cx="2227262" cy="1198563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279525" y="1695451"/>
              <a:ext cx="268287" cy="752475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655763" y="1884364"/>
              <a:ext cx="230187" cy="563563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843088" y="2297114"/>
              <a:ext cx="150812" cy="150813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4825" y="1695451"/>
              <a:ext cx="150812" cy="150813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190625" y="1997076"/>
              <a:ext cx="485775" cy="150813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477838" y="2600326"/>
              <a:ext cx="96837" cy="293688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54050" y="2600326"/>
              <a:ext cx="96837" cy="293688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3713" y="2714626"/>
              <a:ext cx="211137" cy="65088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760413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008063" y="2600326"/>
              <a:ext cx="280987" cy="293688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77938" y="2600326"/>
              <a:ext cx="271462" cy="293688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563688" y="2600326"/>
              <a:ext cx="387350" cy="293688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1898650" y="2600326"/>
              <a:ext cx="273050" cy="293688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276475" y="2730501"/>
              <a:ext cx="153987" cy="16351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 noEditPoints="1"/>
            </p:cNvSpPr>
            <p:nvPr userDrawn="1"/>
          </p:nvSpPr>
          <p:spPr bwMode="auto">
            <a:xfrm>
              <a:off x="2195513" y="2600326"/>
              <a:ext cx="260350" cy="293688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2460625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15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72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80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39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19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2" name="Group 4"/>
          <p:cNvGrpSpPr>
            <a:grpSpLocks noChangeAspect="1"/>
          </p:cNvGrpSpPr>
          <p:nvPr userDrawn="1"/>
        </p:nvGrpSpPr>
        <p:grpSpPr bwMode="auto">
          <a:xfrm>
            <a:off x="10765766" y="152177"/>
            <a:ext cx="1257954" cy="676946"/>
            <a:chOff x="301" y="1068"/>
            <a:chExt cx="1403" cy="755"/>
          </a:xfrm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658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5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6400" y="356631"/>
            <a:ext cx="872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7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16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66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6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37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 smtClean="0">
                <a:solidFill>
                  <a:schemeClr val="bg1"/>
                </a:solidFill>
              </a:rPr>
              <a:t>Innovative Services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  <a:endParaRPr lang="en-US" sz="2000" i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 smtClean="0">
                <a:solidFill>
                  <a:schemeClr val="bg1"/>
                </a:solidFill>
              </a:rPr>
              <a:t>Delighted Customers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 smtClean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  <a:endParaRPr lang="en-US" sz="6600" b="0" dirty="0">
              <a:solidFill>
                <a:schemeClr val="bg1"/>
              </a:solidFill>
              <a:latin typeface="Brush Script Std" panose="03060802040607070404" pitchFamily="66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  <a:endParaRPr lang="en-US" sz="24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374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447800"/>
            <a:ext cx="56388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447800"/>
            <a:ext cx="56388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652000" y="63246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F8EF267-B845-432E-894B-4EDC7B740F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399124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61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29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3464" y="2370138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050" y="6029325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491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531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2854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08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41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chemeClr val="bg1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89703" y="6621387"/>
            <a:ext cx="4091930" cy="24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kern="120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www.hexaware.com  | </a:t>
            </a:r>
            <a:r>
              <a:rPr lang="en-US" sz="999" dirty="0" smtClean="0">
                <a:solidFill>
                  <a:sysClr val="windowText" lastClr="000000"/>
                </a:solidFill>
              </a:rPr>
              <a:t>© </a:t>
            </a:r>
            <a:r>
              <a:rPr lang="en-US" sz="999" dirty="0">
                <a:solidFill>
                  <a:sysClr val="windowText" lastClr="000000"/>
                </a:solidFill>
              </a:rPr>
              <a:t>Hexaware Technologies. All rights reserved</a:t>
            </a:r>
            <a:r>
              <a:rPr lang="en-US" sz="999" dirty="0" smtClean="0">
                <a:solidFill>
                  <a:sysClr val="windowText" lastClr="000000"/>
                </a:solidFill>
              </a:rPr>
              <a:t>. </a:t>
            </a:r>
            <a:endParaRPr lang="en-US" sz="999" dirty="0">
              <a:solidFill>
                <a:sysClr val="windowText" lastClr="000000"/>
              </a:solidFill>
            </a:endParaRPr>
          </a:p>
        </p:txBody>
      </p:sp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03" r:id="rId15"/>
    <p:sldLayoutId id="2147483704" r:id="rId16"/>
    <p:sldLayoutId id="2147483692" r:id="rId17"/>
    <p:sldLayoutId id="2147483693" r:id="rId18"/>
    <p:sldLayoutId id="2147483694" r:id="rId19"/>
    <p:sldLayoutId id="2147483695" r:id="rId20"/>
    <p:sldLayoutId id="2147483701" r:id="rId21"/>
    <p:sldLayoutId id="2147483706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078" y="4718050"/>
            <a:ext cx="11360807" cy="1141943"/>
          </a:xfrm>
        </p:spPr>
        <p:txBody>
          <a:bodyPr>
            <a:normAutofit/>
          </a:bodyPr>
          <a:lstStyle/>
          <a:p>
            <a:r>
              <a:rPr lang="en-US" dirty="0" smtClean="0"/>
              <a:t>Apache Tomcat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09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10401914" cy="609599"/>
          </a:xfrm>
        </p:spPr>
        <p:txBody>
          <a:bodyPr>
            <a:normAutofit/>
          </a:bodyPr>
          <a:lstStyle/>
          <a:p>
            <a:r>
              <a:rPr lang="en-US" dirty="0"/>
              <a:t>Web Application Deployment </a:t>
            </a:r>
            <a:r>
              <a:rPr lang="en-US" dirty="0" smtClean="0"/>
              <a:t>Descriptors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The "web.xml" contains the deployment descriptors. </a:t>
            </a:r>
          </a:p>
          <a:p>
            <a:pPr>
              <a:lnSpc>
                <a:spcPct val="200000"/>
              </a:lnSpc>
            </a:pPr>
            <a:r>
              <a:rPr lang="en-US" dirty="0"/>
              <a:t>There are two sets of web.xml:</a:t>
            </a:r>
          </a:p>
          <a:p>
            <a:pPr>
              <a:lnSpc>
                <a:spcPct val="200000"/>
              </a:lnSpc>
            </a:pPr>
            <a:r>
              <a:rPr lang="en-US" dirty="0"/>
              <a:t>&lt;CATALINA_HOME&gt;\conf\web.xml: applicable to ALL webapps.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ContextRoot \</a:t>
            </a:r>
            <a:r>
              <a:rPr lang="en-US" dirty="0"/>
              <a:t>WEB-INF\web.xml: applicable to the specific web context. </a:t>
            </a:r>
          </a:p>
        </p:txBody>
      </p:sp>
    </p:spTree>
    <p:extLst>
      <p:ext uri="{BB962C8B-B14F-4D97-AF65-F5344CB8AC3E}">
        <p14:creationId xmlns:p14="http://schemas.microsoft.com/office/powerpoint/2010/main" val="15048917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Tomcat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Tomcat "manager" webapp allows you to deploy a new web application and  start, stop, reload or un-deploy an existing one, without having to shut down and restart the </a:t>
            </a:r>
            <a:r>
              <a:rPr lang="en-US" dirty="0" smtClean="0"/>
              <a:t>server</a:t>
            </a:r>
            <a:r>
              <a:rPr lang="en-US" dirty="0"/>
              <a:t>, in a production environment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To enable Tomcat's manager, edit "&lt;CATALINA_HOME&gt;\conf\tomcat-users.xml" to include a role called "manager-</a:t>
            </a:r>
            <a:r>
              <a:rPr lang="en-US" dirty="0" err="1"/>
              <a:t>gui</a:t>
            </a:r>
            <a:r>
              <a:rPr lang="en-US" dirty="0"/>
              <a:t>" and a user with this role. You may also assign other roles, such as admin-</a:t>
            </a:r>
            <a:r>
              <a:rPr lang="en-US" dirty="0" err="1"/>
              <a:t>gui</a:t>
            </a:r>
            <a:r>
              <a:rPr lang="en-US" dirty="0"/>
              <a:t> for accessing the Tomcat "Host Manager".</a:t>
            </a:r>
          </a:p>
        </p:txBody>
      </p:sp>
    </p:spTree>
    <p:extLst>
      <p:ext uri="{BB962C8B-B14F-4D97-AF65-F5344CB8AC3E}">
        <p14:creationId xmlns:p14="http://schemas.microsoft.com/office/powerpoint/2010/main" val="17443067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Command for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è"/>
            </a:pPr>
            <a:r>
              <a:rPr lang="en-US" dirty="0" smtClean="0">
                <a:sym typeface="Wingdings" panose="05000000000000000000" pitchFamily="2" charset="2"/>
              </a:rPr>
              <a:t>Go to apache folder in Linux command prompt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è"/>
            </a:pPr>
            <a:r>
              <a:rPr lang="en-US" dirty="0" smtClean="0">
                <a:sym typeface="Wingdings" panose="05000000000000000000" pitchFamily="2" charset="2"/>
              </a:rPr>
              <a:t>./bin/startup.sh   - ( To start the server)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è"/>
            </a:pPr>
            <a:r>
              <a:rPr lang="en-US" dirty="0" smtClean="0">
                <a:sym typeface="Wingdings" panose="05000000000000000000" pitchFamily="2" charset="2"/>
              </a:rPr>
              <a:t>./bin/shutdown.sh – (To Shutdown the server)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r</a:t>
            </a:r>
            <a:r>
              <a:rPr lang="en-US" dirty="0" smtClean="0">
                <a:sym typeface="Wingdings" panose="05000000000000000000" pitchFamily="2" charset="2"/>
              </a:rPr>
              <a:t>m –rf logs/* -(to remove the history in log file)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t</a:t>
            </a:r>
            <a:r>
              <a:rPr lang="en-US" dirty="0" smtClean="0">
                <a:sym typeface="Wingdings" panose="05000000000000000000" pitchFamily="2" charset="2"/>
              </a:rPr>
              <a:t>ail –f logs/* -(to move the cursor  to end )</a:t>
            </a:r>
          </a:p>
          <a:p>
            <a:pPr>
              <a:buFont typeface="Wingdings" panose="05000000000000000000" pitchFamily="2" charset="2"/>
              <a:buChar char="è"/>
            </a:pPr>
            <a:endParaRPr lang="en-US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459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start and stop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Windows Environment:</a:t>
            </a:r>
          </a:p>
          <a:p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To Start server: &lt;Tomcat Root&gt;/bin&gt;Tomcat.exe start</a:t>
            </a:r>
          </a:p>
          <a:p>
            <a:pPr>
              <a:lnSpc>
                <a:spcPct val="200000"/>
              </a:lnSpc>
            </a:pPr>
            <a:r>
              <a:rPr lang="en-US" dirty="0"/>
              <a:t>To Stop server: &lt;Tomcat Root&gt;/bin&gt;Tomcat.exe </a:t>
            </a:r>
            <a:r>
              <a:rPr lang="en-US" dirty="0" smtClean="0"/>
              <a:t>stop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974" y="4514777"/>
            <a:ext cx="2461847" cy="74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656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58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Session </a:t>
            </a:r>
            <a:r>
              <a:rPr lang="en-US" dirty="0">
                <a:solidFill>
                  <a:schemeClr val="tx1"/>
                </a:solidFill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Apache tomcat an Introduction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kern="1200" dirty="0" smtClean="0">
              <a:solidFill>
                <a:schemeClr val="tx1"/>
              </a:solidFill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293094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6" name="Rectangle 7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kern="1200" dirty="0">
                <a:solidFill>
                  <a:schemeClr val="tx1"/>
                </a:solidFill>
                <a:cs typeface="ＭＳ Ｐゴシック"/>
              </a:rPr>
              <a:t>Apache tomcat an Introduction</a:t>
            </a:r>
            <a:br>
              <a:rPr lang="en-US" sz="3200" kern="1200" dirty="0">
                <a:solidFill>
                  <a:schemeClr val="tx1"/>
                </a:solidFill>
                <a:cs typeface="ＭＳ Ｐゴシック"/>
              </a:rPr>
            </a:br>
            <a:endParaRPr lang="en-US" altLang="zh-TW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Apache </a:t>
            </a:r>
            <a:r>
              <a:rPr lang="en-US" dirty="0" smtClean="0"/>
              <a:t>Tomcat is </a:t>
            </a:r>
            <a:r>
              <a:rPr lang="en-US" dirty="0"/>
              <a:t>an open-source </a:t>
            </a:r>
            <a:r>
              <a:rPr lang="en-US" dirty="0" smtClean="0"/>
              <a:t>web container and Java </a:t>
            </a:r>
            <a:r>
              <a:rPr lang="en-US" dirty="0"/>
              <a:t>Servlet Container developed by the Apache Software Foundation</a:t>
            </a:r>
            <a:endParaRPr lang="en-US" sz="2400" kern="1200" dirty="0" smtClean="0">
              <a:solidFill>
                <a:schemeClr val="tx1"/>
              </a:solidFill>
              <a:ea typeface="ＭＳ Ｐゴシック"/>
              <a:cs typeface="ＭＳ Ｐゴシック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448" y="2994348"/>
            <a:ext cx="4446091" cy="296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983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Tomcat Directory Structure</a:t>
            </a:r>
          </a:p>
        </p:txBody>
      </p:sp>
      <p:graphicFrame>
        <p:nvGraphicFramePr>
          <p:cNvPr id="33812" name="Object 2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8925129"/>
              </p:ext>
            </p:extLst>
          </p:nvPr>
        </p:nvGraphicFramePr>
        <p:xfrm>
          <a:off x="1828800" y="1476375"/>
          <a:ext cx="8610600" cy="481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3" imgW="7127796" imgH="3988594" progId="Visio.Drawing.6">
                  <p:embed/>
                </p:oleObj>
              </mc:Choice>
              <mc:Fallback>
                <p:oleObj name="Visio" r:id="rId3" imgW="7127796" imgH="398859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76375"/>
                        <a:ext cx="8610600" cy="4819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06741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Tomcat Directory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599488"/>
              </p:ext>
            </p:extLst>
          </p:nvPr>
        </p:nvGraphicFramePr>
        <p:xfrm>
          <a:off x="1272344" y="1212035"/>
          <a:ext cx="8128000" cy="429450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25601"/>
                <a:gridCol w="65023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Directory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Tomcat's binaries and startup scripts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 configuration applicable to all the webapps.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Keeps the JAR-file that are available to all webapps.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 the engine log file Catalina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 the translated servlet source files and classes of JSP/JSF.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temporary files.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334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Base and Home Directories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610600" cy="5410200"/>
          </a:xfrm>
        </p:spPr>
        <p:txBody>
          <a:bodyPr/>
          <a:lstStyle/>
          <a:p>
            <a:r>
              <a:rPr lang="en-US" altLang="en-US"/>
              <a:t>The directory</a:t>
            </a:r>
            <a:r>
              <a:rPr lang="en-US" altLang="en-US" i="1"/>
              <a:t> </a:t>
            </a:r>
            <a:r>
              <a:rPr lang="en-US" altLang="en-US" i="1">
                <a:solidFill>
                  <a:srgbClr val="CC0000"/>
                </a:solidFill>
                <a:latin typeface="Arial" panose="020B0604020202020204" pitchFamily="34" charset="0"/>
              </a:rPr>
              <a:t>TOMCAT-HOME</a:t>
            </a:r>
            <a:r>
              <a:rPr lang="en-US" altLang="en-US">
                <a:solidFill>
                  <a:srgbClr val="990099"/>
                </a:solidFill>
              </a:rPr>
              <a:t> </a:t>
            </a:r>
            <a:r>
              <a:rPr lang="en-US" altLang="en-US"/>
              <a:t>contains executables and libraries required for the server launching, running and stopping</a:t>
            </a:r>
          </a:p>
          <a:p>
            <a:pPr lvl="1"/>
            <a:r>
              <a:rPr lang="en-US" altLang="en-US"/>
              <a:t>This directory is placed under </a:t>
            </a:r>
            <a:r>
              <a:rPr lang="en-US" altLang="en-US">
                <a:solidFill>
                  <a:srgbClr val="990099"/>
                </a:solidFill>
                <a:latin typeface="Arial" panose="020B0604020202020204" pitchFamily="34" charset="0"/>
              </a:rPr>
              <a:t>/usr/local/…</a:t>
            </a:r>
          </a:p>
          <a:p>
            <a:r>
              <a:rPr lang="en-US" altLang="en-US"/>
              <a:t>The directory </a:t>
            </a:r>
            <a:r>
              <a:rPr lang="en-US" altLang="en-US" i="1">
                <a:solidFill>
                  <a:srgbClr val="CC0000"/>
                </a:solidFill>
                <a:latin typeface="Arial" panose="020B0604020202020204" pitchFamily="34" charset="0"/>
              </a:rPr>
              <a:t>TOMCAT-BASE</a:t>
            </a:r>
            <a:r>
              <a:rPr lang="en-US" altLang="en-US">
                <a:solidFill>
                  <a:srgbClr val="990099"/>
                </a:solidFill>
                <a:latin typeface="Arial" panose="020B0604020202020204" pitchFamily="34" charset="0"/>
              </a:rPr>
              <a:t> </a:t>
            </a:r>
            <a:r>
              <a:rPr lang="en-US" altLang="en-US"/>
              <a:t>contains the Web-site content, Web applications and configuration data</a:t>
            </a:r>
          </a:p>
          <a:p>
            <a:pPr lvl="1"/>
            <a:r>
              <a:rPr lang="en-US" altLang="en-US"/>
              <a:t>This directory is placed under </a:t>
            </a:r>
            <a:r>
              <a:rPr lang="en-US" altLang="en-US">
                <a:solidFill>
                  <a:srgbClr val="0000FF"/>
                </a:solidFill>
              </a:rPr>
              <a:t>your home directory</a:t>
            </a:r>
          </a:p>
        </p:txBody>
      </p:sp>
    </p:spTree>
    <p:extLst>
      <p:ext uri="{BB962C8B-B14F-4D97-AF65-F5344CB8AC3E}">
        <p14:creationId xmlns:p14="http://schemas.microsoft.com/office/powerpoint/2010/main" val="27177364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42" name="Picture 10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9550"/>
            <a:ext cx="8458200" cy="634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040" name="Rectangle 1048"/>
          <p:cNvSpPr>
            <a:spLocks noChangeArrowheads="1"/>
          </p:cNvSpPr>
          <p:nvPr/>
        </p:nvSpPr>
        <p:spPr bwMode="auto">
          <a:xfrm>
            <a:off x="3505200" y="685800"/>
            <a:ext cx="1676400" cy="2286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202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Choosing a port for Tomcat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In the file </a:t>
            </a:r>
            <a:r>
              <a:rPr lang="en-US" altLang="en-US" sz="2800">
                <a:solidFill>
                  <a:srgbClr val="0000FF"/>
                </a:solidFill>
              </a:rPr>
              <a:t>$CATALINA_HOME/</a:t>
            </a:r>
            <a:r>
              <a:rPr lang="en-US" altLang="en-US" sz="2800">
                <a:solidFill>
                  <a:srgbClr val="CC0000"/>
                </a:solidFill>
              </a:rPr>
              <a:t>conf/server.xml</a:t>
            </a:r>
            <a:r>
              <a:rPr lang="en-US" altLang="en-US" sz="2800"/>
              <a:t> you will find the </a:t>
            </a:r>
            <a:r>
              <a:rPr lang="en-US" altLang="en-US" sz="2800">
                <a:cs typeface="Times New Roman (Hebrew)" charset="-79"/>
              </a:rPr>
              <a:t>element</a:t>
            </a:r>
            <a:r>
              <a:rPr lang="en-US" altLang="en-US" sz="2800"/>
              <a:t> </a:t>
            </a:r>
            <a:r>
              <a:rPr lang="en-US" altLang="en-US" sz="2800">
                <a:solidFill>
                  <a:srgbClr val="CC0000"/>
                </a:solidFill>
              </a:rPr>
              <a:t>Connector</a:t>
            </a:r>
            <a:r>
              <a:rPr lang="en-US" altLang="en-US" sz="2800"/>
              <a:t> of </a:t>
            </a:r>
            <a:r>
              <a:rPr lang="en-US" altLang="en-US" sz="2800">
                <a:solidFill>
                  <a:srgbClr val="CC0000"/>
                </a:solidFill>
              </a:rPr>
              <a:t>Service </a:t>
            </a:r>
            <a:r>
              <a:rPr lang="en-US" altLang="en-US" sz="2800" i="1">
                <a:solidFill>
                  <a:srgbClr val="0000FF"/>
                </a:solidFill>
                <a:cs typeface="Times New Roman" panose="02020603050405020304" pitchFamily="18" charset="0"/>
              </a:rPr>
              <a:t>“Catalina”</a:t>
            </a:r>
          </a:p>
          <a:p>
            <a:r>
              <a:rPr lang="en-US" altLang="en-US" sz="2800"/>
              <a:t>Choose a port (greater than </a:t>
            </a:r>
            <a:r>
              <a:rPr lang="en-US" altLang="en-US" sz="2800">
                <a:solidFill>
                  <a:srgbClr val="0000FF"/>
                </a:solidFill>
              </a:rPr>
              <a:t>1024</a:t>
            </a:r>
            <a:r>
              <a:rPr lang="en-US" altLang="en-US" sz="2800"/>
              <a:t>)  and change the value of the port attribute to your chosen one:</a:t>
            </a:r>
          </a:p>
          <a:p>
            <a:endParaRPr lang="en-US" altLang="en-US" sz="2800"/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3657601" y="3878213"/>
            <a:ext cx="4975225" cy="2308324"/>
          </a:xfrm>
          <a:prstGeom prst="rect">
            <a:avLst/>
          </a:prstGeom>
          <a:solidFill>
            <a:schemeClr val="bg1"/>
          </a:solidFill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rIns="182880" anchor="ctr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/>
              <a:t>&lt;Server&gt;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/>
              <a:t>  …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/>
              <a:t>  &lt;Service name=</a:t>
            </a:r>
            <a:r>
              <a:rPr lang="en-US" altLang="en-US">
                <a:solidFill>
                  <a:srgbClr val="0000FF"/>
                </a:solidFill>
              </a:rPr>
              <a:t>"Catalina”</a:t>
            </a:r>
            <a:r>
              <a:rPr lang="en-US" altLang="en-US"/>
              <a:t>&gt;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/>
              <a:t>     &lt;Connector port=</a:t>
            </a:r>
            <a:r>
              <a:rPr lang="en-US" altLang="en-US">
                <a:solidFill>
                  <a:srgbClr val="CC0000"/>
                </a:solidFill>
              </a:rPr>
              <a:t>"8090"</a:t>
            </a:r>
            <a:r>
              <a:rPr lang="en-US" altLang="en-US"/>
              <a:t>/&gt;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/>
              <a:t>     …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/>
              <a:t>  &lt;/Service&gt;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/>
              <a:t>  …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/>
              <a:t>&lt;/Server&gt;</a:t>
            </a:r>
          </a:p>
        </p:txBody>
      </p:sp>
    </p:spTree>
    <p:extLst>
      <p:ext uri="{BB962C8B-B14F-4D97-AF65-F5344CB8AC3E}">
        <p14:creationId xmlns:p14="http://schemas.microsoft.com/office/powerpoint/2010/main" val="5947383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Webapp-Specific Configuration Files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configuration files specific to a webapp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a</a:t>
            </a:r>
            <a:r>
              <a:rPr lang="en-US" dirty="0"/>
              <a:t>) WEB-INF\web.xml;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b</a:t>
            </a:r>
            <a:r>
              <a:rPr lang="en-US" dirty="0"/>
              <a:t>) META-INF\context.xml.</a:t>
            </a:r>
          </a:p>
        </p:txBody>
      </p:sp>
    </p:spTree>
    <p:extLst>
      <p:ext uri="{BB962C8B-B14F-4D97-AF65-F5344CB8AC3E}">
        <p14:creationId xmlns:p14="http://schemas.microsoft.com/office/powerpoint/2010/main" val="9745296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5031A67AD61C42943EAA7E3CD69BB5" ma:contentTypeVersion="27" ma:contentTypeDescription="Create a new document." ma:contentTypeScope="" ma:versionID="0049ff18c62cc56b8344e730804c165f">
  <xsd:schema xmlns:xsd="http://www.w3.org/2001/XMLSchema" xmlns:xs="http://www.w3.org/2001/XMLSchema" xmlns:p="http://schemas.microsoft.com/office/2006/metadata/properties" xmlns:ns3="83f541c1-93d0-4555-909e-9278fdf60e09" xmlns:ns4="b18187cb-8916-4058-bf8c-5a14975cbd53" targetNamespace="http://schemas.microsoft.com/office/2006/metadata/properties" ma:root="true" ma:fieldsID="effc5c766fea21256dc953216e535961" ns3:_="" ns4:_="">
    <xsd:import namespace="83f541c1-93d0-4555-909e-9278fdf60e09"/>
    <xsd:import namespace="b18187cb-8916-4058-bf8c-5a14975cbd53"/>
    <xsd:element name="properties">
      <xsd:complexType>
        <xsd:sequence>
          <xsd:element name="documentManagement">
            <xsd:complexType>
              <xsd:all>
                <xsd:element ref="ns3:Document_x0020_Status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541c1-93d0-4555-909e-9278fdf60e09" elementFormDefault="qualified">
    <xsd:import namespace="http://schemas.microsoft.com/office/2006/documentManagement/types"/>
    <xsd:import namespace="http://schemas.microsoft.com/office/infopath/2007/PartnerControls"/>
    <xsd:element name="Document_x0020_Status" ma:index="9" nillable="true" ma:displayName="Document Status" ma:default="New" ma:format="Dropdown" ma:internalName="Document_x0020_Status">
      <xsd:simpleType>
        <xsd:restriction base="dms:Choice">
          <xsd:enumeration value="New"/>
          <xsd:enumeration value="Approved"/>
          <xsd:enumeration value="Due for Revision"/>
          <xsd:enumeration value="Revis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8187cb-8916-4058-bf8c-5a14975cbd5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023eb8f7-4ab3-4572-aed0-ecdb357c8046}" ma:internalName="TaxCatchAll" ma:showField="CatchAllData" ma:web="bfceae84-e637-4bce-973f-0a9a0545e2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2427474e-60f8-4f75-abfc-98841d67cf98" ContentTypeId="0x01" PreviousValue="false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18187cb-8916-4058-bf8c-5a14975cbd53"/>
    <Document_x0020_Status xmlns="83f541c1-93d0-4555-909e-9278fdf60e09">New</Document_x0020_Status>
  </documentManagement>
</p:properties>
</file>

<file path=customXml/itemProps1.xml><?xml version="1.0" encoding="utf-8"?>
<ds:datastoreItem xmlns:ds="http://schemas.openxmlformats.org/officeDocument/2006/customXml" ds:itemID="{7FB1ED44-3057-47E2-84E9-78EC19D1EC45}"/>
</file>

<file path=customXml/itemProps2.xml><?xml version="1.0" encoding="utf-8"?>
<ds:datastoreItem xmlns:ds="http://schemas.openxmlformats.org/officeDocument/2006/customXml" ds:itemID="{257C23F9-33C8-4ADF-BB06-85624E802C5F}"/>
</file>

<file path=customXml/itemProps3.xml><?xml version="1.0" encoding="utf-8"?>
<ds:datastoreItem xmlns:ds="http://schemas.openxmlformats.org/officeDocument/2006/customXml" ds:itemID="{EFE2F61D-0844-4312-8295-BA9460D20164}"/>
</file>

<file path=customXml/itemProps4.xml><?xml version="1.0" encoding="utf-8"?>
<ds:datastoreItem xmlns:ds="http://schemas.openxmlformats.org/officeDocument/2006/customXml" ds:itemID="{1590D1E7-2A80-490F-937A-F1E57FE1C728}"/>
</file>

<file path=docProps/app.xml><?xml version="1.0" encoding="utf-8"?>
<Properties xmlns="http://schemas.openxmlformats.org/officeDocument/2006/extended-properties" xmlns:vt="http://schemas.openxmlformats.org/officeDocument/2006/docPropsVTypes">
  <Template>Q3 2014 Board Meeting v4 November 2 2014</Template>
  <TotalTime>32885</TotalTime>
  <Words>746</Words>
  <Application>Microsoft Office PowerPoint</Application>
  <PresentationFormat>Widescreen</PresentationFormat>
  <Paragraphs>76</Paragraphs>
  <Slides>14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ＭＳ Ｐゴシック</vt:lpstr>
      <vt:lpstr>Arial</vt:lpstr>
      <vt:lpstr>Brush Script Std</vt:lpstr>
      <vt:lpstr>Calibri</vt:lpstr>
      <vt:lpstr>Helvetica Condensed</vt:lpstr>
      <vt:lpstr>HelveticaNeue Condensed</vt:lpstr>
      <vt:lpstr>Times</vt:lpstr>
      <vt:lpstr>Times New Roman</vt:lpstr>
      <vt:lpstr>Times New Roman (Hebrew)</vt:lpstr>
      <vt:lpstr>Wingdings</vt:lpstr>
      <vt:lpstr>Blank Presentation</vt:lpstr>
      <vt:lpstr>Visio</vt:lpstr>
      <vt:lpstr>Apache Tomcat</vt:lpstr>
      <vt:lpstr>Session Objective</vt:lpstr>
      <vt:lpstr>Apache tomcat an Introduction </vt:lpstr>
      <vt:lpstr>Tomcat Directory Structure</vt:lpstr>
      <vt:lpstr>Tomcat Directory</vt:lpstr>
      <vt:lpstr>Base and Home Directories</vt:lpstr>
      <vt:lpstr>PowerPoint Presentation</vt:lpstr>
      <vt:lpstr>Choosing a port for Tomcat</vt:lpstr>
      <vt:lpstr>Webapp-Specific Configuration Files </vt:lpstr>
      <vt:lpstr>Web Application Deployment Descriptors</vt:lpstr>
      <vt:lpstr>Running Tomcat </vt:lpstr>
      <vt:lpstr>Apache Command for Linux</vt:lpstr>
      <vt:lpstr>Server start and stop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hexaware template</dc:title>
  <dc:creator>UmamaheswariA@hexaware.com</dc:creator>
  <cp:lastModifiedBy>Umamaheswari Aravindan</cp:lastModifiedBy>
  <cp:revision>778</cp:revision>
  <dcterms:created xsi:type="dcterms:W3CDTF">2014-11-02T05:32:32Z</dcterms:created>
  <dcterms:modified xsi:type="dcterms:W3CDTF">2017-11-10T06:28:40Z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0x010100B65031A67AD61C42943EAA7E3CD69BB5</vt:lpwstr>
  </property>
</Properties>
</file>