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35"/>
  </p:notesMasterIdLst>
  <p:handoutMasterIdLst>
    <p:handoutMasterId r:id="rId36"/>
  </p:handoutMasterIdLst>
  <p:sldIdLst>
    <p:sldId id="256" r:id="rId5"/>
    <p:sldId id="314" r:id="rId6"/>
    <p:sldId id="335" r:id="rId7"/>
    <p:sldId id="306" r:id="rId8"/>
    <p:sldId id="273" r:id="rId9"/>
    <p:sldId id="274" r:id="rId10"/>
    <p:sldId id="322" r:id="rId11"/>
    <p:sldId id="316" r:id="rId12"/>
    <p:sldId id="323" r:id="rId13"/>
    <p:sldId id="317" r:id="rId14"/>
    <p:sldId id="318" r:id="rId15"/>
    <p:sldId id="340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6" r:id="rId26"/>
    <p:sldId id="337" r:id="rId27"/>
    <p:sldId id="333" r:id="rId28"/>
    <p:sldId id="342" r:id="rId29"/>
    <p:sldId id="334" r:id="rId30"/>
    <p:sldId id="339" r:id="rId31"/>
    <p:sldId id="338" r:id="rId32"/>
    <p:sldId id="341" r:id="rId33"/>
    <p:sldId id="31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CC3300"/>
    <a:srgbClr val="CC6600"/>
    <a:srgbClr val="B40028"/>
    <a:srgbClr val="FF5050"/>
    <a:srgbClr val="9999FF"/>
    <a:srgbClr val="E395DF"/>
    <a:srgbClr val="DAB0D4"/>
    <a:srgbClr val="9900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7" autoAdjust="0"/>
  </p:normalViewPr>
  <p:slideViewPr>
    <p:cSldViewPr snapToGrid="0">
      <p:cViewPr varScale="1">
        <p:scale>
          <a:sx n="70" d="100"/>
          <a:sy n="70" d="100"/>
        </p:scale>
        <p:origin x="6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Everything</a:t>
            </a:r>
            <a:r>
              <a:rPr lang="fi-FI" dirty="0" smtClean="0"/>
              <a:t> is a </a:t>
            </a:r>
            <a:r>
              <a:rPr lang="fi-FI" dirty="0" err="1" smtClean="0"/>
              <a:t>branch</a:t>
            </a:r>
            <a:endParaRPr lang="fi-FI" dirty="0" smtClean="0"/>
          </a:p>
          <a:p>
            <a:r>
              <a:rPr lang="fi-FI" dirty="0" err="1" smtClean="0"/>
              <a:t>Every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clone</a:t>
            </a:r>
            <a:r>
              <a:rPr lang="fi-FI" dirty="0" smtClean="0"/>
              <a:t> is </a:t>
            </a:r>
            <a:r>
              <a:rPr lang="fi-FI" dirty="0" err="1" smtClean="0"/>
              <a:t>always</a:t>
            </a:r>
            <a:r>
              <a:rPr lang="fi-FI" dirty="0" smtClean="0"/>
              <a:t> a </a:t>
            </a:r>
            <a:r>
              <a:rPr lang="fi-FI" dirty="0" err="1" smtClean="0"/>
              <a:t>backup</a:t>
            </a:r>
            <a:endParaRPr lang="fi-FI" dirty="0" smtClean="0"/>
          </a:p>
          <a:p>
            <a:r>
              <a:rPr lang="fi-FI" dirty="0" err="1" smtClean="0"/>
              <a:t>Committing</a:t>
            </a:r>
            <a:r>
              <a:rPr lang="fi-FI" dirty="0" smtClean="0"/>
              <a:t> is </a:t>
            </a:r>
            <a:r>
              <a:rPr lang="fi-FI" dirty="0" err="1" smtClean="0"/>
              <a:t>fast</a:t>
            </a:r>
            <a:endParaRPr lang="fi-FI" dirty="0" smtClean="0"/>
          </a:p>
          <a:p>
            <a:r>
              <a:rPr lang="fi-FI" dirty="0" err="1" smtClean="0"/>
              <a:t>Working</a:t>
            </a:r>
            <a:r>
              <a:rPr lang="fi-FI" baseline="0" dirty="0" smtClean="0"/>
              <a:t> </a:t>
            </a:r>
            <a:r>
              <a:rPr lang="fi-FI" baseline="0" dirty="0" err="1" smtClean="0"/>
              <a:t>offline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also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can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work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70AC-4C91-4362-A819-8A1B94FE541E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133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sältö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tsikko 1"/>
          <p:cNvSpPr>
            <a:spLocks noGrp="1"/>
          </p:cNvSpPr>
          <p:nvPr>
            <p:ph type="ctrTitle"/>
          </p:nvPr>
        </p:nvSpPr>
        <p:spPr>
          <a:xfrm>
            <a:off x="431371" y="764704"/>
            <a:ext cx="10363200" cy="93610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A8C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1" name="Tekstin paikkamerkki 2"/>
          <p:cNvSpPr>
            <a:spLocks noGrp="1"/>
          </p:cNvSpPr>
          <p:nvPr>
            <p:ph type="body" idx="10"/>
          </p:nvPr>
        </p:nvSpPr>
        <p:spPr>
          <a:xfrm>
            <a:off x="431371" y="1844824"/>
            <a:ext cx="10369152" cy="3600400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/>
              <a:buChar char="•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2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280053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DB435-537C-4A9F-8EB5-A2AA9BC52397}" type="datetimeFigureOut">
              <a:rPr lang="fi-FI" smtClean="0"/>
              <a:t>23.10.2017</a:t>
            </a:fld>
            <a:endParaRPr lang="fi-FI"/>
          </a:p>
        </p:txBody>
      </p:sp>
      <p:sp>
        <p:nvSpPr>
          <p:cNvPr id="13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734005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7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  <p:sldLayoutId id="2147483705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arinuoli vasemmalle 28"/>
          <p:cNvSpPr/>
          <p:nvPr/>
        </p:nvSpPr>
        <p:spPr>
          <a:xfrm rot="1464502" flipH="1">
            <a:off x="7866689" y="3508403"/>
            <a:ext cx="622164" cy="1099796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28" name="Kaarinuoli vasemmalle 27"/>
          <p:cNvSpPr/>
          <p:nvPr/>
        </p:nvSpPr>
        <p:spPr>
          <a:xfrm rot="1464502" flipH="1">
            <a:off x="7677615" y="1167979"/>
            <a:ext cx="731052" cy="945812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27" name="Kaarinuoli vasemmalle 26"/>
          <p:cNvSpPr/>
          <p:nvPr/>
        </p:nvSpPr>
        <p:spPr>
          <a:xfrm rot="20610561">
            <a:off x="3646626" y="3374987"/>
            <a:ext cx="640817" cy="1099796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14" name="Kaarinuoli vasemmalle 13"/>
          <p:cNvSpPr/>
          <p:nvPr/>
        </p:nvSpPr>
        <p:spPr>
          <a:xfrm rot="20610561">
            <a:off x="3781716" y="1658068"/>
            <a:ext cx="640817" cy="1099796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59809" y="116632"/>
            <a:ext cx="8760119" cy="936104"/>
          </a:xfrm>
        </p:spPr>
        <p:txBody>
          <a:bodyPr>
            <a:normAutofit/>
          </a:bodyPr>
          <a:lstStyle/>
          <a:p>
            <a:r>
              <a:rPr lang="fi-FI" sz="3600" dirty="0"/>
              <a:t>Distributed version </a:t>
            </a:r>
            <a:r>
              <a:rPr lang="fi-FI" sz="3600"/>
              <a:t>control </a:t>
            </a:r>
            <a:r>
              <a:rPr lang="fi-FI" sz="3600" smtClean="0"/>
              <a:t>system</a:t>
            </a:r>
            <a:r>
              <a:rPr lang="fi-FI" sz="3600" smtClean="0"/>
              <a:t> </a:t>
            </a:r>
            <a:r>
              <a:rPr lang="fi-FI" sz="3600"/>
              <a:t>(</a:t>
            </a:r>
            <a:r>
              <a:rPr lang="fi-FI" sz="3600" smtClean="0"/>
              <a:t>git)</a:t>
            </a:r>
            <a:endParaRPr lang="fi-FI" sz="3600" dirty="0"/>
          </a:p>
        </p:txBody>
      </p:sp>
      <p:sp>
        <p:nvSpPr>
          <p:cNvPr id="41" name="Tekstin paikkamerkki 40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Vuokaaviosymboli: Magneettilevy 3"/>
          <p:cNvSpPr/>
          <p:nvPr/>
        </p:nvSpPr>
        <p:spPr>
          <a:xfrm>
            <a:off x="5447928" y="2827825"/>
            <a:ext cx="1184948" cy="16235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Remote </a:t>
            </a:r>
            <a:r>
              <a:rPr lang="fi-FI" dirty="0" err="1"/>
              <a:t>repository</a:t>
            </a:r>
            <a:endParaRPr lang="fi-FI" dirty="0"/>
          </a:p>
        </p:txBody>
      </p:sp>
      <p:sp>
        <p:nvSpPr>
          <p:cNvPr id="5" name="Vuokaaviosymboli: Magneettilevy 4"/>
          <p:cNvSpPr/>
          <p:nvPr/>
        </p:nvSpPr>
        <p:spPr>
          <a:xfrm>
            <a:off x="8328248" y="1897156"/>
            <a:ext cx="864096" cy="811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Local</a:t>
            </a:r>
            <a:endParaRPr lang="fi-FI" dirty="0"/>
          </a:p>
        </p:txBody>
      </p:sp>
      <p:sp>
        <p:nvSpPr>
          <p:cNvPr id="7" name="Vuokaaviosymboli: Magneettilevy 6"/>
          <p:cNvSpPr/>
          <p:nvPr/>
        </p:nvSpPr>
        <p:spPr>
          <a:xfrm>
            <a:off x="8400256" y="4345428"/>
            <a:ext cx="864096" cy="811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Local</a:t>
            </a:r>
            <a:endParaRPr lang="fi-FI" dirty="0"/>
          </a:p>
        </p:txBody>
      </p:sp>
      <p:sp>
        <p:nvSpPr>
          <p:cNvPr id="8" name="Vuokaaviosymboli: Magneettilevy 7"/>
          <p:cNvSpPr/>
          <p:nvPr/>
        </p:nvSpPr>
        <p:spPr>
          <a:xfrm>
            <a:off x="2895992" y="2178698"/>
            <a:ext cx="864096" cy="811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Local</a:t>
            </a:r>
            <a:endParaRPr lang="fi-FI" dirty="0"/>
          </a:p>
        </p:txBody>
      </p:sp>
      <p:sp>
        <p:nvSpPr>
          <p:cNvPr id="9" name="Vuokaaviosymboli: Magneettilevy 8"/>
          <p:cNvSpPr/>
          <p:nvPr/>
        </p:nvSpPr>
        <p:spPr>
          <a:xfrm>
            <a:off x="2895992" y="4221088"/>
            <a:ext cx="864096" cy="811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Local</a:t>
            </a:r>
            <a:endParaRPr lang="fi-FI" dirty="0"/>
          </a:p>
        </p:txBody>
      </p:sp>
      <p:pic>
        <p:nvPicPr>
          <p:cNvPr id="10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4011" y="1347189"/>
            <a:ext cx="1804988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4011" y="3269209"/>
            <a:ext cx="1804988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888" y="3410468"/>
            <a:ext cx="1804987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227" y="1000774"/>
            <a:ext cx="1804987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uora nuoliyhdysviiva 15"/>
          <p:cNvCxnSpPr/>
          <p:nvPr/>
        </p:nvCxnSpPr>
        <p:spPr>
          <a:xfrm>
            <a:off x="3760088" y="2747130"/>
            <a:ext cx="1687840" cy="825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uora nuoliyhdysviiva 17"/>
          <p:cNvCxnSpPr/>
          <p:nvPr/>
        </p:nvCxnSpPr>
        <p:spPr>
          <a:xfrm flipH="1" flipV="1">
            <a:off x="3760089" y="2990462"/>
            <a:ext cx="1678345" cy="820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uora nuoliyhdysviiva 20"/>
          <p:cNvCxnSpPr>
            <a:stCxn id="9" idx="4"/>
          </p:cNvCxnSpPr>
          <p:nvPr/>
        </p:nvCxnSpPr>
        <p:spPr>
          <a:xfrm flipV="1">
            <a:off x="3760089" y="3999430"/>
            <a:ext cx="1678345" cy="627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uora nuoliyhdysviiva 23"/>
          <p:cNvCxnSpPr/>
          <p:nvPr/>
        </p:nvCxnSpPr>
        <p:spPr>
          <a:xfrm flipH="1">
            <a:off x="3760088" y="4217072"/>
            <a:ext cx="1687840" cy="652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uora nuoliyhdysviiva 29"/>
          <p:cNvCxnSpPr/>
          <p:nvPr/>
        </p:nvCxnSpPr>
        <p:spPr>
          <a:xfrm flipV="1">
            <a:off x="6632878" y="2317798"/>
            <a:ext cx="1477015" cy="118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uora nuoliyhdysviiva 36"/>
          <p:cNvCxnSpPr/>
          <p:nvPr/>
        </p:nvCxnSpPr>
        <p:spPr>
          <a:xfrm flipH="1">
            <a:off x="6632878" y="2525114"/>
            <a:ext cx="1593349" cy="1285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uora nuoliyhdysviiva 39"/>
          <p:cNvCxnSpPr/>
          <p:nvPr/>
        </p:nvCxnSpPr>
        <p:spPr>
          <a:xfrm flipH="1" flipV="1">
            <a:off x="6632877" y="4313200"/>
            <a:ext cx="1593351" cy="555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uora nuoliyhdysviiva 42"/>
          <p:cNvCxnSpPr/>
          <p:nvPr/>
        </p:nvCxnSpPr>
        <p:spPr>
          <a:xfrm>
            <a:off x="6632878" y="4130310"/>
            <a:ext cx="1631747" cy="629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yöristetty suorakulmio 45"/>
          <p:cNvSpPr/>
          <p:nvPr/>
        </p:nvSpPr>
        <p:spPr>
          <a:xfrm>
            <a:off x="4674009" y="4877306"/>
            <a:ext cx="3369132" cy="9999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47" name="Suora nuoliyhdysviiva 46"/>
          <p:cNvCxnSpPr/>
          <p:nvPr/>
        </p:nvCxnSpPr>
        <p:spPr>
          <a:xfrm>
            <a:off x="4959287" y="5067746"/>
            <a:ext cx="779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uora nuoliyhdysviiva 47"/>
          <p:cNvCxnSpPr/>
          <p:nvPr/>
        </p:nvCxnSpPr>
        <p:spPr>
          <a:xfrm>
            <a:off x="4946797" y="5427786"/>
            <a:ext cx="779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kstiruutu 48"/>
          <p:cNvSpPr txBox="1"/>
          <p:nvPr/>
        </p:nvSpPr>
        <p:spPr>
          <a:xfrm>
            <a:off x="5810894" y="491443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Pulls</a:t>
            </a:r>
            <a:r>
              <a:rPr lang="fi-FI" dirty="0"/>
              <a:t> &amp; </a:t>
            </a:r>
            <a:r>
              <a:rPr lang="fi-FI" dirty="0" err="1"/>
              <a:t>Clones</a:t>
            </a:r>
            <a:endParaRPr lang="fi-FI" dirty="0"/>
          </a:p>
        </p:txBody>
      </p:sp>
      <p:sp>
        <p:nvSpPr>
          <p:cNvPr id="50" name="Tekstiruutu 49"/>
          <p:cNvSpPr txBox="1"/>
          <p:nvPr/>
        </p:nvSpPr>
        <p:spPr>
          <a:xfrm>
            <a:off x="5810894" y="520247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Pushes</a:t>
            </a:r>
            <a:endParaRPr lang="fi-FI" dirty="0"/>
          </a:p>
        </p:txBody>
      </p:sp>
      <p:cxnSp>
        <p:nvCxnSpPr>
          <p:cNvPr id="53" name="Suora nuoliyhdysviiva 52"/>
          <p:cNvCxnSpPr/>
          <p:nvPr/>
        </p:nvCxnSpPr>
        <p:spPr>
          <a:xfrm>
            <a:off x="4943872" y="5733256"/>
            <a:ext cx="779598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kstiruutu 53"/>
          <p:cNvSpPr txBox="1"/>
          <p:nvPr/>
        </p:nvSpPr>
        <p:spPr>
          <a:xfrm>
            <a:off x="5807968" y="5517232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Commits</a:t>
            </a:r>
            <a:r>
              <a:rPr lang="fi-FI" dirty="0"/>
              <a:t> &amp; </a:t>
            </a:r>
            <a:r>
              <a:rPr lang="fi-FI" dirty="0" err="1"/>
              <a:t>Adds</a:t>
            </a:r>
            <a:endParaRPr lang="fi-FI" dirty="0"/>
          </a:p>
        </p:txBody>
      </p:sp>
      <p:pic>
        <p:nvPicPr>
          <p:cNvPr id="4098" name="Picture 2" descr="C:\Users\turil.AD\AppData\Local\Microsoft\Windows\Temporary Internet Files\Content.IE5\N0ZV063V\MC900432537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52" y="2853017"/>
            <a:ext cx="16637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1.kym-cdn.com/entries/icons/original/000/001/253/everything_went_better_than_expect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566" y="1056779"/>
            <a:ext cx="2212309" cy="1673358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uora nuoliyhdysviiva 60"/>
          <p:cNvCxnSpPr/>
          <p:nvPr/>
        </p:nvCxnSpPr>
        <p:spPr>
          <a:xfrm flipV="1">
            <a:off x="3760089" y="2222574"/>
            <a:ext cx="4417683" cy="53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uora nuoliyhdysviiva 63"/>
          <p:cNvCxnSpPr/>
          <p:nvPr/>
        </p:nvCxnSpPr>
        <p:spPr>
          <a:xfrm flipV="1">
            <a:off x="3777237" y="4759610"/>
            <a:ext cx="4271747" cy="9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uora nuoliyhdysviiva 65"/>
          <p:cNvCxnSpPr/>
          <p:nvPr/>
        </p:nvCxnSpPr>
        <p:spPr>
          <a:xfrm>
            <a:off x="8956766" y="2730138"/>
            <a:ext cx="0" cy="842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80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mtClean="0"/>
              <a:t>Advantages</a:t>
            </a:r>
            <a:endParaRPr lang="fi-FI" dirty="0"/>
          </a:p>
        </p:txBody>
      </p:sp>
      <p:sp>
        <p:nvSpPr>
          <p:cNvPr id="26" name="Tekstin paikkamerkki 25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fi-FI" sz="2400" dirty="0"/>
              <a:t>Changing branches can be done offline</a:t>
            </a:r>
          </a:p>
          <a:p>
            <a:r>
              <a:rPr lang="fi-FI" sz="2400" dirty="0"/>
              <a:t>Other revisions of a file can be obtained</a:t>
            </a:r>
          </a:p>
          <a:p>
            <a:r>
              <a:rPr lang="fi-FI" sz="2400" dirty="0"/>
              <a:t>Changes can be commited offline</a:t>
            </a:r>
          </a:p>
          <a:p>
            <a:r>
              <a:rPr lang="fi-FI" sz="2400" dirty="0"/>
              <a:t>Merging and Diff can be done offline</a:t>
            </a:r>
          </a:p>
          <a:p>
            <a:endParaRPr lang="fi-FI" sz="2400" dirty="0"/>
          </a:p>
        </p:txBody>
      </p:sp>
      <p:pic>
        <p:nvPicPr>
          <p:cNvPr id="5122" name="Picture 2" descr="Compi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085" y="1232756"/>
            <a:ext cx="5894915" cy="513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uora yhdysviiva 6"/>
          <p:cNvCxnSpPr/>
          <p:nvPr/>
        </p:nvCxnSpPr>
        <p:spPr>
          <a:xfrm>
            <a:off x="7336330" y="2544554"/>
            <a:ext cx="381642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kstiruutu 8"/>
          <p:cNvSpPr txBox="1"/>
          <p:nvPr/>
        </p:nvSpPr>
        <p:spPr>
          <a:xfrm>
            <a:off x="9075764" y="2655494"/>
            <a:ext cx="422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chemeClr val="bg2">
                    <a:lumMod val="50000"/>
                  </a:schemeClr>
                </a:solidFill>
              </a:rPr>
              <a:t>”</a:t>
            </a:r>
            <a:r>
              <a:rPr lang="fi-FI" sz="2400" dirty="0">
                <a:solidFill>
                  <a:schemeClr val="tx1">
                    <a:lumMod val="50000"/>
                  </a:schemeClr>
                </a:solidFill>
              </a:rPr>
              <a:t>Repo server is </a:t>
            </a:r>
            <a:r>
              <a:rPr lang="fi-FI" sz="2400" dirty="0" err="1">
                <a:solidFill>
                  <a:schemeClr val="tx1">
                    <a:lumMod val="50000"/>
                  </a:schemeClr>
                </a:solidFill>
              </a:rPr>
              <a:t>down</a:t>
            </a:r>
            <a:r>
              <a:rPr lang="fi-FI" sz="2400" dirty="0">
                <a:solidFill>
                  <a:schemeClr val="tx1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13" name="Tekstiruutu 12"/>
          <p:cNvSpPr txBox="1"/>
          <p:nvPr/>
        </p:nvSpPr>
        <p:spPr>
          <a:xfrm>
            <a:off x="7947815" y="4374839"/>
            <a:ext cx="16465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tx1">
                    <a:lumMod val="50000"/>
                  </a:schemeClr>
                </a:solidFill>
              </a:rPr>
              <a:t>Server’s</a:t>
            </a:r>
            <a:r>
              <a:rPr lang="fi-FI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50000"/>
                  </a:schemeClr>
                </a:solidFill>
              </a:rPr>
              <a:t>dead</a:t>
            </a:r>
            <a:endParaRPr lang="fi-FI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30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355269"/>
            <a:ext cx="10363200" cy="936104"/>
          </a:xfrm>
        </p:spPr>
        <p:txBody>
          <a:bodyPr/>
          <a:lstStyle/>
          <a:p>
            <a:r>
              <a:rPr lang="en-US" dirty="0" smtClean="0"/>
              <a:t>Multiple Versions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5245100" y="1369219"/>
            <a:ext cx="457200" cy="457200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chemeClr val="tx2"/>
              </a:solidFill>
              <a:latin typeface="Times" pitchFamily="1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4559300" y="1521619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5"/>
          <p:cNvSpPr/>
          <p:nvPr/>
        </p:nvSpPr>
        <p:spPr bwMode="auto">
          <a:xfrm>
            <a:off x="5245100" y="2283619"/>
            <a:ext cx="457200" cy="457200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chemeClr val="tx2"/>
              </a:solidFill>
              <a:latin typeface="Times" pitchFamily="1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7" name="Straight Arrow Connector 6"/>
          <p:cNvCxnSpPr>
            <a:cxnSpLocks noChangeShapeType="1"/>
            <a:stCxn id="6" idx="0"/>
            <a:endCxn id="4" idx="4"/>
          </p:cNvCxnSpPr>
          <p:nvPr/>
        </p:nvCxnSpPr>
        <p:spPr bwMode="auto">
          <a:xfrm flipV="1">
            <a:off x="5473700" y="1826419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2425700" y="2202657"/>
            <a:ext cx="2209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en-US" dirty="0"/>
              <a:t>Second commit</a:t>
            </a:r>
          </a:p>
        </p:txBody>
      </p:sp>
      <p:cxnSp>
        <p:nvCxnSpPr>
          <p:cNvPr id="9" name="Straight Arrow Connector 8"/>
          <p:cNvCxnSpPr>
            <a:cxnSpLocks noChangeShapeType="1"/>
            <a:stCxn id="8" idx="3"/>
          </p:cNvCxnSpPr>
          <p:nvPr/>
        </p:nvCxnSpPr>
        <p:spPr bwMode="auto">
          <a:xfrm flipV="1">
            <a:off x="4635500" y="2431257"/>
            <a:ext cx="533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Oval 9"/>
          <p:cNvSpPr/>
          <p:nvPr/>
        </p:nvSpPr>
        <p:spPr bwMode="auto">
          <a:xfrm>
            <a:off x="5245100" y="3198019"/>
            <a:ext cx="457200" cy="457200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chemeClr val="tx2"/>
              </a:solidFill>
              <a:latin typeface="Times" pitchFamily="1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" name="Straight Arrow Connector 10"/>
          <p:cNvCxnSpPr>
            <a:cxnSpLocks noChangeShapeType="1"/>
            <a:stCxn id="10" idx="0"/>
          </p:cNvCxnSpPr>
          <p:nvPr/>
        </p:nvCxnSpPr>
        <p:spPr bwMode="auto">
          <a:xfrm flipV="1">
            <a:off x="5473700" y="2740819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24"/>
          <p:cNvSpPr txBox="1">
            <a:spLocks noChangeArrowheads="1"/>
          </p:cNvSpPr>
          <p:nvPr/>
        </p:nvSpPr>
        <p:spPr bwMode="auto">
          <a:xfrm>
            <a:off x="2425700" y="3117057"/>
            <a:ext cx="2209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en-US"/>
              <a:t>Third commit</a:t>
            </a:r>
          </a:p>
        </p:txBody>
      </p:sp>
      <p:cxnSp>
        <p:nvCxnSpPr>
          <p:cNvPr id="13" name="Straight Arrow Connector 12"/>
          <p:cNvCxnSpPr>
            <a:cxnSpLocks noChangeShapeType="1"/>
            <a:stCxn id="12" idx="3"/>
          </p:cNvCxnSpPr>
          <p:nvPr/>
        </p:nvCxnSpPr>
        <p:spPr bwMode="auto">
          <a:xfrm flipV="1">
            <a:off x="4635500" y="3345657"/>
            <a:ext cx="533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3"/>
          <p:cNvSpPr/>
          <p:nvPr/>
        </p:nvSpPr>
        <p:spPr bwMode="auto">
          <a:xfrm>
            <a:off x="6540500" y="3731419"/>
            <a:ext cx="457200" cy="457200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chemeClr val="tx2"/>
              </a:solidFill>
              <a:latin typeface="Times" pitchFamily="1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TextBox 27"/>
          <p:cNvSpPr txBox="1">
            <a:spLocks noChangeArrowheads="1"/>
          </p:cNvSpPr>
          <p:nvPr/>
        </p:nvSpPr>
        <p:spPr bwMode="auto">
          <a:xfrm>
            <a:off x="7607300" y="3655219"/>
            <a:ext cx="215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en-US"/>
              <a:t>Bob gets a copy</a:t>
            </a:r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H="1">
            <a:off x="7150100" y="3883819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  <a:endCxn id="10" idx="6"/>
          </p:cNvCxnSpPr>
          <p:nvPr/>
        </p:nvCxnSpPr>
        <p:spPr bwMode="auto">
          <a:xfrm flipH="1" flipV="1">
            <a:off x="5702300" y="3426619"/>
            <a:ext cx="8382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17"/>
          <p:cNvSpPr/>
          <p:nvPr/>
        </p:nvSpPr>
        <p:spPr bwMode="auto">
          <a:xfrm>
            <a:off x="5245100" y="4112419"/>
            <a:ext cx="457200" cy="457200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chemeClr val="tx2"/>
              </a:solidFill>
              <a:latin typeface="Times" pitchFamily="1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9" name="Straight Arrow Connector 18"/>
          <p:cNvCxnSpPr>
            <a:cxnSpLocks noChangeShapeType="1"/>
            <a:stCxn id="18" idx="0"/>
          </p:cNvCxnSpPr>
          <p:nvPr/>
        </p:nvCxnSpPr>
        <p:spPr bwMode="auto">
          <a:xfrm flipV="1">
            <a:off x="5473700" y="3655219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34"/>
          <p:cNvSpPr txBox="1">
            <a:spLocks noChangeArrowheads="1"/>
          </p:cNvSpPr>
          <p:nvPr/>
        </p:nvSpPr>
        <p:spPr bwMode="auto">
          <a:xfrm>
            <a:off x="2425700" y="4031457"/>
            <a:ext cx="2209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en-US"/>
              <a:t>Fourth commit</a:t>
            </a:r>
          </a:p>
        </p:txBody>
      </p:sp>
      <p:cxnSp>
        <p:nvCxnSpPr>
          <p:cNvPr id="21" name="Straight Arrow Connector 20"/>
          <p:cNvCxnSpPr>
            <a:cxnSpLocks noChangeShapeType="1"/>
            <a:stCxn id="20" idx="3"/>
          </p:cNvCxnSpPr>
          <p:nvPr/>
        </p:nvCxnSpPr>
        <p:spPr bwMode="auto">
          <a:xfrm flipV="1">
            <a:off x="4635500" y="4260057"/>
            <a:ext cx="533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21"/>
          <p:cNvSpPr/>
          <p:nvPr/>
        </p:nvSpPr>
        <p:spPr bwMode="auto">
          <a:xfrm>
            <a:off x="6540500" y="4645819"/>
            <a:ext cx="457200" cy="457200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chemeClr val="tx2"/>
              </a:solidFill>
              <a:latin typeface="Times" pitchFamily="1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3" name="Straight Arrow Connector 22"/>
          <p:cNvCxnSpPr>
            <a:cxnSpLocks noChangeShapeType="1"/>
            <a:stCxn id="22" idx="0"/>
          </p:cNvCxnSpPr>
          <p:nvPr/>
        </p:nvCxnSpPr>
        <p:spPr bwMode="auto">
          <a:xfrm flipV="1">
            <a:off x="6769100" y="4188619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Oval 23"/>
          <p:cNvSpPr/>
          <p:nvPr/>
        </p:nvSpPr>
        <p:spPr bwMode="auto">
          <a:xfrm>
            <a:off x="5245100" y="5020469"/>
            <a:ext cx="457200" cy="457200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chemeClr val="tx2"/>
              </a:solidFill>
              <a:latin typeface="Times" pitchFamily="1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5" name="Straight Arrow Connector 24"/>
          <p:cNvCxnSpPr>
            <a:cxnSpLocks noChangeShapeType="1"/>
            <a:stCxn id="24" idx="0"/>
          </p:cNvCxnSpPr>
          <p:nvPr/>
        </p:nvCxnSpPr>
        <p:spPr bwMode="auto">
          <a:xfrm flipV="1">
            <a:off x="5473700" y="4563269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stCxn id="24" idx="6"/>
            <a:endCxn id="22" idx="2"/>
          </p:cNvCxnSpPr>
          <p:nvPr/>
        </p:nvCxnSpPr>
        <p:spPr bwMode="auto">
          <a:xfrm flipV="1">
            <a:off x="5702300" y="4874419"/>
            <a:ext cx="838200" cy="374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34"/>
          <p:cNvSpPr txBox="1">
            <a:spLocks noChangeArrowheads="1"/>
          </p:cNvSpPr>
          <p:nvPr/>
        </p:nvSpPr>
        <p:spPr bwMode="auto">
          <a:xfrm>
            <a:off x="3568700" y="5026819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en-US"/>
              <a:t>Merge</a:t>
            </a:r>
          </a:p>
        </p:txBody>
      </p:sp>
      <p:cxnSp>
        <p:nvCxnSpPr>
          <p:cNvPr id="28" name="Straight Arrow Connector 27"/>
          <p:cNvCxnSpPr>
            <a:cxnSpLocks noChangeShapeType="1"/>
            <a:stCxn id="27" idx="3"/>
          </p:cNvCxnSpPr>
          <p:nvPr/>
        </p:nvCxnSpPr>
        <p:spPr bwMode="auto">
          <a:xfrm flipV="1">
            <a:off x="4635500" y="5255419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7"/>
          <p:cNvSpPr txBox="1">
            <a:spLocks noChangeArrowheads="1"/>
          </p:cNvSpPr>
          <p:nvPr/>
        </p:nvSpPr>
        <p:spPr bwMode="auto">
          <a:xfrm>
            <a:off x="7607300" y="4641057"/>
            <a:ext cx="191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en-US"/>
              <a:t>Bob’s commit</a:t>
            </a:r>
          </a:p>
        </p:txBody>
      </p: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 flipH="1">
            <a:off x="7150100" y="4869657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9"/>
          <p:cNvSpPr txBox="1">
            <a:spLocks noGrp="1" noChangeArrowheads="1"/>
          </p:cNvSpPr>
          <p:nvPr>
            <p:ph type="body" idx="10"/>
          </p:nvPr>
        </p:nvSpPr>
        <p:spPr bwMode="auto">
          <a:xfrm>
            <a:off x="649735" y="1298132"/>
            <a:ext cx="10369152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lvl="4"/>
            <a:r>
              <a:rPr lang="en-US" altLang="en-US" dirty="0"/>
              <a:t>Initial commit</a:t>
            </a:r>
          </a:p>
        </p:txBody>
      </p:sp>
    </p:spTree>
    <p:extLst>
      <p:ext uri="{BB962C8B-B14F-4D97-AF65-F5344CB8AC3E}">
        <p14:creationId xmlns:p14="http://schemas.microsoft.com/office/powerpoint/2010/main" val="24715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348967"/>
            <a:ext cx="10363200" cy="936104"/>
          </a:xfrm>
        </p:spPr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Git</a:t>
            </a:r>
            <a:r>
              <a:rPr lang="en-US" dirty="0" smtClean="0"/>
              <a:t> 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31371" y="1496088"/>
            <a:ext cx="10369152" cy="4850121"/>
          </a:xfrm>
        </p:spPr>
        <p:txBody>
          <a:bodyPr>
            <a:normAutofit/>
          </a:bodyPr>
          <a:lstStyle/>
          <a:p>
            <a:r>
              <a:rPr lang="en-US" sz="2400" dirty="0"/>
              <a:t>In your local copy on </a:t>
            </a:r>
            <a:r>
              <a:rPr lang="en-US" sz="2400" dirty="0" err="1"/>
              <a:t>git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 smtClean="0"/>
              <a:t>     files can be:</a:t>
            </a:r>
          </a:p>
          <a:p>
            <a:pPr marL="0" indent="0">
              <a:buNone/>
            </a:pPr>
            <a:r>
              <a:rPr lang="en-US" sz="2400" dirty="0" smtClean="0"/>
              <a:t>     –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In your local repo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committed)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 –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Checked out and modified,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    but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not yet committed</a:t>
            </a:r>
          </a:p>
          <a:p>
            <a:pPr marL="0" indent="0">
              <a:buNone/>
            </a:pPr>
            <a:r>
              <a:rPr lang="en-US" sz="2400" dirty="0" smtClean="0"/>
              <a:t>    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working copy)</a:t>
            </a:r>
          </a:p>
          <a:p>
            <a:pPr marL="0" indent="0">
              <a:buNone/>
            </a:pPr>
            <a:r>
              <a:rPr lang="en-US" sz="2400" dirty="0" smtClean="0"/>
              <a:t>    – </a:t>
            </a:r>
            <a:r>
              <a:rPr lang="en-US" sz="2400" dirty="0"/>
              <a:t>Or, in-between, </a:t>
            </a:r>
            <a:r>
              <a:rPr lang="en-US" sz="2400" dirty="0" smtClean="0"/>
              <a:t>in a </a:t>
            </a:r>
            <a:r>
              <a:rPr lang="en-US" sz="2400" b="1" dirty="0"/>
              <a:t>"staging" area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- Staged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files are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ready to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be committed.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- 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commit saves a snapshot of all staged state.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928" y="1188377"/>
            <a:ext cx="4323597" cy="37928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83289" y="4967973"/>
            <a:ext cx="8447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</a:rPr>
              <a:t>Unmodified/modified   Staged       Committed </a:t>
            </a:r>
          </a:p>
          <a:p>
            <a:r>
              <a:rPr lang="en-US" dirty="0" smtClean="0">
                <a:latin typeface="Tahoma" panose="020B0604030504040204" pitchFamily="34" charset="0"/>
              </a:rPr>
              <a:t>             Files             </a:t>
            </a:r>
            <a:r>
              <a:rPr lang="en-US" dirty="0" err="1" smtClean="0">
                <a:latin typeface="Tahoma" panose="020B0604030504040204" pitchFamily="34" charset="0"/>
              </a:rPr>
              <a:t>Files</a:t>
            </a:r>
            <a:r>
              <a:rPr lang="en-US" dirty="0" smtClean="0">
                <a:latin typeface="Tahoma" panose="020B0604030504040204" pitchFamily="34" charset="0"/>
              </a:rPr>
              <a:t>           </a:t>
            </a:r>
            <a:r>
              <a:rPr lang="en-US" dirty="0" err="1" smtClean="0">
                <a:latin typeface="Tahoma" panose="020B0604030504040204" pitchFamily="34" charset="0"/>
              </a:rPr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246087"/>
            <a:ext cx="10363200" cy="936104"/>
          </a:xfrm>
        </p:spPr>
        <p:txBody>
          <a:bodyPr/>
          <a:lstStyle/>
          <a:p>
            <a:r>
              <a:rPr lang="en-US" dirty="0" smtClean="0"/>
              <a:t>Basic GIT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451" y="3501010"/>
            <a:ext cx="6728346" cy="313180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31371" y="1380796"/>
            <a:ext cx="10369152" cy="459691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Modify</a:t>
            </a:r>
            <a:r>
              <a:rPr lang="en-US" sz="2400" b="1" dirty="0">
                <a:solidFill>
                  <a:srgbClr val="B40028"/>
                </a:solidFill>
              </a:rPr>
              <a:t> </a:t>
            </a:r>
            <a:r>
              <a:rPr lang="en-US" sz="2400" dirty="0"/>
              <a:t>files in your working directory.</a:t>
            </a:r>
          </a:p>
          <a:p>
            <a:pPr marL="0" indent="0">
              <a:buNone/>
            </a:pPr>
            <a:r>
              <a:rPr lang="en-US" sz="2400" dirty="0" smtClean="0"/>
              <a:t>• 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Stage </a:t>
            </a:r>
            <a:r>
              <a:rPr lang="en-US" sz="2400" dirty="0"/>
              <a:t>files, adding snapshots of them to your staging area.</a:t>
            </a:r>
          </a:p>
          <a:p>
            <a:pPr marL="0" indent="0">
              <a:buNone/>
            </a:pPr>
            <a:r>
              <a:rPr lang="en-US" sz="2400" dirty="0" smtClean="0"/>
              <a:t>• 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Commit</a:t>
            </a:r>
            <a:r>
              <a:rPr lang="en-US" sz="2400" dirty="0"/>
              <a:t>, which takes the files in the staging area and stores</a:t>
            </a:r>
          </a:p>
          <a:p>
            <a:pPr marL="0" indent="0">
              <a:buNone/>
            </a:pPr>
            <a:r>
              <a:rPr lang="en-US" sz="2400" dirty="0" smtClean="0"/>
              <a:t>                  that </a:t>
            </a:r>
            <a:r>
              <a:rPr lang="en-US" sz="2400" dirty="0"/>
              <a:t>snapshot permanently to your </a:t>
            </a:r>
            <a:r>
              <a:rPr lang="en-US" sz="2400" dirty="0" err="1"/>
              <a:t>Git</a:t>
            </a:r>
            <a:r>
              <a:rPr lang="en-US" sz="2400" dirty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412766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Initial GIT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 Set the name and email for </a:t>
            </a:r>
            <a:r>
              <a:rPr lang="en-US" sz="2400" dirty="0" err="1"/>
              <a:t>Git</a:t>
            </a:r>
            <a:r>
              <a:rPr lang="en-US" sz="2400" dirty="0"/>
              <a:t> to use when you commit: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–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 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config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--global user.name "Bugs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Bunny”</a:t>
            </a:r>
          </a:p>
          <a:p>
            <a:pPr lvl="1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– 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config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--global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user.email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bugs@gmail.com 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–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  You can call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git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config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–list to verify these are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set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53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273380"/>
            <a:ext cx="10363200" cy="936104"/>
          </a:xfrm>
        </p:spPr>
        <p:txBody>
          <a:bodyPr/>
          <a:lstStyle/>
          <a:p>
            <a:r>
              <a:rPr lang="en-US" dirty="0" smtClean="0"/>
              <a:t>Creating a GIT Repo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31371" y="1189731"/>
            <a:ext cx="10855328" cy="53066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Two </a:t>
            </a:r>
            <a:r>
              <a:rPr lang="en-US" sz="2400" dirty="0"/>
              <a:t>common scenarios: (only do one of </a:t>
            </a:r>
            <a:r>
              <a:rPr lang="en-US" sz="2400" dirty="0" smtClean="0"/>
              <a:t>these)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To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create a new local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Git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repo in your current directory: 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   –</a:t>
            </a:r>
            <a:r>
              <a:rPr lang="en-US" sz="2400" dirty="0"/>
              <a:t> 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init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/>
              <a:t>• This will create a .</a:t>
            </a:r>
            <a:r>
              <a:rPr lang="en-US" sz="2400" dirty="0" err="1"/>
              <a:t>git</a:t>
            </a:r>
            <a:r>
              <a:rPr lang="en-US" sz="2400" dirty="0"/>
              <a:t> directory in your current directory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/>
              <a:t>• Then you can commit files in that directory into the repo.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–</a:t>
            </a:r>
            <a:r>
              <a:rPr lang="en-US" sz="2400" dirty="0"/>
              <a:t> 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add filename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–</a:t>
            </a:r>
            <a:r>
              <a:rPr lang="en-US" sz="2400" dirty="0"/>
              <a:t> 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commit –m "commit message“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•</a:t>
            </a:r>
            <a:r>
              <a:rPr lang="en-US" sz="2400" dirty="0">
                <a:solidFill>
                  <a:schemeClr val="tx2"/>
                </a:solidFill>
              </a:rPr>
              <a:t> 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To clone a remote repo to your current directory: 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–</a:t>
            </a:r>
            <a:r>
              <a:rPr lang="en-US" sz="2400" dirty="0"/>
              <a:t> 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clone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url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localDirectoryName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•</a:t>
            </a:r>
            <a:r>
              <a:rPr lang="en-US" sz="2400" dirty="0"/>
              <a:t> This will create the given local directory, containing a working copy of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the </a:t>
            </a:r>
            <a:r>
              <a:rPr lang="en-US" sz="2400" dirty="0"/>
              <a:t>files from the repo, and a .</a:t>
            </a:r>
            <a:r>
              <a:rPr lang="en-US" sz="2400" dirty="0" err="1"/>
              <a:t>git</a:t>
            </a:r>
            <a:r>
              <a:rPr lang="en-US" sz="2400" dirty="0"/>
              <a:t> directory (used to hold </a:t>
            </a:r>
            <a:r>
              <a:rPr lang="en-US" sz="2400" dirty="0" smtClean="0"/>
              <a:t>the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</a:t>
            </a:r>
            <a:r>
              <a:rPr lang="en-US" sz="2400" dirty="0"/>
              <a:t>staging area and your actual local repo) </a:t>
            </a:r>
          </a:p>
        </p:txBody>
      </p:sp>
    </p:spTree>
    <p:extLst>
      <p:ext uri="{BB962C8B-B14F-4D97-AF65-F5344CB8AC3E}">
        <p14:creationId xmlns:p14="http://schemas.microsoft.com/office/powerpoint/2010/main" val="427100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55012"/>
            <a:ext cx="10363200" cy="936104"/>
          </a:xfrm>
        </p:spPr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86120"/>
              </p:ext>
            </p:extLst>
          </p:nvPr>
        </p:nvGraphicFramePr>
        <p:xfrm>
          <a:off x="723332" y="991115"/>
          <a:ext cx="10071239" cy="5783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454"/>
                <a:gridCol w="7376785"/>
              </a:tblGrid>
              <a:tr h="419182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582381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20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20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[</a:t>
                      </a:r>
                      <a:r>
                        <a:rPr lang="en-US" sz="20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sz="20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a 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repository so you can add to it</a:t>
                      </a:r>
                      <a:endParaRPr lang="en-US" sz="2000" dirty="0"/>
                    </a:p>
                  </a:txBody>
                  <a:tcPr/>
                </a:tc>
              </a:tr>
              <a:tr h="427019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add </a:t>
                      </a:r>
                      <a:r>
                        <a:rPr lang="en-US" sz="20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 file contents to the staging area</a:t>
                      </a:r>
                      <a:endParaRPr lang="en-US" sz="2000" dirty="0"/>
                    </a:p>
                  </a:txBody>
                  <a:tcPr/>
                </a:tc>
              </a:tr>
              <a:tr h="427019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records a snapshot of the staging area</a:t>
                      </a:r>
                      <a:endParaRPr lang="en-US" sz="2000" dirty="0"/>
                    </a:p>
                  </a:txBody>
                  <a:tcPr/>
                </a:tc>
              </a:tr>
              <a:tr h="768575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status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the status of your files in the working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directory and staging area</a:t>
                      </a:r>
                      <a:endParaRPr lang="en-US" sz="2000" dirty="0"/>
                    </a:p>
                  </a:txBody>
                  <a:tcPr/>
                </a:tc>
              </a:tr>
              <a:tr h="768575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diff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diff of what is staged and what is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modified but 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unstaged</a:t>
                      </a:r>
                      <a:endParaRPr lang="en-US" sz="2000" dirty="0"/>
                    </a:p>
                  </a:txBody>
                  <a:tcPr/>
                </a:tc>
              </a:tr>
              <a:tr h="427019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help </a:t>
                      </a:r>
                      <a:r>
                        <a:rPr lang="en-US" sz="20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r>
                        <a:rPr lang="en-US" sz="20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help info about a particular command</a:t>
                      </a:r>
                      <a:endParaRPr lang="en-US" sz="2000" dirty="0"/>
                    </a:p>
                  </a:txBody>
                  <a:tcPr/>
                </a:tc>
              </a:tr>
              <a:tr h="768575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fetch from a remote repo and try to merge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into the current branch</a:t>
                      </a:r>
                      <a:endParaRPr lang="en-US" sz="2000" dirty="0"/>
                    </a:p>
                  </a:txBody>
                  <a:tcPr/>
                </a:tc>
              </a:tr>
              <a:tr h="768575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push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 your new branches and data to a remote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repository</a:t>
                      </a:r>
                      <a:endParaRPr lang="en-US" sz="2000" dirty="0"/>
                    </a:p>
                  </a:txBody>
                  <a:tcPr/>
                </a:tc>
              </a:tr>
              <a:tr h="427019">
                <a:tc gridSpan="2"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others:                  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reset, branch, checkout, merge, log, tag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6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-81462"/>
            <a:ext cx="10363200" cy="936104"/>
          </a:xfrm>
        </p:spPr>
        <p:txBody>
          <a:bodyPr/>
          <a:lstStyle/>
          <a:p>
            <a:r>
              <a:rPr lang="en-US" dirty="0" smtClean="0"/>
              <a:t>Add and Commit a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31371" y="1080550"/>
            <a:ext cx="10923566" cy="4910818"/>
          </a:xfrm>
        </p:spPr>
        <p:txBody>
          <a:bodyPr>
            <a:noAutofit/>
          </a:bodyPr>
          <a:lstStyle/>
          <a:p>
            <a:r>
              <a:rPr lang="en-US" sz="2400" dirty="0"/>
              <a:t>The first time we ask a file to be tracked, and every time</a:t>
            </a:r>
          </a:p>
          <a:p>
            <a:r>
              <a:rPr lang="en-US" sz="2400" dirty="0"/>
              <a:t>before we commit a file, we must add it to the staging area: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–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add Hello.java Goodbye.java</a:t>
            </a:r>
          </a:p>
          <a:p>
            <a:pPr marL="0" indent="0">
              <a:buNone/>
            </a:pPr>
            <a:r>
              <a:rPr lang="en-US" sz="2400" dirty="0" smtClean="0"/>
              <a:t>	  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• </a:t>
            </a: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Takes a snapshot of these files, adds them to the staging area.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	   • </a:t>
            </a: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In older VCS, "add" means "start tracking this file." In </a:t>
            </a:r>
            <a:r>
              <a:rPr lang="en-US" sz="2100" dirty="0" err="1">
                <a:solidFill>
                  <a:schemeClr val="bg2">
                    <a:lumMod val="75000"/>
                  </a:schemeClr>
                </a:solidFill>
              </a:rPr>
              <a:t>Git</a:t>
            </a: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, "add"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                    means </a:t>
            </a: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"add to staging area" so it will be part of the next commit.</a:t>
            </a:r>
          </a:p>
          <a:p>
            <a:pPr marL="0" indent="0">
              <a:buNone/>
            </a:pPr>
            <a:r>
              <a:rPr lang="en-US" sz="2400" dirty="0"/>
              <a:t>• To move staged changes into the repo, we commit: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200" dirty="0" smtClean="0"/>
              <a:t>–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commit –m "Fixing bug #22"</a:t>
            </a:r>
          </a:p>
          <a:p>
            <a:pPr marL="0" indent="0">
              <a:buNone/>
            </a:pPr>
            <a:r>
              <a:rPr lang="en-US" sz="2400" dirty="0"/>
              <a:t>• To undo changes on a file before you have committed it: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reset HEAD – filename   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200" dirty="0" err="1">
                <a:solidFill>
                  <a:schemeClr val="accent4">
                    <a:lumMod val="75000"/>
                  </a:schemeClr>
                </a:solidFill>
              </a:rPr>
              <a:t>unstages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 the file)</a:t>
            </a:r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checkout -- filename      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undoes your changes)</a:t>
            </a:r>
          </a:p>
          <a:p>
            <a:pPr marL="0" indent="0">
              <a:buNone/>
            </a:pPr>
            <a:r>
              <a:rPr lang="en-US" sz="2200" dirty="0" smtClean="0"/>
              <a:t>	– </a:t>
            </a:r>
            <a:r>
              <a:rPr lang="en-US" sz="2200" dirty="0"/>
              <a:t>All these commands are acting on your local version of repo.</a:t>
            </a:r>
          </a:p>
        </p:txBody>
      </p:sp>
    </p:spTree>
    <p:extLst>
      <p:ext uri="{BB962C8B-B14F-4D97-AF65-F5344CB8AC3E}">
        <p14:creationId xmlns:p14="http://schemas.microsoft.com/office/powerpoint/2010/main" val="42023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273381"/>
            <a:ext cx="10363200" cy="936104"/>
          </a:xfrm>
        </p:spPr>
        <p:txBody>
          <a:bodyPr/>
          <a:lstStyle/>
          <a:p>
            <a:r>
              <a:rPr lang="en-US" dirty="0" smtClean="0"/>
              <a:t>Viewing and Undoing the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608784" y="1066897"/>
            <a:ext cx="10369152" cy="4869875"/>
          </a:xfrm>
        </p:spPr>
        <p:txBody>
          <a:bodyPr>
            <a:noAutofit/>
          </a:bodyPr>
          <a:lstStyle/>
          <a:p>
            <a:r>
              <a:rPr lang="en-US" sz="2400" dirty="0"/>
              <a:t>To view status of files in working directory and staging area: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status or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status –s (short version)</a:t>
            </a:r>
          </a:p>
          <a:p>
            <a:pPr marL="0" indent="0">
              <a:buNone/>
            </a:pPr>
            <a:r>
              <a:rPr lang="en-US" sz="2400" dirty="0"/>
              <a:t>• To see what is modified but </a:t>
            </a:r>
            <a:r>
              <a:rPr lang="en-US" sz="2400" dirty="0" err="1"/>
              <a:t>unstaged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diff</a:t>
            </a:r>
          </a:p>
          <a:p>
            <a:pPr marL="0" indent="0">
              <a:buNone/>
            </a:pPr>
            <a:r>
              <a:rPr lang="en-US" sz="2400" dirty="0"/>
              <a:t>• To see a list of staged changes: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200" dirty="0" smtClean="0"/>
              <a:t>–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diff </a:t>
            </a:r>
            <a:r>
              <a:rPr lang="en-US" sz="2400" dirty="0"/>
              <a:t>--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cached</a:t>
            </a:r>
          </a:p>
          <a:p>
            <a:pPr marL="0" indent="0">
              <a:buNone/>
            </a:pPr>
            <a:r>
              <a:rPr lang="en-US" sz="2400" dirty="0"/>
              <a:t>• To see a log of all changes in your local repo: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log       or       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log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--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oneline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/>
              <a:t>shorter version)</a:t>
            </a:r>
          </a:p>
          <a:p>
            <a:pPr marL="0" indent="0">
              <a:buNone/>
            </a:pPr>
            <a:r>
              <a:rPr lang="en-US" sz="2400" dirty="0" smtClean="0"/>
              <a:t>	     </a:t>
            </a:r>
            <a:r>
              <a:rPr lang="en-US" sz="2000" dirty="0" smtClean="0"/>
              <a:t>1677b2d </a:t>
            </a:r>
            <a:r>
              <a:rPr lang="en-US" sz="2000" dirty="0"/>
              <a:t>Edited first line of readme</a:t>
            </a:r>
          </a:p>
          <a:p>
            <a:pPr marL="0" indent="0">
              <a:buNone/>
            </a:pPr>
            <a:r>
              <a:rPr lang="en-US" sz="2000" dirty="0" smtClean="0"/>
              <a:t>	      258efa7 </a:t>
            </a:r>
            <a:r>
              <a:rPr lang="en-US" sz="2000" dirty="0"/>
              <a:t>Added line to readme</a:t>
            </a:r>
          </a:p>
          <a:p>
            <a:pPr marL="0" indent="0">
              <a:buNone/>
            </a:pPr>
            <a:r>
              <a:rPr lang="en-US" sz="2000" dirty="0" smtClean="0"/>
              <a:t>                   0e52da7 </a:t>
            </a:r>
            <a:r>
              <a:rPr lang="en-US" sz="2000" dirty="0"/>
              <a:t>Initial commit</a:t>
            </a:r>
          </a:p>
          <a:p>
            <a:pPr marL="0" indent="0">
              <a:buNone/>
            </a:pPr>
            <a:r>
              <a:rPr lang="en-US" sz="2400" dirty="0" smtClean="0"/>
              <a:t>          -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log -5 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show only the 5 most recent updates</a:t>
            </a:r>
            <a:r>
              <a:rPr lang="en-US" sz="2400" dirty="0"/>
              <a:t>), etc.</a:t>
            </a:r>
          </a:p>
        </p:txBody>
      </p:sp>
    </p:spTree>
    <p:extLst>
      <p:ext uri="{BB962C8B-B14F-4D97-AF65-F5344CB8AC3E}">
        <p14:creationId xmlns:p14="http://schemas.microsoft.com/office/powerpoint/2010/main" val="35699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Plan</a:t>
            </a:r>
            <a:endParaRPr lang="en-US" dirty="0"/>
          </a:p>
        </p:txBody>
      </p:sp>
      <p:pic>
        <p:nvPicPr>
          <p:cNvPr id="4" name="Content Placeholder 3" descr="https://raw.github.com/github/gitscm-next/master/public/images/logos/2color-lightbg@2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890" y="2199149"/>
            <a:ext cx="5538206" cy="245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8684" y="1201003"/>
            <a:ext cx="11373491" cy="5273177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>
            <a:lvl1pPr marL="456777" indent="-45677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2398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89684" indent="-38064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522590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•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131626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740663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49699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6pPr>
            <a:lvl7pPr marL="3958735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7pPr>
            <a:lvl8pPr marL="4567771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8pPr>
            <a:lvl9pPr marL="5176807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About </a:t>
            </a:r>
            <a:r>
              <a:rPr lang="en-US" kern="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Git</a:t>
            </a:r>
            <a:endParaRPr lang="en-US" kern="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kern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Version Control Systems</a:t>
            </a:r>
          </a:p>
          <a:p>
            <a:r>
              <a:rPr lang="en-US" kern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Distributed VCS (GIT)</a:t>
            </a:r>
          </a:p>
          <a:p>
            <a:r>
              <a:rPr lang="en-US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Local </a:t>
            </a:r>
            <a:r>
              <a:rPr lang="en-US" kern="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Git</a:t>
            </a:r>
            <a:r>
              <a:rPr lang="en-US" kern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areas</a:t>
            </a:r>
          </a:p>
          <a:p>
            <a:r>
              <a:rPr lang="en-US" kern="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Git</a:t>
            </a:r>
            <a:r>
              <a:rPr lang="en-US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workflow</a:t>
            </a:r>
          </a:p>
          <a:p>
            <a:r>
              <a:rPr lang="en-US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</a:t>
            </a:r>
            <a:r>
              <a:rPr lang="en-US" kern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reating </a:t>
            </a:r>
            <a:r>
              <a:rPr lang="en-US" kern="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G</a:t>
            </a:r>
            <a:r>
              <a:rPr lang="en-US" kern="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it</a:t>
            </a:r>
            <a:r>
              <a:rPr lang="en-US" kern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Repo</a:t>
            </a:r>
          </a:p>
          <a:p>
            <a:r>
              <a:rPr lang="en-US" kern="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Git</a:t>
            </a:r>
            <a:r>
              <a:rPr lang="en-US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commands</a:t>
            </a:r>
          </a:p>
          <a:p>
            <a:r>
              <a:rPr lang="en-US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Branching and Merging</a:t>
            </a:r>
          </a:p>
          <a:p>
            <a:r>
              <a:rPr lang="en-US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Interaction with Remote Repo</a:t>
            </a:r>
          </a:p>
          <a:p>
            <a:r>
              <a:rPr lang="en-US" kern="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GitHub</a:t>
            </a:r>
            <a:endParaRPr lang="en-US" kern="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US" kern="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9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300678"/>
            <a:ext cx="10363200" cy="936104"/>
          </a:xfrm>
        </p:spPr>
        <p:txBody>
          <a:bodyPr/>
          <a:lstStyle/>
          <a:p>
            <a:r>
              <a:rPr lang="en-US" dirty="0" smtClean="0"/>
              <a:t>Branching and Merging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772567" y="1148786"/>
            <a:ext cx="10369152" cy="54976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uses branching heavily to switch between multiple tasks.</a:t>
            </a:r>
          </a:p>
          <a:p>
            <a:pPr marL="0" indent="0">
              <a:buNone/>
            </a:pPr>
            <a:r>
              <a:rPr lang="en-US" sz="2400" dirty="0"/>
              <a:t>• To create a new local branch: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branch </a:t>
            </a:r>
            <a:r>
              <a:rPr lang="en-US" sz="2200" i="1" dirty="0">
                <a:solidFill>
                  <a:schemeClr val="tx2">
                    <a:lumMod val="75000"/>
                  </a:schemeClr>
                </a:solidFill>
              </a:rPr>
              <a:t>name</a:t>
            </a:r>
          </a:p>
          <a:p>
            <a:pPr marL="0" indent="0">
              <a:buNone/>
            </a:pPr>
            <a:r>
              <a:rPr lang="en-US" sz="2400" dirty="0"/>
              <a:t>• To list all local branches: (* = current branch)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branch</a:t>
            </a:r>
          </a:p>
          <a:p>
            <a:pPr marL="0" indent="0">
              <a:buNone/>
            </a:pPr>
            <a:r>
              <a:rPr lang="en-US" sz="2400" dirty="0"/>
              <a:t>• To switch to a given local branch: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checkout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branchname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/>
              <a:t>Creates </a:t>
            </a:r>
            <a:r>
              <a:rPr lang="en-US" sz="2400" dirty="0"/>
              <a:t>and checkouts to a branch called &lt;name&gt;</a:t>
            </a:r>
          </a:p>
          <a:p>
            <a:pPr marL="0" indent="0">
              <a:buNone/>
            </a:pPr>
            <a:r>
              <a:rPr lang="en-US" sz="2400" i="1" dirty="0" smtClean="0"/>
              <a:t>	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checkout -b &lt;name&gt;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merge changes from a branch into the local master: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checkout master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merge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branchname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55012"/>
            <a:ext cx="10363200" cy="936104"/>
          </a:xfrm>
        </p:spPr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31371" y="1135145"/>
            <a:ext cx="11032748" cy="5552257"/>
          </a:xfrm>
        </p:spPr>
        <p:txBody>
          <a:bodyPr>
            <a:noAutofit/>
          </a:bodyPr>
          <a:lstStyle/>
          <a:p>
            <a:r>
              <a:rPr lang="en-US" sz="2400" dirty="0"/>
              <a:t>The conflicting file will contain &lt;&lt;&lt; and &gt;&gt;&gt; sections to</a:t>
            </a:r>
          </a:p>
          <a:p>
            <a:pPr marL="0" indent="0">
              <a:buNone/>
            </a:pPr>
            <a:r>
              <a:rPr lang="en-US" sz="2400" dirty="0" smtClean="0"/>
              <a:t>     indicate </a:t>
            </a:r>
            <a:r>
              <a:rPr lang="en-US" sz="2400" dirty="0"/>
              <a:t>where </a:t>
            </a:r>
            <a:r>
              <a:rPr lang="en-US" sz="2400" dirty="0" err="1"/>
              <a:t>Git</a:t>
            </a:r>
            <a:r>
              <a:rPr lang="en-US" sz="2400" dirty="0"/>
              <a:t> was unable to resolve a conflict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Find all such sections, and edit them to the proper state</a:t>
            </a:r>
          </a:p>
          <a:p>
            <a:r>
              <a:rPr lang="en-US" sz="2400" dirty="0" smtClean="0"/>
              <a:t> (</a:t>
            </a:r>
            <a:r>
              <a:rPr lang="en-US" sz="2400" dirty="0"/>
              <a:t>whichever of the two versions is newer / better / </a:t>
            </a:r>
            <a:r>
              <a:rPr lang="en-US" sz="2400" dirty="0" smtClean="0"/>
              <a:t>more correct</a:t>
            </a:r>
            <a:r>
              <a:rPr lang="en-US" sz="2400" dirty="0"/>
              <a:t>).</a:t>
            </a:r>
          </a:p>
        </p:txBody>
      </p:sp>
      <p:sp>
        <p:nvSpPr>
          <p:cNvPr id="4" name="Right Brace 3"/>
          <p:cNvSpPr/>
          <p:nvPr/>
        </p:nvSpPr>
        <p:spPr bwMode="auto">
          <a:xfrm>
            <a:off x="6919415" y="3855261"/>
            <a:ext cx="218365" cy="641444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" name="Flowchart: Document 6"/>
          <p:cNvSpPr/>
          <p:nvPr/>
        </p:nvSpPr>
        <p:spPr bwMode="auto">
          <a:xfrm>
            <a:off x="895397" y="2190001"/>
            <a:ext cx="8156532" cy="3187215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&lt;&lt;&lt;&lt;&lt;&lt;&lt; </a:t>
            </a:r>
            <a:r>
              <a:rPr lang="en-US" sz="2000" dirty="0" err="1" smtClean="0"/>
              <a:t>HEAD:index.html</a:t>
            </a:r>
            <a:endParaRPr lang="en-US" sz="2000" dirty="0" smtClean="0"/>
          </a:p>
          <a:p>
            <a:r>
              <a:rPr lang="en-US" sz="2000" dirty="0" smtClean="0"/>
              <a:t>&lt;div id="footer"&gt;</a:t>
            </a:r>
            <a:r>
              <a:rPr lang="en-US" sz="2000" dirty="0" err="1" smtClean="0"/>
              <a:t>todo</a:t>
            </a:r>
            <a:r>
              <a:rPr lang="en-US" sz="2000" dirty="0" smtClean="0"/>
              <a:t>: message here&lt;/div&gt;</a:t>
            </a:r>
          </a:p>
          <a:p>
            <a:endParaRPr lang="en-US" sz="2000" dirty="0" smtClean="0"/>
          </a:p>
          <a:p>
            <a:r>
              <a:rPr lang="en-US" sz="2000" b="1" dirty="0" smtClean="0"/>
              <a:t>=======</a:t>
            </a:r>
          </a:p>
          <a:p>
            <a:endParaRPr lang="en-US" sz="2000" b="1" dirty="0" smtClean="0"/>
          </a:p>
          <a:p>
            <a:r>
              <a:rPr lang="en-US" sz="2000" dirty="0" smtClean="0"/>
              <a:t>&lt;div id="footer"&gt;</a:t>
            </a:r>
          </a:p>
          <a:p>
            <a:r>
              <a:rPr lang="en-US" sz="2000" dirty="0" smtClean="0"/>
              <a:t>thanks for visiting our site</a:t>
            </a:r>
          </a:p>
          <a:p>
            <a:r>
              <a:rPr lang="en-US" sz="2000" dirty="0" smtClean="0"/>
              <a:t>&lt;/div&gt;</a:t>
            </a:r>
          </a:p>
          <a:p>
            <a:r>
              <a:rPr lang="en-US" sz="2000" dirty="0" smtClean="0"/>
              <a:t>&gt;&gt;&gt;&gt;&gt;&gt;&gt; </a:t>
            </a:r>
            <a:r>
              <a:rPr lang="en-US" sz="2000" dirty="0" err="1" smtClean="0"/>
              <a:t>SpecialBranch:index.html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Right Brace 4"/>
          <p:cNvSpPr/>
          <p:nvPr/>
        </p:nvSpPr>
        <p:spPr bwMode="auto">
          <a:xfrm>
            <a:off x="5827595" y="2329890"/>
            <a:ext cx="218365" cy="104428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5827595" y="3657483"/>
            <a:ext cx="218364" cy="125287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4449" y="2899916"/>
            <a:ext cx="230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 1’s version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4449" y="4087024"/>
            <a:ext cx="230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 2’s version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355265"/>
            <a:ext cx="10363200" cy="936104"/>
          </a:xfrm>
        </p:spPr>
        <p:txBody>
          <a:bodyPr/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31371" y="1433015"/>
            <a:ext cx="10369152" cy="4012209"/>
          </a:xfrm>
        </p:spPr>
        <p:txBody>
          <a:bodyPr>
            <a:normAutofit/>
          </a:bodyPr>
          <a:lstStyle/>
          <a:p>
            <a:r>
              <a:rPr lang="en-US" sz="2400" dirty="0"/>
              <a:t>Changes the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"starting point" </a:t>
            </a:r>
            <a:r>
              <a:rPr lang="en-US" sz="2400" dirty="0"/>
              <a:t>of a branch</a:t>
            </a:r>
          </a:p>
          <a:p>
            <a:r>
              <a:rPr lang="en-US" sz="2400" dirty="0"/>
              <a:t>Can be used in feature branches when the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"development branch" </a:t>
            </a:r>
            <a:r>
              <a:rPr lang="en-US" sz="2400" dirty="0"/>
              <a:t>changes drastically and it affects the feature </a:t>
            </a:r>
            <a:r>
              <a:rPr lang="en-US" sz="2400" dirty="0" smtClean="0"/>
              <a:t>branches</a:t>
            </a:r>
          </a:p>
          <a:p>
            <a:endParaRPr lang="en-US" sz="2400" dirty="0" smtClean="0"/>
          </a:p>
          <a:p>
            <a:r>
              <a:rPr lang="en-US" sz="2400" dirty="0" smtClean="0"/>
              <a:t>Usage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rebase &lt;branch&gt;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dirty="0"/>
              <a:t>sets the starting point of the current branch to &lt;branch&gt;</a:t>
            </a:r>
          </a:p>
        </p:txBody>
      </p:sp>
    </p:spTree>
    <p:extLst>
      <p:ext uri="{BB962C8B-B14F-4D97-AF65-F5344CB8AC3E}">
        <p14:creationId xmlns:p14="http://schemas.microsoft.com/office/powerpoint/2010/main" val="2196569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13" y="1119116"/>
            <a:ext cx="6523402" cy="20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30" y="3794078"/>
            <a:ext cx="6650567" cy="21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740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437152"/>
            <a:ext cx="10363200" cy="936104"/>
          </a:xfrm>
        </p:spPr>
        <p:txBody>
          <a:bodyPr/>
          <a:lstStyle/>
          <a:p>
            <a:r>
              <a:rPr lang="en-US" dirty="0" smtClean="0"/>
              <a:t>Interaction w/ remote repo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649739" y="1844824"/>
            <a:ext cx="10369152" cy="42284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Push</a:t>
            </a:r>
            <a:r>
              <a:rPr lang="en-US" sz="2400" b="1" dirty="0"/>
              <a:t> </a:t>
            </a:r>
            <a:r>
              <a:rPr lang="en-US" sz="2400" dirty="0"/>
              <a:t>your local changes to the remote repo.</a:t>
            </a:r>
          </a:p>
          <a:p>
            <a:r>
              <a:rPr lang="en-US" sz="2400" b="1" dirty="0" smtClean="0">
                <a:solidFill>
                  <a:srgbClr val="800000"/>
                </a:solidFill>
              </a:rPr>
              <a:t>Pull</a:t>
            </a:r>
            <a:r>
              <a:rPr lang="en-US" sz="2400" b="1" dirty="0" smtClean="0"/>
              <a:t> </a:t>
            </a:r>
            <a:r>
              <a:rPr lang="en-US" sz="2400" dirty="0"/>
              <a:t>from remote repo to get most recent changes.</a:t>
            </a:r>
          </a:p>
          <a:p>
            <a:pPr marL="0" indent="0">
              <a:buNone/>
            </a:pPr>
            <a:r>
              <a:rPr lang="en-US" sz="2400" dirty="0" smtClean="0"/>
              <a:t>            –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(fix conflicts if necessary, add/commit them to your local repo)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fetch the most recent updates from the remote repo into</a:t>
            </a:r>
          </a:p>
          <a:p>
            <a:r>
              <a:rPr lang="en-US" sz="2400" dirty="0"/>
              <a:t>your local repo, and put them into your working directory:</a:t>
            </a:r>
          </a:p>
          <a:p>
            <a:pPr marL="0" indent="0">
              <a:buNone/>
            </a:pPr>
            <a:r>
              <a:rPr lang="en-US" sz="2400" dirty="0" smtClean="0"/>
              <a:t>            –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pull origin master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To put your changes from your local repo in the remote repo:</a:t>
            </a:r>
          </a:p>
          <a:p>
            <a:pPr marL="0" indent="0">
              <a:buNone/>
            </a:pPr>
            <a:r>
              <a:rPr lang="en-US" sz="2400" dirty="0" smtClean="0"/>
              <a:t>            –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582460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396208"/>
            <a:ext cx="10363200" cy="936104"/>
          </a:xfrm>
        </p:spPr>
        <p:txBody>
          <a:bodyPr/>
          <a:lstStyle/>
          <a:p>
            <a:r>
              <a:rPr lang="fi-FI" dirty="0"/>
              <a:t>Creating a central repository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636090" y="1514900"/>
            <a:ext cx="10377653" cy="4858603"/>
          </a:xfrm>
        </p:spPr>
        <p:txBody>
          <a:bodyPr>
            <a:normAutofit/>
          </a:bodyPr>
          <a:lstStyle/>
          <a:p>
            <a:r>
              <a:rPr lang="fi-FI" sz="2400" dirty="0"/>
              <a:t>While technically any repository can be used as a central repository, it is sometimes better to create a ”bare” repo to act as a central unit</a:t>
            </a:r>
          </a:p>
          <a:p>
            <a:pPr lvl="1"/>
            <a:r>
              <a:rPr lang="fi-FI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use a full git repository as a central repo, you will get </a:t>
            </a:r>
            <a:r>
              <a:rPr lang="fi-FI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errors</a:t>
            </a:r>
          </a:p>
          <a:p>
            <a:r>
              <a:rPr lang="fi-FI" sz="2400" dirty="0" smtClean="0"/>
              <a:t>Bare </a:t>
            </a:r>
            <a:r>
              <a:rPr lang="fi-FI" sz="2400" dirty="0"/>
              <a:t>repositories contain just the contents of the .git folder, and no working directory</a:t>
            </a:r>
          </a:p>
          <a:p>
            <a:r>
              <a:rPr lang="fi-FI" sz="2400" dirty="0"/>
              <a:t>They cannot be locally modified</a:t>
            </a:r>
          </a:p>
          <a:p>
            <a:pPr lvl="1"/>
            <a:r>
              <a:rPr lang="fi-FI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Instead all changes must be pushed to them</a:t>
            </a:r>
          </a:p>
          <a:p>
            <a:r>
              <a:rPr lang="fi-FI" sz="2400" dirty="0"/>
              <a:t>Creation of a bare repo:</a:t>
            </a:r>
          </a:p>
          <a:p>
            <a:pPr lvl="1"/>
            <a:r>
              <a:rPr lang="fi-FI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 git init --bare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289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246085"/>
            <a:ext cx="10363200" cy="936104"/>
          </a:xfrm>
        </p:spPr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1072817" y="1269238"/>
            <a:ext cx="10369152" cy="5015552"/>
          </a:xfrm>
        </p:spPr>
        <p:txBody>
          <a:bodyPr>
            <a:normAutofit/>
          </a:bodyPr>
          <a:lstStyle/>
          <a:p>
            <a:r>
              <a:rPr lang="en-US" sz="2400" dirty="0"/>
              <a:t>GitHub.com is a site for online storage of </a:t>
            </a:r>
            <a:r>
              <a:rPr lang="en-US" sz="2400" dirty="0" err="1"/>
              <a:t>Git</a:t>
            </a:r>
            <a:r>
              <a:rPr lang="en-US" sz="2400" dirty="0"/>
              <a:t> repositories.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dirty="0"/>
              <a:t>You can create a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remote repo </a:t>
            </a:r>
            <a:r>
              <a:rPr lang="en-US" sz="2400" dirty="0"/>
              <a:t>there and push code to it.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dirty="0"/>
              <a:t>Many open source projects use it, such as the Linux kernel.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dirty="0"/>
              <a:t>You can get free space for open source </a:t>
            </a:r>
            <a:r>
              <a:rPr lang="en-US" sz="2400" dirty="0" smtClean="0"/>
              <a:t>projects,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or </a:t>
            </a:r>
            <a:r>
              <a:rPr lang="en-US" sz="2400" dirty="0"/>
              <a:t>you can pay for private projects.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- </a:t>
            </a:r>
            <a:r>
              <a:rPr lang="en-US" sz="2400" dirty="0"/>
              <a:t>Free private repos for educational use: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github.com/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edu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Question</a:t>
            </a:r>
            <a:r>
              <a:rPr lang="en-US" sz="2400" dirty="0"/>
              <a:t>: Do I always have to use </a:t>
            </a:r>
            <a:r>
              <a:rPr lang="en-US" sz="2400" dirty="0" err="1"/>
              <a:t>GitHub</a:t>
            </a:r>
            <a:r>
              <a:rPr lang="en-US" sz="2400" dirty="0"/>
              <a:t> to use </a:t>
            </a:r>
            <a:r>
              <a:rPr lang="en-US" sz="2400" dirty="0" err="1"/>
              <a:t>Git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Answer</a:t>
            </a:r>
            <a:r>
              <a:rPr lang="en-US" sz="2400" dirty="0" smtClean="0"/>
              <a:t>  : </a:t>
            </a:r>
            <a:r>
              <a:rPr lang="en-US" sz="2400" dirty="0"/>
              <a:t>No! You can use </a:t>
            </a:r>
            <a:r>
              <a:rPr lang="en-US" sz="2400" dirty="0" err="1"/>
              <a:t>Git</a:t>
            </a:r>
            <a:r>
              <a:rPr lang="en-US" sz="2400" dirty="0"/>
              <a:t> locally for your own purposes.</a:t>
            </a:r>
          </a:p>
          <a:p>
            <a:pPr marL="0" indent="0">
              <a:buNone/>
            </a:pPr>
            <a:r>
              <a:rPr lang="en-US" sz="2400" dirty="0" smtClean="0"/>
              <a:t>    – </a:t>
            </a:r>
            <a:r>
              <a:rPr lang="en-US" sz="2400" dirty="0"/>
              <a:t>Or you or someone else could set up a server to share files.</a:t>
            </a:r>
          </a:p>
          <a:p>
            <a:pPr marL="0" indent="0">
              <a:buNone/>
            </a:pPr>
            <a:r>
              <a:rPr lang="en-US" sz="2400" dirty="0" smtClean="0"/>
              <a:t>    – </a:t>
            </a:r>
            <a:r>
              <a:rPr lang="en-US" sz="2400" dirty="0"/>
              <a:t>Or you could share a repo with users on the same file system, as</a:t>
            </a:r>
          </a:p>
          <a:p>
            <a:pPr marL="0" indent="0">
              <a:buNone/>
            </a:pPr>
            <a:r>
              <a:rPr lang="en-US" sz="2400" dirty="0" smtClean="0"/>
              <a:t>        long </a:t>
            </a:r>
            <a:r>
              <a:rPr lang="en-US" sz="2400" dirty="0"/>
              <a:t>everyone has the needed file permissions).</a:t>
            </a:r>
          </a:p>
        </p:txBody>
      </p:sp>
    </p:spTree>
    <p:extLst>
      <p:ext uri="{BB962C8B-B14F-4D97-AF65-F5344CB8AC3E}">
        <p14:creationId xmlns:p14="http://schemas.microsoft.com/office/powerpoint/2010/main" val="2298467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368916"/>
            <a:ext cx="10363200" cy="936104"/>
          </a:xfrm>
        </p:spPr>
        <p:txBody>
          <a:bodyPr/>
          <a:lstStyle/>
          <a:p>
            <a:r>
              <a:rPr lang="fi-FI" dirty="0"/>
              <a:t>Stashing commits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31370" y="1305021"/>
            <a:ext cx="10541429" cy="4945654"/>
          </a:xfrm>
        </p:spPr>
        <p:txBody>
          <a:bodyPr>
            <a:normAutofit/>
          </a:bodyPr>
          <a:lstStyle/>
          <a:p>
            <a:r>
              <a:rPr lang="fi-FI" sz="2400" dirty="0"/>
              <a:t>Stashing commits can be useful when you have made some changes in your working directory, but want to return to a ”clean working directory”</a:t>
            </a:r>
          </a:p>
          <a:p>
            <a:pPr lvl="1"/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Like when you need to do a quick fix on something entirely else, but your hacking is not complete</a:t>
            </a:r>
          </a:p>
          <a:p>
            <a:r>
              <a:rPr lang="fi-FI" sz="2400" dirty="0"/>
              <a:t>Usage</a:t>
            </a:r>
          </a:p>
          <a:p>
            <a:pPr lvl="1"/>
            <a:r>
              <a:rPr lang="fi-FI" sz="2400" dirty="0">
                <a:solidFill>
                  <a:schemeClr val="tx1"/>
                </a:solidFill>
              </a:rPr>
              <a:t>Stashing your commits since last pull</a:t>
            </a:r>
          </a:p>
          <a:p>
            <a:pPr lvl="2"/>
            <a:r>
              <a:rPr lang="fi-FI" sz="2400" b="1" dirty="0">
                <a:solidFill>
                  <a:schemeClr val="tx2">
                    <a:lumMod val="75000"/>
                  </a:schemeClr>
                </a:solidFill>
              </a:rPr>
              <a:t>$ git stash</a:t>
            </a:r>
          </a:p>
          <a:p>
            <a:pPr lvl="1"/>
            <a:r>
              <a:rPr lang="fi-FI" sz="2400" dirty="0">
                <a:solidFill>
                  <a:schemeClr val="tx1"/>
                </a:solidFill>
              </a:rPr>
              <a:t>Listing all stashed changes</a:t>
            </a:r>
          </a:p>
          <a:p>
            <a:pPr lvl="2"/>
            <a:r>
              <a:rPr lang="fi-FI" sz="2400" b="1" dirty="0">
                <a:solidFill>
                  <a:schemeClr val="tx2">
                    <a:lumMod val="75000"/>
                  </a:schemeClr>
                </a:solidFill>
              </a:rPr>
              <a:t>$ git stash list</a:t>
            </a:r>
          </a:p>
          <a:p>
            <a:pPr lvl="1"/>
            <a:r>
              <a:rPr lang="fi-FI" sz="2400" dirty="0">
                <a:solidFill>
                  <a:schemeClr val="tx1"/>
                </a:solidFill>
              </a:rPr>
              <a:t>Recovering changes from stash</a:t>
            </a:r>
          </a:p>
          <a:p>
            <a:pPr lvl="2"/>
            <a:r>
              <a:rPr lang="fi-FI" sz="2400" b="1" dirty="0">
                <a:solidFill>
                  <a:schemeClr val="tx2">
                    <a:lumMod val="75000"/>
                  </a:schemeClr>
                </a:solidFill>
              </a:rPr>
              <a:t>$ git stash pop</a:t>
            </a:r>
          </a:p>
        </p:txBody>
      </p:sp>
    </p:spTree>
    <p:extLst>
      <p:ext uri="{BB962C8B-B14F-4D97-AF65-F5344CB8AC3E}">
        <p14:creationId xmlns:p14="http://schemas.microsoft.com/office/powerpoint/2010/main" val="2870149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27719"/>
            <a:ext cx="10363200" cy="936104"/>
          </a:xfrm>
        </p:spPr>
        <p:txBody>
          <a:bodyPr/>
          <a:lstStyle/>
          <a:p>
            <a:r>
              <a:rPr lang="en-US" dirty="0"/>
              <a:t>Blame it on others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31371" y="985018"/>
            <a:ext cx="10369152" cy="3600400"/>
          </a:xfrm>
        </p:spPr>
        <p:txBody>
          <a:bodyPr>
            <a:normAutofit/>
          </a:bodyPr>
          <a:lstStyle/>
          <a:p>
            <a:r>
              <a:rPr lang="en-US" sz="2000" dirty="0"/>
              <a:t>blame allows you to see who has modified a file on a line by line basis</a:t>
            </a:r>
          </a:p>
          <a:p>
            <a:r>
              <a:rPr lang="en-US" sz="2000" dirty="0"/>
              <a:t>blame prints out the entire file accompanied by the name of the user who made changes to that specific file</a:t>
            </a:r>
          </a:p>
          <a:p>
            <a:r>
              <a:rPr lang="en-US" sz="2000" dirty="0"/>
              <a:t>usage example: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blame &lt;filename&gt;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562" y="2216772"/>
            <a:ext cx="2805525" cy="28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46" y="2769816"/>
            <a:ext cx="8207809" cy="363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156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409859"/>
            <a:ext cx="10363200" cy="936104"/>
          </a:xfrm>
        </p:spPr>
        <p:txBody>
          <a:bodyPr>
            <a:normAutofit/>
          </a:bodyPr>
          <a:lstStyle/>
          <a:p>
            <a:r>
              <a:rPr lang="en-US" altLang="en-US" dirty="0"/>
              <a:t>Best practices for code collaboration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31371" y="1555845"/>
            <a:ext cx="10369152" cy="4708477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>
                <a:solidFill>
                  <a:schemeClr val="accent3">
                    <a:lumMod val="50000"/>
                  </a:schemeClr>
                </a:solidFill>
              </a:rPr>
              <a:t>When to commit</a:t>
            </a:r>
            <a:r>
              <a:rPr lang="en-US" altLang="en-US" sz="2200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sz="2200" dirty="0">
              <a:solidFill>
                <a:schemeClr val="accent3">
                  <a:lumMod val="50000"/>
                </a:schemeClr>
              </a:solidFill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Source of major arguments (big changes vs small change)</a:t>
            </a: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</a:rPr>
              <a:t>Never </a:t>
            </a:r>
            <a:r>
              <a:rPr lang="en-US" altLang="en-US" sz="2200" dirty="0">
                <a:solidFill>
                  <a:schemeClr val="tx1"/>
                </a:solidFill>
              </a:rPr>
              <a:t>put broken code on the master branch (test first!)</a:t>
            </a: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Try not to break things (don't do two weeks worth of work in one commit)</a:t>
            </a: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</a:rPr>
              <a:t>Always </a:t>
            </a:r>
            <a:r>
              <a:rPr lang="en-US" altLang="en-US" sz="2200" dirty="0">
                <a:solidFill>
                  <a:schemeClr val="tx1"/>
                </a:solidFill>
              </a:rPr>
              <a:t>use a clear, concise commit message</a:t>
            </a:r>
          </a:p>
          <a:p>
            <a:pPr lvl="2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Put more details in lines below, but always make the first line short</a:t>
            </a:r>
          </a:p>
          <a:p>
            <a:pPr lvl="2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Describe the </a:t>
            </a:r>
            <a:r>
              <a:rPr lang="en-US" altLang="en-US" sz="2200" i="1" dirty="0">
                <a:solidFill>
                  <a:schemeClr val="tx1"/>
                </a:solidFill>
              </a:rPr>
              <a:t>why</a:t>
            </a:r>
            <a:r>
              <a:rPr lang="en-US" altLang="en-US" sz="2200" dirty="0">
                <a:solidFill>
                  <a:schemeClr val="tx1"/>
                </a:solidFill>
              </a:rPr>
              <a:t>; the what is clear in the change log</a:t>
            </a: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When making giant changes, consider branches (we'll talk about these in a few slides)</a:t>
            </a: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Oh, and make sure your name and email are right</a:t>
            </a:r>
          </a:p>
        </p:txBody>
      </p:sp>
    </p:spTree>
    <p:extLst>
      <p:ext uri="{BB962C8B-B14F-4D97-AF65-F5344CB8AC3E}">
        <p14:creationId xmlns:p14="http://schemas.microsoft.com/office/powerpoint/2010/main" val="291772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253" y="1078174"/>
            <a:ext cx="11373491" cy="5450599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0000"/>
                  <a:lumOff val="10000"/>
                </a:schemeClr>
              </a:buClr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Created by Linus Torvalds,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    creator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of </a:t>
            </a:r>
            <a:r>
              <a:rPr lang="en-US" dirty="0">
                <a:solidFill>
                  <a:schemeClr val="tx2"/>
                </a:solidFill>
              </a:rPr>
              <a:t>Linux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in </a:t>
            </a:r>
            <a:r>
              <a:rPr lang="en-US" dirty="0">
                <a:solidFill>
                  <a:schemeClr val="tx2"/>
                </a:solidFill>
              </a:rPr>
              <a:t>2005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	–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Came out of Linux development community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	–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Designed to do version control on Linux kernel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•    </a:t>
            </a:r>
            <a:r>
              <a:rPr lang="en-US" b="1" dirty="0">
                <a:solidFill>
                  <a:schemeClr val="tx1"/>
                </a:solidFill>
              </a:rPr>
              <a:t>Goals of </a:t>
            </a:r>
            <a:r>
              <a:rPr lang="en-US" b="1" dirty="0" err="1">
                <a:solidFill>
                  <a:schemeClr val="tx1"/>
                </a:solidFill>
              </a:rPr>
              <a:t>Git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	–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Speed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–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Support for non-linear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development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  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(thousands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parallel branches)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	–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Fully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  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Committing code does not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 access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a central server)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	–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Able to handle large projects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efficiently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  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 and data size) (13,5 million lines of code)</a:t>
            </a: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879" y="1264873"/>
            <a:ext cx="2536423" cy="27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21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421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105469"/>
            <a:ext cx="11373491" cy="5368711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The </a:t>
            </a:r>
            <a:r>
              <a:rPr lang="en-US" altLang="en-US" sz="2400" dirty="0"/>
              <a:t>standard one:</a:t>
            </a:r>
            <a:br>
              <a:rPr lang="en-US" altLang="en-US" sz="2400" dirty="0"/>
            </a:b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git-scm.com</a:t>
            </a:r>
          </a:p>
          <a:p>
            <a:r>
              <a:rPr lang="en-US" dirty="0" smtClean="0"/>
              <a:t>Free </a:t>
            </a:r>
            <a:r>
              <a:rPr lang="en-US" dirty="0"/>
              <a:t>on-line book: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http://git-scm.com/book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tutorial: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http://schacon.github.com/git/gittutorial.html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en-US" sz="2400" dirty="0" smtClean="0"/>
              <a:t>From </a:t>
            </a:r>
            <a:r>
              <a:rPr lang="en-US" altLang="en-US" sz="2400" dirty="0" err="1" smtClean="0"/>
              <a:t>StackExchange</a:t>
            </a:r>
            <a:r>
              <a:rPr lang="en-US" altLang="en-US" sz="2400" dirty="0" smtClean="0"/>
              <a:t>:</a:t>
            </a:r>
            <a:br>
              <a:rPr lang="en-US" altLang="en-US" sz="2400" dirty="0" smtClean="0"/>
            </a:b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http://stackoverflow.com/questions/315911/git-for-beginners-the-definitive-practical-guide#323764</a:t>
            </a:r>
            <a:endParaRPr lang="en-US" altLang="en-US" sz="2400" dirty="0"/>
          </a:p>
          <a:p>
            <a:r>
              <a:rPr lang="en-US" altLang="en-US" sz="2400" dirty="0" smtClean="0"/>
              <a:t>From </a:t>
            </a:r>
            <a:r>
              <a:rPr lang="en-US" altLang="en-US" sz="2400" dirty="0" err="1" smtClean="0"/>
              <a:t>github</a:t>
            </a:r>
            <a:r>
              <a:rPr lang="en-US" altLang="en-US" sz="2400" dirty="0" smtClean="0"/>
              <a:t>- 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https://help.github.com/</a:t>
            </a:r>
          </a:p>
          <a:p>
            <a:r>
              <a:rPr lang="en-US" dirty="0" smtClean="0"/>
              <a:t>At </a:t>
            </a:r>
            <a:r>
              <a:rPr lang="en-US" dirty="0"/>
              <a:t>command line: (where verb = </a:t>
            </a:r>
            <a:r>
              <a:rPr lang="en-US" dirty="0" err="1"/>
              <a:t>config</a:t>
            </a:r>
            <a:r>
              <a:rPr lang="en-US" dirty="0"/>
              <a:t>, add, commit, etc.) </a:t>
            </a:r>
            <a:endParaRPr lang="en-US" dirty="0" smtClean="0"/>
          </a:p>
          <a:p>
            <a:pPr marL="609036" lvl="1" indent="0">
              <a:buNone/>
            </a:pPr>
            <a:r>
              <a:rPr lang="en-US" b="1" dirty="0" smtClean="0"/>
              <a:t>– </a:t>
            </a:r>
            <a:r>
              <a:rPr lang="en-US" b="1" dirty="0" err="1"/>
              <a:t>git</a:t>
            </a:r>
            <a:r>
              <a:rPr lang="en-US" b="1" dirty="0"/>
              <a:t> help </a:t>
            </a:r>
            <a:r>
              <a:rPr lang="en-US" b="1" dirty="0" smtClean="0"/>
              <a:t>verb</a:t>
            </a:r>
          </a:p>
          <a:p>
            <a:pPr marL="609036" lvl="1" indent="0">
              <a:buNone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09036" lvl="1" indent="0">
              <a:buNone/>
            </a:pP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39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397369"/>
            <a:ext cx="11373491" cy="489766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Version control </a:t>
            </a:r>
            <a:r>
              <a:rPr lang="en-US" altLang="en-US" sz="2400" dirty="0"/>
              <a:t>(or 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revision control</a:t>
            </a:r>
            <a:r>
              <a:rPr lang="en-US" altLang="en-US" sz="2400" dirty="0"/>
              <a:t>, or 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source control</a:t>
            </a:r>
            <a:r>
              <a:rPr lang="en-US" altLang="en-US" sz="2400" dirty="0"/>
              <a:t>) </a:t>
            </a:r>
            <a:r>
              <a:rPr lang="en-US" altLang="en-US" sz="2400" dirty="0" smtClean="0">
                <a:solidFill>
                  <a:schemeClr val="accent4">
                    <a:lumMod val="50000"/>
                  </a:schemeClr>
                </a:solidFill>
              </a:rPr>
              <a:t>is all about managing multiple versions of documents, programs, web sites, etc.</a:t>
            </a:r>
          </a:p>
          <a:p>
            <a:pPr lvl="1"/>
            <a:r>
              <a:rPr lang="en-US" altLang="en-US" sz="2000" dirty="0" smtClean="0">
                <a:solidFill>
                  <a:schemeClr val="accent4">
                    <a:lumMod val="50000"/>
                  </a:schemeClr>
                </a:solidFill>
              </a:rPr>
              <a:t>Almost all “real” projects use some kind of version control</a:t>
            </a:r>
          </a:p>
          <a:p>
            <a:pPr lvl="1"/>
            <a:r>
              <a:rPr lang="en-US" altLang="en-US" sz="2000" dirty="0" smtClean="0">
                <a:solidFill>
                  <a:schemeClr val="accent4">
                    <a:lumMod val="50000"/>
                  </a:schemeClr>
                </a:solidFill>
              </a:rPr>
              <a:t>Essential for team projects, but also very useful for individual projects</a:t>
            </a:r>
          </a:p>
          <a:p>
            <a:r>
              <a:rPr lang="en-US" altLang="en-US" sz="2400" dirty="0" smtClean="0">
                <a:solidFill>
                  <a:schemeClr val="accent4">
                    <a:lumMod val="50000"/>
                  </a:schemeClr>
                </a:solidFill>
              </a:rPr>
              <a:t>Some well-known version control systems are CVS, Subversion, Mercurial, and </a:t>
            </a:r>
            <a:r>
              <a:rPr lang="en-US" alt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Git</a:t>
            </a:r>
            <a:endParaRPr lang="en-US" altLang="en-US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 smtClean="0">
                <a:solidFill>
                  <a:schemeClr val="accent4">
                    <a:lumMod val="50000"/>
                  </a:schemeClr>
                </a:solidFill>
              </a:rPr>
              <a:t>CVS and Subversion use a “central” repository; users “check out” files, work on them, and “check them in”</a:t>
            </a:r>
          </a:p>
          <a:p>
            <a:pPr lvl="1"/>
            <a:r>
              <a:rPr lang="en-US" altLang="en-US" sz="2000" dirty="0" smtClean="0">
                <a:solidFill>
                  <a:schemeClr val="accent4">
                    <a:lumMod val="50000"/>
                  </a:schemeClr>
                </a:solidFill>
              </a:rPr>
              <a:t>Mercurial and </a:t>
            </a:r>
            <a:r>
              <a:rPr lang="en-US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Git</a:t>
            </a:r>
            <a:r>
              <a:rPr lang="en-US" altLang="en-US" sz="2000" dirty="0" smtClean="0">
                <a:solidFill>
                  <a:schemeClr val="accent4">
                    <a:lumMod val="50000"/>
                  </a:schemeClr>
                </a:solidFill>
              </a:rPr>
              <a:t> treat all repositories as equal</a:t>
            </a:r>
          </a:p>
          <a:p>
            <a:r>
              <a:rPr lang="en-US" altLang="en-US" sz="2400" dirty="0" smtClean="0">
                <a:solidFill>
                  <a:schemeClr val="accent4">
                    <a:lumMod val="50000"/>
                  </a:schemeClr>
                </a:solidFill>
              </a:rPr>
              <a:t>Distributed systems like Mercurial and </a:t>
            </a:r>
            <a:r>
              <a:rPr lang="en-US" alt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Git</a:t>
            </a:r>
            <a:r>
              <a:rPr lang="en-US" altLang="en-US" sz="2400" dirty="0" smtClean="0">
                <a:solidFill>
                  <a:schemeClr val="accent4">
                    <a:lumMod val="50000"/>
                  </a:schemeClr>
                </a:solidFill>
              </a:rPr>
              <a:t> are newer and are gradually replacing centralized systems like CVS and Subversion</a:t>
            </a:r>
            <a:endParaRPr lang="en-US" altLang="en-US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595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036" y="1494623"/>
            <a:ext cx="11373491" cy="4897665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For working by yourself</a:t>
            </a:r>
            <a:r>
              <a:rPr lang="en-US" altLang="en-US" dirty="0" smtClean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alt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en-US" altLang="en-US" dirty="0" smtClean="0">
                <a:solidFill>
                  <a:schemeClr val="accent4">
                    <a:lumMod val="50000"/>
                  </a:schemeClr>
                </a:solidFill>
              </a:rPr>
              <a:t>Gives </a:t>
            </a:r>
            <a:r>
              <a:rPr lang="en-US" altLang="en-US" dirty="0">
                <a:solidFill>
                  <a:schemeClr val="accent4">
                    <a:lumMod val="50000"/>
                  </a:schemeClr>
                </a:solidFill>
              </a:rPr>
              <a:t>you a “</a:t>
            </a:r>
            <a:r>
              <a:rPr lang="en-US" altLang="en-US" dirty="0">
                <a:solidFill>
                  <a:schemeClr val="tx2"/>
                </a:solidFill>
              </a:rPr>
              <a:t>time machine</a:t>
            </a:r>
            <a:r>
              <a:rPr lang="en-US" altLang="en-US" dirty="0">
                <a:solidFill>
                  <a:schemeClr val="accent4">
                    <a:lumMod val="50000"/>
                  </a:schemeClr>
                </a:solidFill>
              </a:rPr>
              <a:t>” for going back to earlier versions</a:t>
            </a:r>
          </a:p>
          <a:p>
            <a:pPr lvl="1"/>
            <a:r>
              <a:rPr lang="en-US" altLang="en-US" dirty="0">
                <a:solidFill>
                  <a:schemeClr val="accent4">
                    <a:lumMod val="50000"/>
                  </a:schemeClr>
                </a:solidFill>
              </a:rPr>
              <a:t>Gives you great support for different versions (standalone, web app, etc.) of the same basic </a:t>
            </a:r>
            <a:r>
              <a:rPr lang="en-US" altLang="en-US" dirty="0" smtClean="0">
                <a:solidFill>
                  <a:schemeClr val="accent4">
                    <a:lumMod val="50000"/>
                  </a:schemeClr>
                </a:solidFill>
              </a:rPr>
              <a:t>project</a:t>
            </a:r>
          </a:p>
          <a:p>
            <a:pPr marL="609036" lvl="1" indent="0">
              <a:buNone/>
            </a:pPr>
            <a:endParaRPr lang="en-US" alt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For working with others</a:t>
            </a:r>
            <a:r>
              <a:rPr lang="en-US" alt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:</a:t>
            </a:r>
          </a:p>
          <a:p>
            <a:pPr lvl="1"/>
            <a:r>
              <a:rPr lang="en-US" altLang="en-US" dirty="0" smtClean="0">
                <a:solidFill>
                  <a:schemeClr val="accent4">
                    <a:lumMod val="50000"/>
                  </a:schemeClr>
                </a:solidFill>
              </a:rPr>
              <a:t>Greatly </a:t>
            </a:r>
            <a:r>
              <a:rPr lang="en-US" altLang="en-US" dirty="0">
                <a:solidFill>
                  <a:schemeClr val="accent4">
                    <a:lumMod val="50000"/>
                  </a:schemeClr>
                </a:solidFill>
              </a:rPr>
              <a:t>simplifies concurrent work, merging changes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54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187355"/>
            <a:ext cx="11373491" cy="5286825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 Subversion, CVS, Perforce, etc. A central server repository (repo) holds the "official copy" of the code – the server maintains the sole version history of the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repo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You make "checkouts" of it to your local copy 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609036" lvl="1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you make local modifications 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609036" lvl="1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your changes are not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versioned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When you're done, you "check in" back to the server 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   – your check-in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increments the repo's version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546" y="2429301"/>
            <a:ext cx="4084920" cy="36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26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96036" y="260648"/>
            <a:ext cx="8923892" cy="936104"/>
          </a:xfrm>
        </p:spPr>
        <p:txBody>
          <a:bodyPr>
            <a:normAutofit fontScale="90000"/>
          </a:bodyPr>
          <a:lstStyle/>
          <a:p>
            <a:r>
              <a:rPr lang="fi-FI" sz="3600" dirty="0"/>
              <a:t>Traditional C</a:t>
            </a:r>
            <a:r>
              <a:rPr lang="fi-FI" sz="3600" dirty="0" smtClean="0"/>
              <a:t>entralized </a:t>
            </a:r>
            <a:r>
              <a:rPr lang="fi-FI" sz="3600" dirty="0"/>
              <a:t>VC model (CVS, Subversion)</a:t>
            </a:r>
          </a:p>
        </p:txBody>
      </p:sp>
      <p:sp>
        <p:nvSpPr>
          <p:cNvPr id="2048" name="Tekstin paikkamerkki 2047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fi-FI" dirty="0"/>
          </a:p>
        </p:txBody>
      </p:sp>
      <p:cxnSp>
        <p:nvCxnSpPr>
          <p:cNvPr id="6" name="Suora nuoliyhdysviiva 5"/>
          <p:cNvCxnSpPr>
            <a:endCxn id="2050" idx="1"/>
          </p:cNvCxnSpPr>
          <p:nvPr/>
        </p:nvCxnSpPr>
        <p:spPr>
          <a:xfrm flipV="1">
            <a:off x="6240016" y="2415707"/>
            <a:ext cx="1435546" cy="1301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Vuokaaviosymboli: Magneettilevy 6"/>
          <p:cNvSpPr/>
          <p:nvPr/>
        </p:nvSpPr>
        <p:spPr>
          <a:xfrm>
            <a:off x="5158922" y="3428999"/>
            <a:ext cx="1225110" cy="12750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/>
              <a:t>Central </a:t>
            </a:r>
            <a:r>
              <a:rPr lang="fi-FI" sz="1600" dirty="0" err="1"/>
              <a:t>Repository</a:t>
            </a:r>
            <a:endParaRPr lang="fi-FI" sz="1600" dirty="0"/>
          </a:p>
        </p:txBody>
      </p:sp>
      <p:pic>
        <p:nvPicPr>
          <p:cNvPr id="2050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3" y="1826744"/>
            <a:ext cx="1804987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uora nuoliyhdysviiva 11"/>
          <p:cNvCxnSpPr>
            <a:stCxn id="7" idx="4"/>
            <a:endCxn id="13" idx="1"/>
          </p:cNvCxnSpPr>
          <p:nvPr/>
        </p:nvCxnSpPr>
        <p:spPr>
          <a:xfrm flipV="1">
            <a:off x="6384032" y="3801940"/>
            <a:ext cx="1596667" cy="26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699" y="3212977"/>
            <a:ext cx="1804987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19536" y="3860835"/>
            <a:ext cx="1804988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uora nuoliyhdysviiva 15"/>
          <p:cNvCxnSpPr>
            <a:stCxn id="7" idx="2"/>
            <a:endCxn id="15" idx="1"/>
          </p:cNvCxnSpPr>
          <p:nvPr/>
        </p:nvCxnSpPr>
        <p:spPr>
          <a:xfrm flipH="1">
            <a:off x="3724524" y="4066540"/>
            <a:ext cx="1434398" cy="383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uora nuoliyhdysviiva 18"/>
          <p:cNvCxnSpPr>
            <a:stCxn id="7" idx="1"/>
            <a:endCxn id="20" idx="1"/>
          </p:cNvCxnSpPr>
          <p:nvPr/>
        </p:nvCxnSpPr>
        <p:spPr>
          <a:xfrm flipH="1" flipV="1">
            <a:off x="3798999" y="3128072"/>
            <a:ext cx="1972478" cy="300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4011" y="2539109"/>
            <a:ext cx="1804988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uora nuoliyhdysviiva 24"/>
          <p:cNvCxnSpPr/>
          <p:nvPr/>
        </p:nvCxnSpPr>
        <p:spPr>
          <a:xfrm flipH="1">
            <a:off x="6096000" y="2204864"/>
            <a:ext cx="157956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uora nuoliyhdysviiva 28"/>
          <p:cNvCxnSpPr/>
          <p:nvPr/>
        </p:nvCxnSpPr>
        <p:spPr>
          <a:xfrm flipH="1">
            <a:off x="6384033" y="3573017"/>
            <a:ext cx="1596667" cy="348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uora nuoliyhdysviiva 30"/>
          <p:cNvCxnSpPr/>
          <p:nvPr/>
        </p:nvCxnSpPr>
        <p:spPr>
          <a:xfrm flipV="1">
            <a:off x="3647728" y="3921504"/>
            <a:ext cx="1511194" cy="323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uora nuoliyhdysviiva 34"/>
          <p:cNvCxnSpPr/>
          <p:nvPr/>
        </p:nvCxnSpPr>
        <p:spPr>
          <a:xfrm>
            <a:off x="3647728" y="3429000"/>
            <a:ext cx="144016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4" name="Pyöristetty suorakulmio 2053"/>
          <p:cNvSpPr/>
          <p:nvPr/>
        </p:nvSpPr>
        <p:spPr>
          <a:xfrm>
            <a:off x="7119356" y="5038760"/>
            <a:ext cx="3853444" cy="7665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060" name="Suora nuoliyhdysviiva 2059"/>
          <p:cNvCxnSpPr/>
          <p:nvPr/>
        </p:nvCxnSpPr>
        <p:spPr>
          <a:xfrm>
            <a:off x="7404634" y="5229200"/>
            <a:ext cx="779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uora nuoliyhdysviiva 45"/>
          <p:cNvCxnSpPr/>
          <p:nvPr/>
        </p:nvCxnSpPr>
        <p:spPr>
          <a:xfrm>
            <a:off x="7392144" y="5589240"/>
            <a:ext cx="779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61" name="Tekstiruutu 2060"/>
          <p:cNvSpPr txBox="1"/>
          <p:nvPr/>
        </p:nvSpPr>
        <p:spPr>
          <a:xfrm>
            <a:off x="8256240" y="5075892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Checkouts</a:t>
            </a:r>
            <a:r>
              <a:rPr lang="fi-FI" dirty="0"/>
              <a:t> &amp; </a:t>
            </a:r>
            <a:r>
              <a:rPr lang="fi-FI" dirty="0" err="1"/>
              <a:t>Updates</a:t>
            </a:r>
            <a:endParaRPr lang="fi-FI" dirty="0"/>
          </a:p>
        </p:txBody>
      </p:sp>
      <p:sp>
        <p:nvSpPr>
          <p:cNvPr id="48" name="Tekstiruutu 47"/>
          <p:cNvSpPr txBox="1"/>
          <p:nvPr/>
        </p:nvSpPr>
        <p:spPr>
          <a:xfrm>
            <a:off x="8256240" y="5363924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Commits</a:t>
            </a:r>
            <a:r>
              <a:rPr lang="fi-FI" dirty="0"/>
              <a:t> &amp; </a:t>
            </a:r>
            <a:r>
              <a:rPr lang="fi-FI" dirty="0" err="1"/>
              <a:t>Adds</a:t>
            </a:r>
            <a:endParaRPr lang="fi-FI" dirty="0"/>
          </a:p>
        </p:txBody>
      </p:sp>
      <p:pic>
        <p:nvPicPr>
          <p:cNvPr id="2068" name="Picture 6" descr="http://i0.kym-cdn.com/photos/images/original/000/000/578/12349315046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831" y="857777"/>
            <a:ext cx="2994923" cy="225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8" descr="C:\Users\turil.AD\AppData\Local\Microsoft\Windows\Temporary Internet Files\Content.IE5\N0ZV063V\MC900432537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98" y="1915896"/>
            <a:ext cx="16637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87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382561"/>
            <a:ext cx="10363200" cy="936104"/>
          </a:xfrm>
        </p:spPr>
        <p:txBody>
          <a:bodyPr/>
          <a:lstStyle/>
          <a:p>
            <a:r>
              <a:rPr lang="en-US" dirty="0" smtClean="0"/>
              <a:t>Distributed VCS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31371" y="1496088"/>
            <a:ext cx="11427694" cy="4604458"/>
          </a:xfrm>
        </p:spPr>
        <p:txBody>
          <a:bodyPr>
            <a:normAutofit/>
          </a:bodyPr>
          <a:lstStyle/>
          <a:p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In </a:t>
            </a:r>
            <a:r>
              <a:rPr lang="en-US" sz="2130" dirty="0" err="1">
                <a:solidFill>
                  <a:schemeClr val="accent4">
                    <a:lumMod val="50000"/>
                  </a:schemeClr>
                </a:solidFill>
              </a:rPr>
              <a:t>git</a:t>
            </a:r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, mercurial, etc., you don't "checkout" from a central </a:t>
            </a:r>
            <a:r>
              <a:rPr lang="en-US" sz="2130" dirty="0" smtClean="0">
                <a:solidFill>
                  <a:schemeClr val="accent4">
                    <a:lumMod val="50000"/>
                  </a:schemeClr>
                </a:solidFill>
              </a:rPr>
              <a:t>repo</a:t>
            </a:r>
          </a:p>
          <a:p>
            <a:pPr marL="0" indent="0">
              <a:buNone/>
            </a:pPr>
            <a:r>
              <a:rPr lang="en-US" sz="2130" dirty="0" smtClean="0">
                <a:solidFill>
                  <a:schemeClr val="accent4">
                    <a:lumMod val="50000"/>
                  </a:schemeClr>
                </a:solidFill>
              </a:rPr>
              <a:t>	– </a:t>
            </a:r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you "clone" it and "pull" changes from </a:t>
            </a:r>
            <a:r>
              <a:rPr lang="en-US" sz="2130" dirty="0" smtClean="0">
                <a:solidFill>
                  <a:schemeClr val="accent4">
                    <a:lumMod val="50000"/>
                  </a:schemeClr>
                </a:solidFill>
              </a:rPr>
              <a:t>it</a:t>
            </a:r>
          </a:p>
          <a:p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Your local repo is a complete copy of everything on the remote </a:t>
            </a:r>
            <a:r>
              <a:rPr lang="en-US" sz="2130" dirty="0" smtClean="0">
                <a:solidFill>
                  <a:schemeClr val="accent4">
                    <a:lumMod val="50000"/>
                  </a:schemeClr>
                </a:solidFill>
              </a:rPr>
              <a:t>server</a:t>
            </a:r>
          </a:p>
          <a:p>
            <a:pPr lvl="1"/>
            <a:r>
              <a:rPr lang="en-US" sz="2130" dirty="0" smtClean="0">
                <a:solidFill>
                  <a:schemeClr val="accent4">
                    <a:lumMod val="50000"/>
                  </a:schemeClr>
                </a:solidFill>
              </a:rPr>
              <a:t>	- yours </a:t>
            </a:r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is "just as good" as </a:t>
            </a:r>
            <a:r>
              <a:rPr lang="en-US" sz="2130" dirty="0" smtClean="0">
                <a:solidFill>
                  <a:schemeClr val="accent4">
                    <a:lumMod val="50000"/>
                  </a:schemeClr>
                </a:solidFill>
              </a:rPr>
              <a:t>theirs</a:t>
            </a:r>
          </a:p>
          <a:p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Many operations are local: </a:t>
            </a:r>
          </a:p>
          <a:p>
            <a:pPr marL="0" indent="0">
              <a:buNone/>
            </a:pPr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	- check in/out from local repo </a:t>
            </a:r>
            <a:endParaRPr lang="en-US" sz="213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130" dirty="0" smtClean="0">
                <a:solidFill>
                  <a:schemeClr val="accent4">
                    <a:lumMod val="50000"/>
                  </a:schemeClr>
                </a:solidFill>
              </a:rPr>
              <a:t>	- commit </a:t>
            </a:r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changes to local </a:t>
            </a:r>
            <a:r>
              <a:rPr lang="en-US" sz="2130" dirty="0" smtClean="0">
                <a:solidFill>
                  <a:schemeClr val="accent4">
                    <a:lumMod val="50000"/>
                  </a:schemeClr>
                </a:solidFill>
              </a:rPr>
              <a:t>repo</a:t>
            </a:r>
          </a:p>
          <a:p>
            <a:pPr marL="0" indent="0">
              <a:buNone/>
            </a:pPr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           </a:t>
            </a:r>
            <a:r>
              <a:rPr lang="en-US" sz="2130" dirty="0" smtClean="0">
                <a:solidFill>
                  <a:schemeClr val="accent4">
                    <a:lumMod val="50000"/>
                  </a:schemeClr>
                </a:solidFill>
              </a:rPr>
              <a:t> - </a:t>
            </a:r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local repo keeps version history </a:t>
            </a:r>
            <a:endParaRPr lang="en-US" sz="213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endParaRPr lang="en-US" sz="213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130" dirty="0" smtClean="0">
                <a:solidFill>
                  <a:schemeClr val="accent4">
                    <a:lumMod val="50000"/>
                  </a:schemeClr>
                </a:solidFill>
              </a:rPr>
              <a:t>When you’re ready, you can “push” changes back to server.</a:t>
            </a:r>
            <a:endParaRPr lang="en-US" sz="2130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	</a:t>
            </a:r>
          </a:p>
          <a:p>
            <a:pPr lvl="1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630" y="2715904"/>
            <a:ext cx="3838435" cy="371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Props1.xml><?xml version="1.0" encoding="utf-8"?>
<ds:datastoreItem xmlns:ds="http://schemas.openxmlformats.org/officeDocument/2006/customXml" ds:itemID="{8DBE75DC-04E0-4E41-89E5-ADACFA039FD3}"/>
</file>

<file path=customXml/itemProps2.xml><?xml version="1.0" encoding="utf-8"?>
<ds:datastoreItem xmlns:ds="http://schemas.openxmlformats.org/officeDocument/2006/customXml" ds:itemID="{EFE2F61D-0844-4312-8295-BA9460D20164}"/>
</file>

<file path=customXml/itemProps3.xml><?xml version="1.0" encoding="utf-8"?>
<ds:datastoreItem xmlns:ds="http://schemas.openxmlformats.org/officeDocument/2006/customXml" ds:itemID="{B463435B-9614-425D-AC3F-B0FCF1C570BE}"/>
</file>

<file path=customXml/itemProps4.xml><?xml version="1.0" encoding="utf-8"?>
<ds:datastoreItem xmlns:ds="http://schemas.openxmlformats.org/officeDocument/2006/customXml" ds:itemID="{1590D1E7-2A80-490F-937A-F1E57FE1C728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13917</TotalTime>
  <Words>1185</Words>
  <Application>Microsoft Office PowerPoint</Application>
  <PresentationFormat>Widescreen</PresentationFormat>
  <Paragraphs>287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MS PGothic</vt:lpstr>
      <vt:lpstr>MS PGothic</vt:lpstr>
      <vt:lpstr>Arial</vt:lpstr>
      <vt:lpstr>Brush Script Std</vt:lpstr>
      <vt:lpstr>Calibri</vt:lpstr>
      <vt:lpstr>Helvetica Condensed</vt:lpstr>
      <vt:lpstr>HelveticaNeue Condensed</vt:lpstr>
      <vt:lpstr>Tahoma</vt:lpstr>
      <vt:lpstr>Times</vt:lpstr>
      <vt:lpstr>Blank Presentation</vt:lpstr>
      <vt:lpstr>GIT</vt:lpstr>
      <vt:lpstr>Session Plan</vt:lpstr>
      <vt:lpstr>About Git</vt:lpstr>
      <vt:lpstr>References</vt:lpstr>
      <vt:lpstr>Version Control Systems</vt:lpstr>
      <vt:lpstr>Why Version Control?</vt:lpstr>
      <vt:lpstr>Centralized VCS</vt:lpstr>
      <vt:lpstr>Traditional Centralized VC model (CVS, Subversion)</vt:lpstr>
      <vt:lpstr>Distributed VCS (Git)</vt:lpstr>
      <vt:lpstr>Distributed version control system (git)</vt:lpstr>
      <vt:lpstr>Advantages</vt:lpstr>
      <vt:lpstr>Multiple Versions</vt:lpstr>
      <vt:lpstr>Local Git areas</vt:lpstr>
      <vt:lpstr>Basic GIT Workflow</vt:lpstr>
      <vt:lpstr>Initial GIT Configuration</vt:lpstr>
      <vt:lpstr>Creating a GIT Repo</vt:lpstr>
      <vt:lpstr>GIT Commands</vt:lpstr>
      <vt:lpstr>Add and Commit a file</vt:lpstr>
      <vt:lpstr>Viewing and Undoing the changes</vt:lpstr>
      <vt:lpstr>Branching and Merging</vt:lpstr>
      <vt:lpstr>Merge Conflicts</vt:lpstr>
      <vt:lpstr>Rebase</vt:lpstr>
      <vt:lpstr>PowerPoint Presentation</vt:lpstr>
      <vt:lpstr>Interaction w/ remote repo</vt:lpstr>
      <vt:lpstr>Creating a central repository</vt:lpstr>
      <vt:lpstr>GitHub</vt:lpstr>
      <vt:lpstr>Stashing commits</vt:lpstr>
      <vt:lpstr>Blame it on others</vt:lpstr>
      <vt:lpstr>Best practices for code collaboration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Jamuna Rani</dc:creator>
  <cp:lastModifiedBy>Jamuna rani Kanniah chandran</cp:lastModifiedBy>
  <cp:revision>854</cp:revision>
  <dcterms:created xsi:type="dcterms:W3CDTF">2014-11-02T05:32:32Z</dcterms:created>
  <dcterms:modified xsi:type="dcterms:W3CDTF">2017-10-23T06:43:47Z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</Properties>
</file>