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jpg" ContentType="image/jpeg"/>
  <Override PartName="/ppt/slides/slide37.xml" ContentType="application/vnd.openxmlformats-officedocument.presentationml.slide+xml"/>
  <Override PartName="/ppt/diagrams/data1.xml" ContentType="application/vnd.openxmlformats-officedocument.drawingml.diagramData+xml"/>
  <Override PartName="/ppt/slides/slide38.xml" ContentType="application/vnd.openxmlformats-officedocument.presentationml.slide+xml"/>
  <Override PartName="/ppt/presentation.xml" ContentType="application/vnd.openxmlformats-officedocument.presentationml.presentation.main+xml"/>
  <Override PartName="/ppt/slides/slide3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21.xml" ContentType="application/vnd.openxmlformats-officedocument.presentationml.slideLayout+xml"/>
  <Override PartName="/ppt/slideLayouts/slideLayout15.xml" ContentType="application/vnd.openxmlformats-officedocument.presentationml.slideLayout+xml"/>
  <Override PartName="/ppt/notesSlides/notesSlide7.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notesSlides/notesSlide5.xml" ContentType="application/vnd.openxmlformats-officedocument.presentationml.notesSlide+xml"/>
  <Override PartName="/ppt/slideLayouts/slideLayout19.xml" ContentType="application/vnd.openxmlformats-officedocument.presentationml.slideLayout+xml"/>
  <Override PartName="/ppt/notesSlides/notesSlide6.xml" ContentType="application/vnd.openxmlformats-officedocument.presentationml.notesSlide+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quickStyle1.xml" ContentType="application/vnd.openxmlformats-officedocument.drawingml.diagramStyle+xml"/>
  <Override PartName="/ppt/diagrams/drawing1.xml" ContentType="application/vnd.ms-office.drawingml.diagramDrawing+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43"/>
  </p:notesMasterIdLst>
  <p:handoutMasterIdLst>
    <p:handoutMasterId r:id="rId44"/>
  </p:handoutMasterIdLst>
  <p:sldIdLst>
    <p:sldId id="256" r:id="rId5"/>
    <p:sldId id="335" r:id="rId6"/>
    <p:sldId id="403" r:id="rId7"/>
    <p:sldId id="375" r:id="rId8"/>
    <p:sldId id="384" r:id="rId9"/>
    <p:sldId id="385" r:id="rId10"/>
    <p:sldId id="399" r:id="rId11"/>
    <p:sldId id="386" r:id="rId12"/>
    <p:sldId id="387" r:id="rId13"/>
    <p:sldId id="388" r:id="rId14"/>
    <p:sldId id="400" r:id="rId15"/>
    <p:sldId id="370" r:id="rId16"/>
    <p:sldId id="336" r:id="rId17"/>
    <p:sldId id="337" r:id="rId18"/>
    <p:sldId id="338" r:id="rId19"/>
    <p:sldId id="339" r:id="rId20"/>
    <p:sldId id="340" r:id="rId21"/>
    <p:sldId id="342" r:id="rId22"/>
    <p:sldId id="341" r:id="rId23"/>
    <p:sldId id="402" r:id="rId24"/>
    <p:sldId id="401" r:id="rId25"/>
    <p:sldId id="367" r:id="rId26"/>
    <p:sldId id="416" r:id="rId27"/>
    <p:sldId id="404" r:id="rId28"/>
    <p:sldId id="405" r:id="rId29"/>
    <p:sldId id="406" r:id="rId30"/>
    <p:sldId id="407" r:id="rId31"/>
    <p:sldId id="408" r:id="rId32"/>
    <p:sldId id="409" r:id="rId33"/>
    <p:sldId id="410" r:id="rId34"/>
    <p:sldId id="411" r:id="rId35"/>
    <p:sldId id="412" r:id="rId36"/>
    <p:sldId id="413" r:id="rId37"/>
    <p:sldId id="414" r:id="rId38"/>
    <p:sldId id="415" r:id="rId39"/>
    <p:sldId id="346" r:id="rId40"/>
    <p:sldId id="361" r:id="rId41"/>
    <p:sldId id="26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FFFFFF"/>
    <a:srgbClr val="FFB006"/>
    <a:srgbClr val="0E4EFF"/>
    <a:srgbClr val="FB0A1A"/>
    <a:srgbClr val="F39220"/>
    <a:srgbClr val="B40028"/>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7306" autoAdjust="0"/>
  </p:normalViewPr>
  <p:slideViewPr>
    <p:cSldViewPr snapToGrid="0">
      <p:cViewPr varScale="1">
        <p:scale>
          <a:sx n="56" d="100"/>
          <a:sy n="56" d="100"/>
        </p:scale>
        <p:origin x="1296" y="42"/>
      </p:cViewPr>
      <p:guideLst>
        <p:guide orient="horz" pos="2160"/>
        <p:guide pos="386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openxmlformats.org/officeDocument/2006/relationships/customXml" Target="../customXml/item4.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676D88-DD90-4830-A201-41F37ACD487A}"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n-US"/>
        </a:p>
      </dgm:t>
    </dgm:pt>
    <dgm:pt modelId="{099E3FD1-D999-4A01-B8D2-E1816FE149CB}">
      <dgm:prSet phldrT="[Text]" custT="1"/>
      <dgm:spPr>
        <a:solidFill>
          <a:schemeClr val="tx1">
            <a:lumMod val="90000"/>
            <a:lumOff val="1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200" dirty="0">
              <a:solidFill>
                <a:schemeClr val="bg1"/>
              </a:solidFill>
            </a:rPr>
            <a:t>Our highest priority is to satisfy the customer through early and continuous delivery of valuable software </a:t>
          </a:r>
        </a:p>
      </dgm:t>
    </dgm:pt>
    <dgm:pt modelId="{59B1E85F-67DC-4F0A-BCA0-21F10FE2C4D2}" type="parTrans" cxnId="{7D02B6EB-19CB-42BB-9A9E-24944E0CEB39}">
      <dgm:prSet/>
      <dgm:spPr/>
      <dgm:t>
        <a:bodyPr/>
        <a:lstStyle/>
        <a:p>
          <a:endParaRPr lang="en-US"/>
        </a:p>
      </dgm:t>
    </dgm:pt>
    <dgm:pt modelId="{11599798-420F-49FC-9DAB-BD03B7125BC1}" type="sibTrans" cxnId="{7D02B6EB-19CB-42BB-9A9E-24944E0CEB39}">
      <dgm:prSet/>
      <dgm:spPr/>
      <dgm:t>
        <a:bodyPr/>
        <a:lstStyle/>
        <a:p>
          <a:endParaRPr lang="en-US"/>
        </a:p>
      </dgm:t>
    </dgm:pt>
    <dgm:pt modelId="{B44B8C59-2458-4501-ACD2-14E53007590B}">
      <dgm:prSet phldrT="[Text]"/>
      <dgm:spPr>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2">
                  <a:lumMod val="50000"/>
                </a:schemeClr>
              </a:solidFill>
            </a:rPr>
            <a:t>Welcome changing requirements, even late in development. Agile processes harness change for the customer's competitive advantage</a:t>
          </a:r>
        </a:p>
      </dgm:t>
    </dgm:pt>
    <dgm:pt modelId="{139B0D0E-5C68-42DB-BC7A-F29AFA50DAAB}" type="parTrans" cxnId="{0322F58F-A53A-4C94-86E4-8859DE904D02}">
      <dgm:prSet/>
      <dgm:spPr/>
      <dgm:t>
        <a:bodyPr/>
        <a:lstStyle/>
        <a:p>
          <a:endParaRPr lang="en-US"/>
        </a:p>
      </dgm:t>
    </dgm:pt>
    <dgm:pt modelId="{316824E7-A5CA-4FF5-BA3A-563EAB26E487}" type="sibTrans" cxnId="{0322F58F-A53A-4C94-86E4-8859DE904D02}">
      <dgm:prSet/>
      <dgm:spPr/>
      <dgm:t>
        <a:bodyPr/>
        <a:lstStyle/>
        <a:p>
          <a:endParaRPr lang="en-US"/>
        </a:p>
      </dgm:t>
    </dgm:pt>
    <dgm:pt modelId="{6D049401-4C18-4074-8C0A-79B72F00F097}">
      <dgm:prSet phldrT="[Text]" custT="1"/>
      <dgm:spPr>
        <a:solidFill>
          <a:schemeClr val="tx1">
            <a:lumMod val="90000"/>
            <a:lumOff val="1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200" dirty="0">
              <a:solidFill>
                <a:schemeClr val="bg1"/>
              </a:solidFill>
            </a:rPr>
            <a:t>Deliver working software frequently, from a couple of weeks to a couple of months, with a preference to the shorter timescale</a:t>
          </a:r>
        </a:p>
      </dgm:t>
    </dgm:pt>
    <dgm:pt modelId="{D3B55793-A8F5-403B-B30B-B38C310ACF8D}" type="parTrans" cxnId="{844EFFE5-EBAA-4766-8A06-582E6FB6DA19}">
      <dgm:prSet/>
      <dgm:spPr/>
      <dgm:t>
        <a:bodyPr/>
        <a:lstStyle/>
        <a:p>
          <a:endParaRPr lang="en-US"/>
        </a:p>
      </dgm:t>
    </dgm:pt>
    <dgm:pt modelId="{CDCDB985-3BAF-489D-BCA2-1CE303CE3FD0}" type="sibTrans" cxnId="{844EFFE5-EBAA-4766-8A06-582E6FB6DA19}">
      <dgm:prSet/>
      <dgm:spPr/>
      <dgm:t>
        <a:bodyPr/>
        <a:lstStyle/>
        <a:p>
          <a:endParaRPr lang="en-US"/>
        </a:p>
      </dgm:t>
    </dgm:pt>
    <dgm:pt modelId="{0FBA3ADE-2CD2-4C2F-AF58-D21084FEE87C}">
      <dgm:prSet phldrT="[Text]"/>
      <dgm:spPr>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rgbClr val="000000"/>
              </a:solidFill>
            </a:rPr>
            <a:t>Business people and developers must work together daily throughout the project</a:t>
          </a:r>
        </a:p>
      </dgm:t>
    </dgm:pt>
    <dgm:pt modelId="{365DE135-714F-4C5E-A2BE-F957ADEC73FA}" type="parTrans" cxnId="{E6B5856D-D077-4125-8937-38DFB90EA238}">
      <dgm:prSet/>
      <dgm:spPr/>
      <dgm:t>
        <a:bodyPr/>
        <a:lstStyle/>
        <a:p>
          <a:endParaRPr lang="en-US"/>
        </a:p>
      </dgm:t>
    </dgm:pt>
    <dgm:pt modelId="{2451664C-CB8E-4DB7-BFC9-D6D28F4BEEBF}" type="sibTrans" cxnId="{E6B5856D-D077-4125-8937-38DFB90EA238}">
      <dgm:prSet/>
      <dgm:spPr/>
      <dgm:t>
        <a:bodyPr/>
        <a:lstStyle/>
        <a:p>
          <a:endParaRPr lang="en-US"/>
        </a:p>
      </dgm:t>
    </dgm:pt>
    <dgm:pt modelId="{C138B3CF-8CF2-43D7-BE7F-ECD527A6A07C}">
      <dgm:prSet phldrT="[Text]"/>
      <dgm:spPr>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2">
                  <a:lumMod val="50000"/>
                </a:schemeClr>
              </a:solidFill>
            </a:rPr>
            <a:t>Build projects around motivated individuals. Give them the environment and support they need, and trust them to get the job done </a:t>
          </a:r>
        </a:p>
      </dgm:t>
    </dgm:pt>
    <dgm:pt modelId="{118C7196-CBFA-4C33-A6DA-26B5FF114C57}" type="parTrans" cxnId="{2929BFEB-3CE0-434E-8FA5-073628A94E94}">
      <dgm:prSet/>
      <dgm:spPr/>
      <dgm:t>
        <a:bodyPr/>
        <a:lstStyle/>
        <a:p>
          <a:endParaRPr lang="en-US"/>
        </a:p>
      </dgm:t>
    </dgm:pt>
    <dgm:pt modelId="{634841A8-3355-4ECC-B6B2-0A5302DD6312}" type="sibTrans" cxnId="{2929BFEB-3CE0-434E-8FA5-073628A94E94}">
      <dgm:prSet/>
      <dgm:spPr/>
      <dgm:t>
        <a:bodyPr/>
        <a:lstStyle/>
        <a:p>
          <a:endParaRPr lang="en-US"/>
        </a:p>
      </dgm:t>
    </dgm:pt>
    <dgm:pt modelId="{9A37D3E9-E43B-4B39-94CC-57E1C88EE1D0}">
      <dgm:prSet phldrT="[Text]"/>
      <dgm:spPr>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2">
                  <a:lumMod val="50000"/>
                </a:schemeClr>
              </a:solidFill>
            </a:rPr>
            <a:t>At regular intervals, the team reflects on how to become more effective, then tunes and adjusts its behavior accordingly</a:t>
          </a:r>
        </a:p>
      </dgm:t>
    </dgm:pt>
    <dgm:pt modelId="{4607007B-AF3A-480F-BBC3-2AC7E817858E}" type="parTrans" cxnId="{A4084E46-42C1-4501-B1EA-785BA0AABC6A}">
      <dgm:prSet/>
      <dgm:spPr/>
      <dgm:t>
        <a:bodyPr/>
        <a:lstStyle/>
        <a:p>
          <a:endParaRPr lang="en-US"/>
        </a:p>
      </dgm:t>
    </dgm:pt>
    <dgm:pt modelId="{EB7BF437-F79C-44C5-B776-08D698B933EB}" type="sibTrans" cxnId="{A4084E46-42C1-4501-B1EA-785BA0AABC6A}">
      <dgm:prSet/>
      <dgm:spPr/>
      <dgm:t>
        <a:bodyPr/>
        <a:lstStyle/>
        <a:p>
          <a:endParaRPr lang="en-US"/>
        </a:p>
      </dgm:t>
    </dgm:pt>
    <dgm:pt modelId="{075349AF-9E2A-46BA-9C64-6858131471DF}">
      <dgm:prSet phldrT="[Text]" custT="1"/>
      <dgm:spPr>
        <a:solidFill>
          <a:schemeClr val="tx1">
            <a:lumMod val="90000"/>
            <a:lumOff val="1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200" dirty="0">
              <a:solidFill>
                <a:schemeClr val="bg1"/>
              </a:solidFill>
            </a:rPr>
            <a:t>The most efficient and effective method of conveying information to and within a development team is face-to-face conversation</a:t>
          </a:r>
        </a:p>
      </dgm:t>
    </dgm:pt>
    <dgm:pt modelId="{FB80B5CA-CED3-4C70-B1E2-D06CF739012C}" type="parTrans" cxnId="{EC0A98C8-6950-496A-8E89-DFE9F7706634}">
      <dgm:prSet/>
      <dgm:spPr/>
      <dgm:t>
        <a:bodyPr/>
        <a:lstStyle/>
        <a:p>
          <a:endParaRPr lang="en-US"/>
        </a:p>
      </dgm:t>
    </dgm:pt>
    <dgm:pt modelId="{810DD333-9E1C-4603-985C-EDAAABBB2D19}" type="sibTrans" cxnId="{EC0A98C8-6950-496A-8E89-DFE9F7706634}">
      <dgm:prSet/>
      <dgm:spPr/>
      <dgm:t>
        <a:bodyPr/>
        <a:lstStyle/>
        <a:p>
          <a:endParaRPr lang="en-US"/>
        </a:p>
      </dgm:t>
    </dgm:pt>
    <dgm:pt modelId="{5C254495-B9AD-434D-A410-757616554EC7}">
      <dgm:prSet phldrT="[Text]"/>
      <dgm:spPr>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2">
                  <a:lumMod val="50000"/>
                </a:schemeClr>
              </a:solidFill>
            </a:rPr>
            <a:t>Working software is the primary measure of progress</a:t>
          </a:r>
        </a:p>
      </dgm:t>
    </dgm:pt>
    <dgm:pt modelId="{70160D91-2772-42B2-A59F-2B88FAA44A2D}" type="parTrans" cxnId="{F5ADD9D8-7A3E-4E8F-9325-17C091CF9052}">
      <dgm:prSet/>
      <dgm:spPr/>
      <dgm:t>
        <a:bodyPr/>
        <a:lstStyle/>
        <a:p>
          <a:endParaRPr lang="en-US"/>
        </a:p>
      </dgm:t>
    </dgm:pt>
    <dgm:pt modelId="{22DB01CD-3E43-45A4-AE78-D7D426D32D7C}" type="sibTrans" cxnId="{F5ADD9D8-7A3E-4E8F-9325-17C091CF9052}">
      <dgm:prSet/>
      <dgm:spPr/>
      <dgm:t>
        <a:bodyPr/>
        <a:lstStyle/>
        <a:p>
          <a:endParaRPr lang="en-US"/>
        </a:p>
      </dgm:t>
    </dgm:pt>
    <dgm:pt modelId="{7F259247-DC99-4425-96DA-D661F4C42796}">
      <dgm:prSet phldrT="[Text]" custT="1"/>
      <dgm:spPr>
        <a:solidFill>
          <a:schemeClr val="tx1">
            <a:lumMod val="90000"/>
            <a:lumOff val="1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200" dirty="0">
              <a:solidFill>
                <a:schemeClr val="bg1"/>
              </a:solidFill>
            </a:rPr>
            <a:t>Agile processes promote sustainable development. The sponsors, developers, and users should be able to maintain a constant pace indefinitely</a:t>
          </a:r>
        </a:p>
      </dgm:t>
    </dgm:pt>
    <dgm:pt modelId="{82A7EA0B-517D-446A-8FC9-B857A57022B0}" type="parTrans" cxnId="{DE5E977E-1431-4C8B-A1CD-7C167BAC3E49}">
      <dgm:prSet/>
      <dgm:spPr/>
      <dgm:t>
        <a:bodyPr/>
        <a:lstStyle/>
        <a:p>
          <a:endParaRPr lang="en-US"/>
        </a:p>
      </dgm:t>
    </dgm:pt>
    <dgm:pt modelId="{13E98CC4-FABD-4F47-B221-956E5DDA57ED}" type="sibTrans" cxnId="{DE5E977E-1431-4C8B-A1CD-7C167BAC3E49}">
      <dgm:prSet/>
      <dgm:spPr/>
      <dgm:t>
        <a:bodyPr/>
        <a:lstStyle/>
        <a:p>
          <a:endParaRPr lang="en-US"/>
        </a:p>
      </dgm:t>
    </dgm:pt>
    <dgm:pt modelId="{9E15C0F6-2A79-48C0-A458-C38FEAA65706}">
      <dgm:prSet phldrT="[Text]" custT="1"/>
      <dgm:spPr>
        <a:solidFill>
          <a:schemeClr val="tx1">
            <a:lumMod val="90000"/>
            <a:lumOff val="1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200" dirty="0">
              <a:solidFill>
                <a:schemeClr val="bg1"/>
              </a:solidFill>
            </a:rPr>
            <a:t>Continuous attention to technical excellence and good design enhances agility</a:t>
          </a:r>
        </a:p>
      </dgm:t>
    </dgm:pt>
    <dgm:pt modelId="{892E219F-8E93-4EAA-82DF-23D885E431B7}" type="parTrans" cxnId="{69B515D6-EF25-473B-9E26-2A4F5B2AEB9B}">
      <dgm:prSet/>
      <dgm:spPr/>
      <dgm:t>
        <a:bodyPr/>
        <a:lstStyle/>
        <a:p>
          <a:endParaRPr lang="en-US"/>
        </a:p>
      </dgm:t>
    </dgm:pt>
    <dgm:pt modelId="{A708A2C7-AC19-470D-A63F-499502C421E4}" type="sibTrans" cxnId="{69B515D6-EF25-473B-9E26-2A4F5B2AEB9B}">
      <dgm:prSet/>
      <dgm:spPr/>
      <dgm:t>
        <a:bodyPr/>
        <a:lstStyle/>
        <a:p>
          <a:endParaRPr lang="en-US"/>
        </a:p>
      </dgm:t>
    </dgm:pt>
    <dgm:pt modelId="{CDCE1845-D355-436E-865F-9FCEA602F51A}">
      <dgm:prSet phldrT="[Text]"/>
      <dgm:spPr>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2">
                  <a:lumMod val="50000"/>
                </a:schemeClr>
              </a:solidFill>
            </a:rPr>
            <a:t>Simplicity- the art of maximizing the amount of work not done - is essential</a:t>
          </a:r>
        </a:p>
      </dgm:t>
    </dgm:pt>
    <dgm:pt modelId="{E70FB405-0F72-4C49-B82E-A97696C04AC0}" type="parTrans" cxnId="{CEE1E1EA-EE00-48B5-9588-7C20E616C157}">
      <dgm:prSet/>
      <dgm:spPr/>
      <dgm:t>
        <a:bodyPr/>
        <a:lstStyle/>
        <a:p>
          <a:endParaRPr lang="en-US"/>
        </a:p>
      </dgm:t>
    </dgm:pt>
    <dgm:pt modelId="{2322DB4E-E5DD-4733-86C3-659071A5F0A4}" type="sibTrans" cxnId="{CEE1E1EA-EE00-48B5-9588-7C20E616C157}">
      <dgm:prSet/>
      <dgm:spPr/>
      <dgm:t>
        <a:bodyPr/>
        <a:lstStyle/>
        <a:p>
          <a:endParaRPr lang="en-US"/>
        </a:p>
      </dgm:t>
    </dgm:pt>
    <dgm:pt modelId="{857E3063-354D-4382-821F-F90C03815969}">
      <dgm:prSet phldrT="[Text]" custT="1"/>
      <dgm:spPr>
        <a:solidFill>
          <a:schemeClr val="tx1">
            <a:lumMod val="90000"/>
            <a:lumOff val="1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200" dirty="0">
              <a:solidFill>
                <a:schemeClr val="bg1"/>
              </a:solidFill>
            </a:rPr>
            <a:t>The best architectures, requirements, and designs emerge from self-organizing teams </a:t>
          </a:r>
        </a:p>
      </dgm:t>
    </dgm:pt>
    <dgm:pt modelId="{50E0A02D-6D88-4284-BBB6-6B1EEFF85D4A}" type="parTrans" cxnId="{A303C552-200F-49B2-8DB7-CE0CF7A42719}">
      <dgm:prSet/>
      <dgm:spPr/>
      <dgm:t>
        <a:bodyPr/>
        <a:lstStyle/>
        <a:p>
          <a:endParaRPr lang="en-US"/>
        </a:p>
      </dgm:t>
    </dgm:pt>
    <dgm:pt modelId="{EEE522A9-15FC-4BCD-92EB-982B696CB570}" type="sibTrans" cxnId="{A303C552-200F-49B2-8DB7-CE0CF7A42719}">
      <dgm:prSet/>
      <dgm:spPr/>
      <dgm:t>
        <a:bodyPr/>
        <a:lstStyle/>
        <a:p>
          <a:endParaRPr lang="en-US"/>
        </a:p>
      </dgm:t>
    </dgm:pt>
    <dgm:pt modelId="{8E289684-7AEB-4C28-A845-83773FA14B13}" type="pres">
      <dgm:prSet presAssocID="{83676D88-DD90-4830-A201-41F37ACD487A}" presName="diagram" presStyleCnt="0">
        <dgm:presLayoutVars>
          <dgm:dir/>
          <dgm:resizeHandles val="exact"/>
        </dgm:presLayoutVars>
      </dgm:prSet>
      <dgm:spPr/>
    </dgm:pt>
    <dgm:pt modelId="{440A2F0F-9AAC-4E14-BBEE-FB9667E316D1}" type="pres">
      <dgm:prSet presAssocID="{099E3FD1-D999-4A01-B8D2-E1816FE149CB}" presName="node" presStyleLbl="node1" presStyleIdx="0" presStyleCnt="12" custScaleY="112009" custLinFactNeighborX="-669" custLinFactNeighborY="722">
        <dgm:presLayoutVars>
          <dgm:bulletEnabled val="1"/>
        </dgm:presLayoutVars>
      </dgm:prSet>
      <dgm:spPr/>
    </dgm:pt>
    <dgm:pt modelId="{4E69D629-C231-4E75-9B91-437B6BC5D281}" type="pres">
      <dgm:prSet presAssocID="{11599798-420F-49FC-9DAB-BD03B7125BC1}" presName="sibTrans" presStyleCnt="0"/>
      <dgm:spPr/>
    </dgm:pt>
    <dgm:pt modelId="{09FD4B67-BDEF-42C2-8312-D001C56003EE}" type="pres">
      <dgm:prSet presAssocID="{B44B8C59-2458-4501-ACD2-14E53007590B}" presName="node" presStyleLbl="node1" presStyleIdx="1" presStyleCnt="12" custScaleY="112471">
        <dgm:presLayoutVars>
          <dgm:bulletEnabled val="1"/>
        </dgm:presLayoutVars>
      </dgm:prSet>
      <dgm:spPr/>
    </dgm:pt>
    <dgm:pt modelId="{221EBFC3-AE3D-45E6-B4D0-A7F44BC215FD}" type="pres">
      <dgm:prSet presAssocID="{316824E7-A5CA-4FF5-BA3A-563EAB26E487}" presName="sibTrans" presStyleCnt="0"/>
      <dgm:spPr/>
    </dgm:pt>
    <dgm:pt modelId="{BE46AF88-B938-4D6C-85F2-9F4271FEDAA7}" type="pres">
      <dgm:prSet presAssocID="{6D049401-4C18-4074-8C0A-79B72F00F097}" presName="node" presStyleLbl="node1" presStyleIdx="2" presStyleCnt="12" custScaleY="112471">
        <dgm:presLayoutVars>
          <dgm:bulletEnabled val="1"/>
        </dgm:presLayoutVars>
      </dgm:prSet>
      <dgm:spPr/>
    </dgm:pt>
    <dgm:pt modelId="{C8F50ACA-BB36-4AF6-9F20-1BB13F4DFEF2}" type="pres">
      <dgm:prSet presAssocID="{CDCDB985-3BAF-489D-BCA2-1CE303CE3FD0}" presName="sibTrans" presStyleCnt="0"/>
      <dgm:spPr/>
    </dgm:pt>
    <dgm:pt modelId="{C982474B-0944-4DDD-8A75-96C42080DC89}" type="pres">
      <dgm:prSet presAssocID="{0FBA3ADE-2CD2-4C2F-AF58-D21084FEE87C}" presName="node" presStyleLbl="node1" presStyleIdx="3" presStyleCnt="12" custScaleY="112471">
        <dgm:presLayoutVars>
          <dgm:bulletEnabled val="1"/>
        </dgm:presLayoutVars>
      </dgm:prSet>
      <dgm:spPr/>
    </dgm:pt>
    <dgm:pt modelId="{3678B6EA-1292-461A-A20D-23EB23DFF0CD}" type="pres">
      <dgm:prSet presAssocID="{2451664C-CB8E-4DB7-BFC9-D6D28F4BEEBF}" presName="sibTrans" presStyleCnt="0"/>
      <dgm:spPr/>
    </dgm:pt>
    <dgm:pt modelId="{E26412CD-D4AF-4071-9D12-2DD5CE09E69E}" type="pres">
      <dgm:prSet presAssocID="{C138B3CF-8CF2-43D7-BE7F-ECD527A6A07C}" presName="node" presStyleLbl="node1" presStyleIdx="4" presStyleCnt="12" custScaleY="115626">
        <dgm:presLayoutVars>
          <dgm:bulletEnabled val="1"/>
        </dgm:presLayoutVars>
      </dgm:prSet>
      <dgm:spPr/>
    </dgm:pt>
    <dgm:pt modelId="{B1E1D3FC-CA54-4A26-9C75-37F05F8FB8C4}" type="pres">
      <dgm:prSet presAssocID="{634841A8-3355-4ECC-B6B2-0A5302DD6312}" presName="sibTrans" presStyleCnt="0"/>
      <dgm:spPr/>
    </dgm:pt>
    <dgm:pt modelId="{76E10E68-3923-4F71-9163-E2F10354AAE6}" type="pres">
      <dgm:prSet presAssocID="{075349AF-9E2A-46BA-9C64-6858131471DF}" presName="node" presStyleLbl="node1" presStyleIdx="5" presStyleCnt="12" custScaleY="103155">
        <dgm:presLayoutVars>
          <dgm:bulletEnabled val="1"/>
        </dgm:presLayoutVars>
      </dgm:prSet>
      <dgm:spPr/>
    </dgm:pt>
    <dgm:pt modelId="{15989084-8E7D-4936-83A7-156B987D9C14}" type="pres">
      <dgm:prSet presAssocID="{810DD333-9E1C-4603-985C-EDAAABBB2D19}" presName="sibTrans" presStyleCnt="0"/>
      <dgm:spPr/>
    </dgm:pt>
    <dgm:pt modelId="{7AE15740-6B05-470D-8EB1-E3AE6E80A375}" type="pres">
      <dgm:prSet presAssocID="{5C254495-B9AD-434D-A410-757616554EC7}" presName="node" presStyleLbl="node1" presStyleIdx="6" presStyleCnt="12" custScaleY="115626">
        <dgm:presLayoutVars>
          <dgm:bulletEnabled val="1"/>
        </dgm:presLayoutVars>
      </dgm:prSet>
      <dgm:spPr/>
    </dgm:pt>
    <dgm:pt modelId="{8B2282E8-D19C-408D-B14D-BD9EE4D62F2D}" type="pres">
      <dgm:prSet presAssocID="{22DB01CD-3E43-45A4-AE78-D7D426D32D7C}" presName="sibTrans" presStyleCnt="0"/>
      <dgm:spPr/>
    </dgm:pt>
    <dgm:pt modelId="{1011A4EB-32D5-4CF4-8A4C-FF6E3CB94DF2}" type="pres">
      <dgm:prSet presAssocID="{7F259247-DC99-4425-96DA-D661F4C42796}" presName="node" presStyleLbl="node1" presStyleIdx="7" presStyleCnt="12" custScaleY="115626">
        <dgm:presLayoutVars>
          <dgm:bulletEnabled val="1"/>
        </dgm:presLayoutVars>
      </dgm:prSet>
      <dgm:spPr/>
    </dgm:pt>
    <dgm:pt modelId="{095C7E67-6486-42F6-B8AB-280A54C1FBFD}" type="pres">
      <dgm:prSet presAssocID="{13E98CC4-FABD-4F47-B221-956E5DDA57ED}" presName="sibTrans" presStyleCnt="0"/>
      <dgm:spPr/>
    </dgm:pt>
    <dgm:pt modelId="{1C5D0C4B-2719-4ABF-AF06-7C65C09C1DF9}" type="pres">
      <dgm:prSet presAssocID="{9E15C0F6-2A79-48C0-A458-C38FEAA65706}" presName="node" presStyleLbl="node1" presStyleIdx="8" presStyleCnt="12" custScaleY="103386">
        <dgm:presLayoutVars>
          <dgm:bulletEnabled val="1"/>
        </dgm:presLayoutVars>
      </dgm:prSet>
      <dgm:spPr/>
    </dgm:pt>
    <dgm:pt modelId="{D8B9858F-D19D-4E6F-A705-3AA75CDB2A8C}" type="pres">
      <dgm:prSet presAssocID="{A708A2C7-AC19-470D-A63F-499502C421E4}" presName="sibTrans" presStyleCnt="0"/>
      <dgm:spPr/>
    </dgm:pt>
    <dgm:pt modelId="{7BBDC0DA-9438-4AED-9D1A-E84FA73D9273}" type="pres">
      <dgm:prSet presAssocID="{CDCE1845-D355-436E-865F-9FCEA602F51A}" presName="node" presStyleLbl="node1" presStyleIdx="9" presStyleCnt="12" custScaleY="115857">
        <dgm:presLayoutVars>
          <dgm:bulletEnabled val="1"/>
        </dgm:presLayoutVars>
      </dgm:prSet>
      <dgm:spPr/>
    </dgm:pt>
    <dgm:pt modelId="{F756748D-2A40-4D65-B02F-5CC0FC6C06A5}" type="pres">
      <dgm:prSet presAssocID="{2322DB4E-E5DD-4733-86C3-659071A5F0A4}" presName="sibTrans" presStyleCnt="0"/>
      <dgm:spPr/>
    </dgm:pt>
    <dgm:pt modelId="{8C32CD1B-2B21-4036-8BC6-686CB674527D}" type="pres">
      <dgm:prSet presAssocID="{857E3063-354D-4382-821F-F90C03815969}" presName="node" presStyleLbl="node1" presStyleIdx="10" presStyleCnt="12" custScaleY="115857">
        <dgm:presLayoutVars>
          <dgm:bulletEnabled val="1"/>
        </dgm:presLayoutVars>
      </dgm:prSet>
      <dgm:spPr/>
    </dgm:pt>
    <dgm:pt modelId="{8D7318D5-DD93-41E3-B18C-026C507B263F}" type="pres">
      <dgm:prSet presAssocID="{EEE522A9-15FC-4BCD-92EB-982B696CB570}" presName="sibTrans" presStyleCnt="0"/>
      <dgm:spPr/>
    </dgm:pt>
    <dgm:pt modelId="{21ED8FE1-46A1-4C84-8638-C7E5A9971BB3}" type="pres">
      <dgm:prSet presAssocID="{9A37D3E9-E43B-4B39-94CC-57E1C88EE1D0}" presName="node" presStyleLbl="node1" presStyleIdx="11" presStyleCnt="12" custScaleY="115857">
        <dgm:presLayoutVars>
          <dgm:bulletEnabled val="1"/>
        </dgm:presLayoutVars>
      </dgm:prSet>
      <dgm:spPr/>
    </dgm:pt>
  </dgm:ptLst>
  <dgm:cxnLst>
    <dgm:cxn modelId="{6A5F3A23-6D75-4A80-A4C1-1F6595944316}" type="presOf" srcId="{099E3FD1-D999-4A01-B8D2-E1816FE149CB}" destId="{440A2F0F-9AAC-4E14-BBEE-FB9667E316D1}" srcOrd="0" destOrd="0" presId="urn:microsoft.com/office/officeart/2005/8/layout/default#2"/>
    <dgm:cxn modelId="{BC879E27-869D-4F99-9F4E-268D3D53C9DC}" type="presOf" srcId="{5C254495-B9AD-434D-A410-757616554EC7}" destId="{7AE15740-6B05-470D-8EB1-E3AE6E80A375}" srcOrd="0" destOrd="0" presId="urn:microsoft.com/office/officeart/2005/8/layout/default#2"/>
    <dgm:cxn modelId="{5D422C32-DAA4-49C4-9D1B-BA657457B978}" type="presOf" srcId="{857E3063-354D-4382-821F-F90C03815969}" destId="{8C32CD1B-2B21-4036-8BC6-686CB674527D}" srcOrd="0" destOrd="0" presId="urn:microsoft.com/office/officeart/2005/8/layout/default#2"/>
    <dgm:cxn modelId="{F547065B-10D5-4FD9-8269-A75D411C928B}" type="presOf" srcId="{075349AF-9E2A-46BA-9C64-6858131471DF}" destId="{76E10E68-3923-4F71-9163-E2F10354AAE6}" srcOrd="0" destOrd="0" presId="urn:microsoft.com/office/officeart/2005/8/layout/default#2"/>
    <dgm:cxn modelId="{A4084E46-42C1-4501-B1EA-785BA0AABC6A}" srcId="{83676D88-DD90-4830-A201-41F37ACD487A}" destId="{9A37D3E9-E43B-4B39-94CC-57E1C88EE1D0}" srcOrd="11" destOrd="0" parTransId="{4607007B-AF3A-480F-BBC3-2AC7E817858E}" sibTransId="{EB7BF437-F79C-44C5-B776-08D698B933EB}"/>
    <dgm:cxn modelId="{1F6E5F49-E275-4FD0-893E-5343AE1CCC02}" type="presOf" srcId="{6D049401-4C18-4074-8C0A-79B72F00F097}" destId="{BE46AF88-B938-4D6C-85F2-9F4271FEDAA7}" srcOrd="0" destOrd="0" presId="urn:microsoft.com/office/officeart/2005/8/layout/default#2"/>
    <dgm:cxn modelId="{D8020F6D-CB63-451A-B688-1BD412F34EBB}" type="presOf" srcId="{0FBA3ADE-2CD2-4C2F-AF58-D21084FEE87C}" destId="{C982474B-0944-4DDD-8A75-96C42080DC89}" srcOrd="0" destOrd="0" presId="urn:microsoft.com/office/officeart/2005/8/layout/default#2"/>
    <dgm:cxn modelId="{E6B5856D-D077-4125-8937-38DFB90EA238}" srcId="{83676D88-DD90-4830-A201-41F37ACD487A}" destId="{0FBA3ADE-2CD2-4C2F-AF58-D21084FEE87C}" srcOrd="3" destOrd="0" parTransId="{365DE135-714F-4C5E-A2BE-F957ADEC73FA}" sibTransId="{2451664C-CB8E-4DB7-BFC9-D6D28F4BEEBF}"/>
    <dgm:cxn modelId="{A303C552-200F-49B2-8DB7-CE0CF7A42719}" srcId="{83676D88-DD90-4830-A201-41F37ACD487A}" destId="{857E3063-354D-4382-821F-F90C03815969}" srcOrd="10" destOrd="0" parTransId="{50E0A02D-6D88-4284-BBB6-6B1EEFF85D4A}" sibTransId="{EEE522A9-15FC-4BCD-92EB-982B696CB570}"/>
    <dgm:cxn modelId="{DE5E977E-1431-4C8B-A1CD-7C167BAC3E49}" srcId="{83676D88-DD90-4830-A201-41F37ACD487A}" destId="{7F259247-DC99-4425-96DA-D661F4C42796}" srcOrd="7" destOrd="0" parTransId="{82A7EA0B-517D-446A-8FC9-B857A57022B0}" sibTransId="{13E98CC4-FABD-4F47-B221-956E5DDA57ED}"/>
    <dgm:cxn modelId="{FF211681-0C9C-4535-B34F-6E9C0360BCE6}" type="presOf" srcId="{C138B3CF-8CF2-43D7-BE7F-ECD527A6A07C}" destId="{E26412CD-D4AF-4071-9D12-2DD5CE09E69E}" srcOrd="0" destOrd="0" presId="urn:microsoft.com/office/officeart/2005/8/layout/default#2"/>
    <dgm:cxn modelId="{89594781-80E3-4F44-A637-5F8A67BFA4AC}" type="presOf" srcId="{9A37D3E9-E43B-4B39-94CC-57E1C88EE1D0}" destId="{21ED8FE1-46A1-4C84-8638-C7E5A9971BB3}" srcOrd="0" destOrd="0" presId="urn:microsoft.com/office/officeart/2005/8/layout/default#2"/>
    <dgm:cxn modelId="{1455CF85-8530-45E6-8959-D414B3AECD49}" type="presOf" srcId="{9E15C0F6-2A79-48C0-A458-C38FEAA65706}" destId="{1C5D0C4B-2719-4ABF-AF06-7C65C09C1DF9}" srcOrd="0" destOrd="0" presId="urn:microsoft.com/office/officeart/2005/8/layout/default#2"/>
    <dgm:cxn modelId="{0322F58F-A53A-4C94-86E4-8859DE904D02}" srcId="{83676D88-DD90-4830-A201-41F37ACD487A}" destId="{B44B8C59-2458-4501-ACD2-14E53007590B}" srcOrd="1" destOrd="0" parTransId="{139B0D0E-5C68-42DB-BC7A-F29AFA50DAAB}" sibTransId="{316824E7-A5CA-4FF5-BA3A-563EAB26E487}"/>
    <dgm:cxn modelId="{3C548EA1-854F-4A3A-A61D-B4632982E28F}" type="presOf" srcId="{83676D88-DD90-4830-A201-41F37ACD487A}" destId="{8E289684-7AEB-4C28-A845-83773FA14B13}" srcOrd="0" destOrd="0" presId="urn:microsoft.com/office/officeart/2005/8/layout/default#2"/>
    <dgm:cxn modelId="{E7B2ABBD-5EC4-4B11-B04C-06508810F78C}" type="presOf" srcId="{B44B8C59-2458-4501-ACD2-14E53007590B}" destId="{09FD4B67-BDEF-42C2-8312-D001C56003EE}" srcOrd="0" destOrd="0" presId="urn:microsoft.com/office/officeart/2005/8/layout/default#2"/>
    <dgm:cxn modelId="{CD2E7EBF-8B89-4B34-BCAE-513ADFE05961}" type="presOf" srcId="{CDCE1845-D355-436E-865F-9FCEA602F51A}" destId="{7BBDC0DA-9438-4AED-9D1A-E84FA73D9273}" srcOrd="0" destOrd="0" presId="urn:microsoft.com/office/officeart/2005/8/layout/default#2"/>
    <dgm:cxn modelId="{EC0A98C8-6950-496A-8E89-DFE9F7706634}" srcId="{83676D88-DD90-4830-A201-41F37ACD487A}" destId="{075349AF-9E2A-46BA-9C64-6858131471DF}" srcOrd="5" destOrd="0" parTransId="{FB80B5CA-CED3-4C70-B1E2-D06CF739012C}" sibTransId="{810DD333-9E1C-4603-985C-EDAAABBB2D19}"/>
    <dgm:cxn modelId="{69B515D6-EF25-473B-9E26-2A4F5B2AEB9B}" srcId="{83676D88-DD90-4830-A201-41F37ACD487A}" destId="{9E15C0F6-2A79-48C0-A458-C38FEAA65706}" srcOrd="8" destOrd="0" parTransId="{892E219F-8E93-4EAA-82DF-23D885E431B7}" sibTransId="{A708A2C7-AC19-470D-A63F-499502C421E4}"/>
    <dgm:cxn modelId="{F5ADD9D8-7A3E-4E8F-9325-17C091CF9052}" srcId="{83676D88-DD90-4830-A201-41F37ACD487A}" destId="{5C254495-B9AD-434D-A410-757616554EC7}" srcOrd="6" destOrd="0" parTransId="{70160D91-2772-42B2-A59F-2B88FAA44A2D}" sibTransId="{22DB01CD-3E43-45A4-AE78-D7D426D32D7C}"/>
    <dgm:cxn modelId="{844EFFE5-EBAA-4766-8A06-582E6FB6DA19}" srcId="{83676D88-DD90-4830-A201-41F37ACD487A}" destId="{6D049401-4C18-4074-8C0A-79B72F00F097}" srcOrd="2" destOrd="0" parTransId="{D3B55793-A8F5-403B-B30B-B38C310ACF8D}" sibTransId="{CDCDB985-3BAF-489D-BCA2-1CE303CE3FD0}"/>
    <dgm:cxn modelId="{F95437E7-D01F-4540-82E2-4BFCA63C7E9F}" type="presOf" srcId="{7F259247-DC99-4425-96DA-D661F4C42796}" destId="{1011A4EB-32D5-4CF4-8A4C-FF6E3CB94DF2}" srcOrd="0" destOrd="0" presId="urn:microsoft.com/office/officeart/2005/8/layout/default#2"/>
    <dgm:cxn modelId="{CEE1E1EA-EE00-48B5-9588-7C20E616C157}" srcId="{83676D88-DD90-4830-A201-41F37ACD487A}" destId="{CDCE1845-D355-436E-865F-9FCEA602F51A}" srcOrd="9" destOrd="0" parTransId="{E70FB405-0F72-4C49-B82E-A97696C04AC0}" sibTransId="{2322DB4E-E5DD-4733-86C3-659071A5F0A4}"/>
    <dgm:cxn modelId="{7D02B6EB-19CB-42BB-9A9E-24944E0CEB39}" srcId="{83676D88-DD90-4830-A201-41F37ACD487A}" destId="{099E3FD1-D999-4A01-B8D2-E1816FE149CB}" srcOrd="0" destOrd="0" parTransId="{59B1E85F-67DC-4F0A-BCA0-21F10FE2C4D2}" sibTransId="{11599798-420F-49FC-9DAB-BD03B7125BC1}"/>
    <dgm:cxn modelId="{2929BFEB-3CE0-434E-8FA5-073628A94E94}" srcId="{83676D88-DD90-4830-A201-41F37ACD487A}" destId="{C138B3CF-8CF2-43D7-BE7F-ECD527A6A07C}" srcOrd="4" destOrd="0" parTransId="{118C7196-CBFA-4C33-A6DA-26B5FF114C57}" sibTransId="{634841A8-3355-4ECC-B6B2-0A5302DD6312}"/>
    <dgm:cxn modelId="{79CE97C7-D8B9-4016-A01F-C4DDD11C1F7C}" type="presParOf" srcId="{8E289684-7AEB-4C28-A845-83773FA14B13}" destId="{440A2F0F-9AAC-4E14-BBEE-FB9667E316D1}" srcOrd="0" destOrd="0" presId="urn:microsoft.com/office/officeart/2005/8/layout/default#2"/>
    <dgm:cxn modelId="{AB217FDD-04BF-45E6-99FC-0566D8ED0CD1}" type="presParOf" srcId="{8E289684-7AEB-4C28-A845-83773FA14B13}" destId="{4E69D629-C231-4E75-9B91-437B6BC5D281}" srcOrd="1" destOrd="0" presId="urn:microsoft.com/office/officeart/2005/8/layout/default#2"/>
    <dgm:cxn modelId="{1EDD69CE-C4A0-44B7-8573-9E60866797E3}" type="presParOf" srcId="{8E289684-7AEB-4C28-A845-83773FA14B13}" destId="{09FD4B67-BDEF-42C2-8312-D001C56003EE}" srcOrd="2" destOrd="0" presId="urn:microsoft.com/office/officeart/2005/8/layout/default#2"/>
    <dgm:cxn modelId="{39DF9558-4296-4271-95AA-C82EAA2F3EBD}" type="presParOf" srcId="{8E289684-7AEB-4C28-A845-83773FA14B13}" destId="{221EBFC3-AE3D-45E6-B4D0-A7F44BC215FD}" srcOrd="3" destOrd="0" presId="urn:microsoft.com/office/officeart/2005/8/layout/default#2"/>
    <dgm:cxn modelId="{95A9E2BD-D018-44B3-B8B8-E831B8457776}" type="presParOf" srcId="{8E289684-7AEB-4C28-A845-83773FA14B13}" destId="{BE46AF88-B938-4D6C-85F2-9F4271FEDAA7}" srcOrd="4" destOrd="0" presId="urn:microsoft.com/office/officeart/2005/8/layout/default#2"/>
    <dgm:cxn modelId="{7D6E3E96-AE40-4175-B755-7020269A91C1}" type="presParOf" srcId="{8E289684-7AEB-4C28-A845-83773FA14B13}" destId="{C8F50ACA-BB36-4AF6-9F20-1BB13F4DFEF2}" srcOrd="5" destOrd="0" presId="urn:microsoft.com/office/officeart/2005/8/layout/default#2"/>
    <dgm:cxn modelId="{8E77CA39-6845-4806-852C-E7045800483D}" type="presParOf" srcId="{8E289684-7AEB-4C28-A845-83773FA14B13}" destId="{C982474B-0944-4DDD-8A75-96C42080DC89}" srcOrd="6" destOrd="0" presId="urn:microsoft.com/office/officeart/2005/8/layout/default#2"/>
    <dgm:cxn modelId="{59967E0B-3EDB-4F67-8F82-F97216F0215C}" type="presParOf" srcId="{8E289684-7AEB-4C28-A845-83773FA14B13}" destId="{3678B6EA-1292-461A-A20D-23EB23DFF0CD}" srcOrd="7" destOrd="0" presId="urn:microsoft.com/office/officeart/2005/8/layout/default#2"/>
    <dgm:cxn modelId="{5C8CE057-812E-4A0E-9907-618CE3E263EA}" type="presParOf" srcId="{8E289684-7AEB-4C28-A845-83773FA14B13}" destId="{E26412CD-D4AF-4071-9D12-2DD5CE09E69E}" srcOrd="8" destOrd="0" presId="urn:microsoft.com/office/officeart/2005/8/layout/default#2"/>
    <dgm:cxn modelId="{227C4EB4-FB79-4CC5-8567-8A8F737D8A1D}" type="presParOf" srcId="{8E289684-7AEB-4C28-A845-83773FA14B13}" destId="{B1E1D3FC-CA54-4A26-9C75-37F05F8FB8C4}" srcOrd="9" destOrd="0" presId="urn:microsoft.com/office/officeart/2005/8/layout/default#2"/>
    <dgm:cxn modelId="{13761005-F70D-4569-A3EF-8727CAA46132}" type="presParOf" srcId="{8E289684-7AEB-4C28-A845-83773FA14B13}" destId="{76E10E68-3923-4F71-9163-E2F10354AAE6}" srcOrd="10" destOrd="0" presId="urn:microsoft.com/office/officeart/2005/8/layout/default#2"/>
    <dgm:cxn modelId="{3AFD5E74-51AB-4624-82E2-C986B361398A}" type="presParOf" srcId="{8E289684-7AEB-4C28-A845-83773FA14B13}" destId="{15989084-8E7D-4936-83A7-156B987D9C14}" srcOrd="11" destOrd="0" presId="urn:microsoft.com/office/officeart/2005/8/layout/default#2"/>
    <dgm:cxn modelId="{26D4B1AA-70F2-4A83-840D-2A7FDA711B1C}" type="presParOf" srcId="{8E289684-7AEB-4C28-A845-83773FA14B13}" destId="{7AE15740-6B05-470D-8EB1-E3AE6E80A375}" srcOrd="12" destOrd="0" presId="urn:microsoft.com/office/officeart/2005/8/layout/default#2"/>
    <dgm:cxn modelId="{36916D55-4B24-48A0-BF02-276FE845EFC7}" type="presParOf" srcId="{8E289684-7AEB-4C28-A845-83773FA14B13}" destId="{8B2282E8-D19C-408D-B14D-BD9EE4D62F2D}" srcOrd="13" destOrd="0" presId="urn:microsoft.com/office/officeart/2005/8/layout/default#2"/>
    <dgm:cxn modelId="{683C9806-D6CD-4621-A15E-102A4AA1A191}" type="presParOf" srcId="{8E289684-7AEB-4C28-A845-83773FA14B13}" destId="{1011A4EB-32D5-4CF4-8A4C-FF6E3CB94DF2}" srcOrd="14" destOrd="0" presId="urn:microsoft.com/office/officeart/2005/8/layout/default#2"/>
    <dgm:cxn modelId="{60C7B7BA-7D8C-44D8-94F3-B8EFF62D358A}" type="presParOf" srcId="{8E289684-7AEB-4C28-A845-83773FA14B13}" destId="{095C7E67-6486-42F6-B8AB-280A54C1FBFD}" srcOrd="15" destOrd="0" presId="urn:microsoft.com/office/officeart/2005/8/layout/default#2"/>
    <dgm:cxn modelId="{F22DBB6E-9BA8-4439-97F0-D7C9FC4115FE}" type="presParOf" srcId="{8E289684-7AEB-4C28-A845-83773FA14B13}" destId="{1C5D0C4B-2719-4ABF-AF06-7C65C09C1DF9}" srcOrd="16" destOrd="0" presId="urn:microsoft.com/office/officeart/2005/8/layout/default#2"/>
    <dgm:cxn modelId="{8810A78E-123B-4E10-90C5-45490D40C435}" type="presParOf" srcId="{8E289684-7AEB-4C28-A845-83773FA14B13}" destId="{D8B9858F-D19D-4E6F-A705-3AA75CDB2A8C}" srcOrd="17" destOrd="0" presId="urn:microsoft.com/office/officeart/2005/8/layout/default#2"/>
    <dgm:cxn modelId="{ED4BA147-D693-44E5-B350-422DC9D031C6}" type="presParOf" srcId="{8E289684-7AEB-4C28-A845-83773FA14B13}" destId="{7BBDC0DA-9438-4AED-9D1A-E84FA73D9273}" srcOrd="18" destOrd="0" presId="urn:microsoft.com/office/officeart/2005/8/layout/default#2"/>
    <dgm:cxn modelId="{1680250C-510F-4E7D-B8C4-DD922C721240}" type="presParOf" srcId="{8E289684-7AEB-4C28-A845-83773FA14B13}" destId="{F756748D-2A40-4D65-B02F-5CC0FC6C06A5}" srcOrd="19" destOrd="0" presId="urn:microsoft.com/office/officeart/2005/8/layout/default#2"/>
    <dgm:cxn modelId="{C0C8D92E-26F4-4EF3-9823-FDF5E65D7F37}" type="presParOf" srcId="{8E289684-7AEB-4C28-A845-83773FA14B13}" destId="{8C32CD1B-2B21-4036-8BC6-686CB674527D}" srcOrd="20" destOrd="0" presId="urn:microsoft.com/office/officeart/2005/8/layout/default#2"/>
    <dgm:cxn modelId="{86D78244-048C-4908-BCB4-8F8E715AA6CE}" type="presParOf" srcId="{8E289684-7AEB-4C28-A845-83773FA14B13}" destId="{8D7318D5-DD93-41E3-B18C-026C507B263F}" srcOrd="21" destOrd="0" presId="urn:microsoft.com/office/officeart/2005/8/layout/default#2"/>
    <dgm:cxn modelId="{545B71A7-96FE-4653-8BB2-E1A2427574B4}" type="presParOf" srcId="{8E289684-7AEB-4C28-A845-83773FA14B13}" destId="{21ED8FE1-46A1-4C84-8638-C7E5A9971BB3}" srcOrd="22"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A2F0F-9AAC-4E14-BBEE-FB9667E316D1}">
      <dsp:nvSpPr>
        <dsp:cNvPr id="0" name=""/>
        <dsp:cNvSpPr/>
      </dsp:nvSpPr>
      <dsp:spPr>
        <a:xfrm>
          <a:off x="710538" y="14399"/>
          <a:ext cx="2376816" cy="1597349"/>
        </a:xfrm>
        <a:prstGeom prst="rect">
          <a:avLst/>
        </a:prstGeom>
        <a:solidFill>
          <a:schemeClr val="tx1">
            <a:lumMod val="90000"/>
            <a:lumOff val="1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Our highest priority is to satisfy the customer through early and continuous delivery of valuable software </a:t>
          </a:r>
        </a:p>
      </dsp:txBody>
      <dsp:txXfrm>
        <a:off x="710538" y="14399"/>
        <a:ext cx="2376816" cy="1597349"/>
      </dsp:txXfrm>
    </dsp:sp>
    <dsp:sp modelId="{09FD4B67-BDEF-42C2-8312-D001C56003EE}">
      <dsp:nvSpPr>
        <dsp:cNvPr id="0" name=""/>
        <dsp:cNvSpPr/>
      </dsp:nvSpPr>
      <dsp:spPr>
        <a:xfrm>
          <a:off x="3340937" y="808"/>
          <a:ext cx="2376816" cy="1603937"/>
        </a:xfrm>
        <a:prstGeom prst="rect">
          <a:avLst/>
        </a:prstGeom>
        <a:solidFill>
          <a:schemeClr val="bg1">
            <a:lumMod val="9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2">
                  <a:lumMod val="50000"/>
                </a:schemeClr>
              </a:solidFill>
            </a:rPr>
            <a:t>Welcome changing requirements, even late in development. Agile processes harness change for the customer's competitive advantage</a:t>
          </a:r>
        </a:p>
      </dsp:txBody>
      <dsp:txXfrm>
        <a:off x="3340937" y="808"/>
        <a:ext cx="2376816" cy="1603937"/>
      </dsp:txXfrm>
    </dsp:sp>
    <dsp:sp modelId="{BE46AF88-B938-4D6C-85F2-9F4271FEDAA7}">
      <dsp:nvSpPr>
        <dsp:cNvPr id="0" name=""/>
        <dsp:cNvSpPr/>
      </dsp:nvSpPr>
      <dsp:spPr>
        <a:xfrm>
          <a:off x="5955436" y="808"/>
          <a:ext cx="2376816" cy="1603937"/>
        </a:xfrm>
        <a:prstGeom prst="rect">
          <a:avLst/>
        </a:prstGeom>
        <a:solidFill>
          <a:schemeClr val="tx1">
            <a:lumMod val="90000"/>
            <a:lumOff val="1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Deliver working software frequently, from a couple of weeks to a couple of months, with a preference to the shorter timescale</a:t>
          </a:r>
        </a:p>
      </dsp:txBody>
      <dsp:txXfrm>
        <a:off x="5955436" y="808"/>
        <a:ext cx="2376816" cy="1603937"/>
      </dsp:txXfrm>
    </dsp:sp>
    <dsp:sp modelId="{C982474B-0944-4DDD-8A75-96C42080DC89}">
      <dsp:nvSpPr>
        <dsp:cNvPr id="0" name=""/>
        <dsp:cNvSpPr/>
      </dsp:nvSpPr>
      <dsp:spPr>
        <a:xfrm>
          <a:off x="8569934" y="808"/>
          <a:ext cx="2376816" cy="1603937"/>
        </a:xfrm>
        <a:prstGeom prst="rect">
          <a:avLst/>
        </a:prstGeom>
        <a:solidFill>
          <a:schemeClr val="bg1">
            <a:lumMod val="9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0000"/>
              </a:solidFill>
            </a:rPr>
            <a:t>Business people and developers must work together daily throughout the project</a:t>
          </a:r>
        </a:p>
      </dsp:txBody>
      <dsp:txXfrm>
        <a:off x="8569934" y="808"/>
        <a:ext cx="2376816" cy="1603937"/>
      </dsp:txXfrm>
    </dsp:sp>
    <dsp:sp modelId="{E26412CD-D4AF-4071-9D12-2DD5CE09E69E}">
      <dsp:nvSpPr>
        <dsp:cNvPr id="0" name=""/>
        <dsp:cNvSpPr/>
      </dsp:nvSpPr>
      <dsp:spPr>
        <a:xfrm>
          <a:off x="726439" y="1842427"/>
          <a:ext cx="2376816" cy="1648930"/>
        </a:xfrm>
        <a:prstGeom prst="rect">
          <a:avLst/>
        </a:prstGeom>
        <a:solidFill>
          <a:schemeClr val="bg1">
            <a:lumMod val="9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2">
                  <a:lumMod val="50000"/>
                </a:schemeClr>
              </a:solidFill>
            </a:rPr>
            <a:t>Build projects around motivated individuals. Give them the environment and support they need, and trust them to get the job done </a:t>
          </a:r>
        </a:p>
      </dsp:txBody>
      <dsp:txXfrm>
        <a:off x="726439" y="1842427"/>
        <a:ext cx="2376816" cy="1648930"/>
      </dsp:txXfrm>
    </dsp:sp>
    <dsp:sp modelId="{76E10E68-3923-4F71-9163-E2F10354AAE6}">
      <dsp:nvSpPr>
        <dsp:cNvPr id="0" name=""/>
        <dsp:cNvSpPr/>
      </dsp:nvSpPr>
      <dsp:spPr>
        <a:xfrm>
          <a:off x="3340937" y="1931351"/>
          <a:ext cx="2376816" cy="1471083"/>
        </a:xfrm>
        <a:prstGeom prst="rect">
          <a:avLst/>
        </a:prstGeom>
        <a:solidFill>
          <a:schemeClr val="tx1">
            <a:lumMod val="90000"/>
            <a:lumOff val="1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The most efficient and effective method of conveying information to and within a development team is face-to-face conversation</a:t>
          </a:r>
        </a:p>
      </dsp:txBody>
      <dsp:txXfrm>
        <a:off x="3340937" y="1931351"/>
        <a:ext cx="2376816" cy="1471083"/>
      </dsp:txXfrm>
    </dsp:sp>
    <dsp:sp modelId="{7AE15740-6B05-470D-8EB1-E3AE6E80A375}">
      <dsp:nvSpPr>
        <dsp:cNvPr id="0" name=""/>
        <dsp:cNvSpPr/>
      </dsp:nvSpPr>
      <dsp:spPr>
        <a:xfrm>
          <a:off x="5955436" y="1842427"/>
          <a:ext cx="2376816" cy="1648930"/>
        </a:xfrm>
        <a:prstGeom prst="rect">
          <a:avLst/>
        </a:prstGeom>
        <a:solidFill>
          <a:schemeClr val="bg1">
            <a:lumMod val="9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2">
                  <a:lumMod val="50000"/>
                </a:schemeClr>
              </a:solidFill>
            </a:rPr>
            <a:t>Working software is the primary measure of progress</a:t>
          </a:r>
        </a:p>
      </dsp:txBody>
      <dsp:txXfrm>
        <a:off x="5955436" y="1842427"/>
        <a:ext cx="2376816" cy="1648930"/>
      </dsp:txXfrm>
    </dsp:sp>
    <dsp:sp modelId="{1011A4EB-32D5-4CF4-8A4C-FF6E3CB94DF2}">
      <dsp:nvSpPr>
        <dsp:cNvPr id="0" name=""/>
        <dsp:cNvSpPr/>
      </dsp:nvSpPr>
      <dsp:spPr>
        <a:xfrm>
          <a:off x="8569934" y="1842427"/>
          <a:ext cx="2376816" cy="1648930"/>
        </a:xfrm>
        <a:prstGeom prst="rect">
          <a:avLst/>
        </a:prstGeom>
        <a:solidFill>
          <a:schemeClr val="tx1">
            <a:lumMod val="90000"/>
            <a:lumOff val="1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Agile processes promote sustainable development. The sponsors, developers, and users should be able to maintain a constant pace indefinitely</a:t>
          </a:r>
        </a:p>
      </dsp:txBody>
      <dsp:txXfrm>
        <a:off x="8569934" y="1842427"/>
        <a:ext cx="2376816" cy="1648930"/>
      </dsp:txXfrm>
    </dsp:sp>
    <dsp:sp modelId="{1C5D0C4B-2719-4ABF-AF06-7C65C09C1DF9}">
      <dsp:nvSpPr>
        <dsp:cNvPr id="0" name=""/>
        <dsp:cNvSpPr/>
      </dsp:nvSpPr>
      <dsp:spPr>
        <a:xfrm>
          <a:off x="726439" y="3817964"/>
          <a:ext cx="2376816" cy="1474377"/>
        </a:xfrm>
        <a:prstGeom prst="rect">
          <a:avLst/>
        </a:prstGeom>
        <a:solidFill>
          <a:schemeClr val="tx1">
            <a:lumMod val="90000"/>
            <a:lumOff val="1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Continuous attention to technical excellence and good design enhances agility</a:t>
          </a:r>
        </a:p>
      </dsp:txBody>
      <dsp:txXfrm>
        <a:off x="726439" y="3817964"/>
        <a:ext cx="2376816" cy="1474377"/>
      </dsp:txXfrm>
    </dsp:sp>
    <dsp:sp modelId="{7BBDC0DA-9438-4AED-9D1A-E84FA73D9273}">
      <dsp:nvSpPr>
        <dsp:cNvPr id="0" name=""/>
        <dsp:cNvSpPr/>
      </dsp:nvSpPr>
      <dsp:spPr>
        <a:xfrm>
          <a:off x="3340937" y="3729040"/>
          <a:ext cx="2376816" cy="1652225"/>
        </a:xfrm>
        <a:prstGeom prst="rect">
          <a:avLst/>
        </a:prstGeom>
        <a:solidFill>
          <a:schemeClr val="bg1">
            <a:lumMod val="9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2">
                  <a:lumMod val="50000"/>
                </a:schemeClr>
              </a:solidFill>
            </a:rPr>
            <a:t>Simplicity- the art of maximizing the amount of work not done - is essential</a:t>
          </a:r>
        </a:p>
      </dsp:txBody>
      <dsp:txXfrm>
        <a:off x="3340937" y="3729040"/>
        <a:ext cx="2376816" cy="1652225"/>
      </dsp:txXfrm>
    </dsp:sp>
    <dsp:sp modelId="{8C32CD1B-2B21-4036-8BC6-686CB674527D}">
      <dsp:nvSpPr>
        <dsp:cNvPr id="0" name=""/>
        <dsp:cNvSpPr/>
      </dsp:nvSpPr>
      <dsp:spPr>
        <a:xfrm>
          <a:off x="5955436" y="3729040"/>
          <a:ext cx="2376816" cy="1652225"/>
        </a:xfrm>
        <a:prstGeom prst="rect">
          <a:avLst/>
        </a:prstGeom>
        <a:solidFill>
          <a:schemeClr val="tx1">
            <a:lumMod val="90000"/>
            <a:lumOff val="1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The best architectures, requirements, and designs emerge from self-organizing teams </a:t>
          </a:r>
        </a:p>
      </dsp:txBody>
      <dsp:txXfrm>
        <a:off x="5955436" y="3729040"/>
        <a:ext cx="2376816" cy="1652225"/>
      </dsp:txXfrm>
    </dsp:sp>
    <dsp:sp modelId="{21ED8FE1-46A1-4C84-8638-C7E5A9971BB3}">
      <dsp:nvSpPr>
        <dsp:cNvPr id="0" name=""/>
        <dsp:cNvSpPr/>
      </dsp:nvSpPr>
      <dsp:spPr>
        <a:xfrm>
          <a:off x="8569934" y="3729040"/>
          <a:ext cx="2376816" cy="1652225"/>
        </a:xfrm>
        <a:prstGeom prst="rect">
          <a:avLst/>
        </a:prstGeom>
        <a:solidFill>
          <a:schemeClr val="bg1">
            <a:lumMod val="95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2">
                  <a:lumMod val="50000"/>
                </a:schemeClr>
              </a:solidFill>
            </a:rPr>
            <a:t>At regular intervals, the team reflects on how to become more effective, then tunes and adjusts its behavior accordingly</a:t>
          </a:r>
        </a:p>
      </dsp:txBody>
      <dsp:txXfrm>
        <a:off x="8569934" y="3729040"/>
        <a:ext cx="2376816" cy="1652225"/>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D6B3C62-2D9F-424F-9F0A-23B2489BDF82}"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0549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55B2127-6FF1-457C-9DEA-24AD08A5ABA4}"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80875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3E2DC73-9CC0-4BE2-8E81-FBEE40FCA292}"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On February 11-13, 2001, at The Lodge at Snowbird ski resort in the Wasatch mountains of Utah, seventeen people met to talk, ski, relax, and try to find common ground?and of course, to eat. What emerged was the Agile ?Software Development? Manifesto. Representatives from Extreme Programming, SCRUM, DSDM, Adaptive Software Development, Crystal, Feature-Driven Development, Pragmatic Programming, and others sympathetic to the need for an alternative to documentation driven, heavyweight software development processes convened. </a:t>
            </a:r>
          </a:p>
          <a:p>
            <a:r>
              <a:rPr lang="en-US" altLang="en-US"/>
              <a:t>Now, a bigger gathering of organizational anarchists would be hard to find, so what emerged from this meeting was symbolic?a </a:t>
            </a:r>
            <a:r>
              <a:rPr lang="en-US" altLang="en-US" i="1"/>
              <a:t>Manifesto for Agile Software Development</a:t>
            </a:r>
            <a:r>
              <a:rPr lang="en-US" altLang="en-US"/>
              <a:t>?signed by all participants. The only concern with the term </a:t>
            </a:r>
            <a:r>
              <a:rPr lang="en-US" altLang="en-US" i="1"/>
              <a:t>agile</a:t>
            </a:r>
            <a:r>
              <a:rPr lang="en-US" altLang="en-US"/>
              <a:t> came from Martin Fowler (a Brit for those who don?t know him) who allowed that most Americans didn?t know how to pronounce the word ?agile?.</a:t>
            </a:r>
          </a:p>
          <a:p>
            <a:r>
              <a:rPr lang="en-US" altLang="en-US"/>
              <a:t>Alistair Cockburn?s initial concerns reflected the early thoughts of many participants. "I personally didn't expect that this particular group of agilites to ever agree on anything substantive." But his post-meeting feelings were also shared, "Speaking for myself, I am delighted by the final phrasing [of the Manifesto]. I was surprised that the others appeared equally delighted by the final phrasing. So we did agree on something substantive." </a:t>
            </a:r>
          </a:p>
          <a:p>
            <a:r>
              <a:rPr lang="en-US" altLang="en-US"/>
              <a:t>Naming ourselves "The Agile Alliance," this group of independent thinkers about software development, and sometimes competitors to each other, agreed on the </a:t>
            </a:r>
            <a:r>
              <a:rPr lang="en-US" altLang="en-US" i="1"/>
              <a:t>Manifesto for Agile Software Development</a:t>
            </a:r>
            <a:r>
              <a:rPr lang="en-US" altLang="en-US"/>
              <a:t> displayed on the title page of this web site.</a:t>
            </a:r>
          </a:p>
          <a:p>
            <a:r>
              <a:rPr lang="en-US" altLang="en-US"/>
              <a:t>But while the Manifesto provides some specific ideas, there is a deeper theme that drives many, but not all, to be sure, members of the alliance. At the close of the two-day meeting, Bob Martin joked that he was about to make a "mushy" statement. But while tinged with humor, few disagreed with Bob?s sentiments?that we all felt privileged to work with a group of people who held a set of compatible values, a set of values based on trust and respect for each other and promoting organizational models based on people, collaboration, and building the types of organizational communities in which we would want to work. At the core, I believe Agile Methodologists are really about "mushy" stuff?about delivering good products to customers by operating in an environment that does more than talk about "people as our most important asset" but actually "acts" as if people were the most important, and lose the word "asset". So in the final analysis, the meteoric rise of interest in?and sometimes tremendous criticism of?Agile Methodologies is about the mushy stuff of values and culture. </a:t>
            </a:r>
          </a:p>
          <a:p>
            <a:r>
              <a:rPr lang="en-US" altLang="en-US"/>
              <a:t>For example, I think that ultimately, Extreme Programming has mushroomed in use and interest, not because of pair-programming or refactoring, but because, taken as a whole, the practices define a developer community freed from the baggage of Dilbertesque corporations. Kent Beck tells the story of an early job in which he estimated a programming effort of six weeks for two people. After his manager reassigned the other programmer at the beginning of the project, he completed the project in twelve weeks?and felt terrible about himself! The boss?of course?harangued Kent about how slow he was throughout the second six weeks. Kent, somewhat despondent because he was such a "failure" as a programmer, finally realized that his original estimate of 6 weeks was extremely accurate?for 2 people?and that his "failure" was really the manager?s failure , indeed, the failure of the standard "fixed" process mindset that so frequently plagues our industry.</a:t>
            </a:r>
          </a:p>
          <a:p>
            <a:r>
              <a:rPr lang="en-US" altLang="en-US"/>
              <a:t>This type of situation goes on every day?marketing, or management, or external customers, internal customers, and, yes, even developers?don?t want to make hard trade-off decisions, so they impose irrational demands through the imposition of corporate power structures. This isn?t merely a software development problem, it runs throughout Dilbertesque organizations.</a:t>
            </a:r>
          </a:p>
          <a:p>
            <a:r>
              <a:rPr lang="en-US" altLang="en-US"/>
              <a:t>In order to succeed in the new economy, to move aggressively into the era of e-business, e-commerce, and the web, companies have to rid themselves of their Dilbert manifestations of make-work and arcane policies. This freedom from the inanities of corporate life attracts proponents of Agile Methodologies, and scares the begeebers (you can?t use the word ?shit? in a professional paper) out of traditionalists. Quite frankly, the Agile approaches scare corporate bureaucrats? at least those that are happy pushing process for process? sake versus trying to do the best for the "customer" and deliver something timely and tangible and "as promised"?because they run out of places to hide.</a:t>
            </a:r>
          </a:p>
          <a:p>
            <a:r>
              <a:rPr lang="en-US" altLang="en-US"/>
              <a:t>The Agile movement is not anti-methodology, in fact, many of us want to restore credibility to the word methodology. We want to restore a balance. We embrace modeling, but not in order to file some diagram in a dusty corporate repository. We embrace documentation, but not hundreds of pages of never-maintained and rarely-used tomes. We plan, but recognize the limits of planning in a turbulent environment. Those who would brand proponents of XP or SCRUM or any of the other Agile Methodologies as "hackers" are ignorant of both the methodologies and the original definition of the term hacker.</a:t>
            </a:r>
          </a:p>
          <a:p>
            <a:r>
              <a:rPr lang="en-US" altLang="en-US"/>
              <a:t>The meeting at Snowbird was incubated at an earlier get together of Extreme Programming proponents, and a few "outsiders," organized by Kent Beck at the Rogue River Lodge in Oregon in the spring of 2000. At the Rogue River meeting attendees voiced support for a variety of "Light" methodologies, but nothing formal occurred. During 2000 a number of articles were written that referenced the category of "Light" or "Lightweight" processes. A number these articles referred to "Light methodologies, such as Extreme Programming, Adaptive Software Development, Crystal, and SCRUM". In conversations, no one really liked the moniker "Light", but it seemed to stick for the time being.</a:t>
            </a:r>
          </a:p>
          <a:p>
            <a:r>
              <a:rPr lang="en-US" altLang="en-US"/>
              <a:t>In September 2000, Bob Martin from Object Mentor in Chicago, started the next meeting ball rolling with an email; "I'd like to convene a small (two day) conference in the January to February 2001 timeframe here in Chicago. The purpose of this conference is to get all the lightweight method leaders in one room. All of you are invited; and I'd be interested to know who else I should approach." Bob set up a Wiki site and the discussions raged. </a:t>
            </a:r>
          </a:p>
          <a:p>
            <a:r>
              <a:rPr lang="en-US" altLang="en-US"/>
              <a:t>Early on, Alistair Cockburn weighed in with an epistle that identified the general disgruntlement with the word ?Light?: "I don't mind the methodology being called light in weight, but I'm not sure I want to be referred to as a lightweight attending a lightweight methodologists meeting. It somehow sounds like a bunch of skinny, feebleminded lightweight people trying to remember what day it is." </a:t>
            </a:r>
          </a:p>
          <a:p>
            <a:r>
              <a:rPr lang="en-US" altLang="en-US"/>
              <a:t>The fiercest debate was over location! There was serious concern about Chicago in wintertime?cold and nothing fun to do; Snowbird, Utah?cold, but fun things to do, at least for those who ski on their heads like Martin Fowler tried on day one; and Anguilla in the Caribbean?warm and fun, but time consuming to get to. In the end, Snowbird and skiing won out; however, a few people?like Ron Jeffries?want a warmer place next time. </a:t>
            </a:r>
          </a:p>
          <a:p>
            <a:r>
              <a:rPr lang="en-US" altLang="en-US"/>
              <a:t>We hope that our work together as the Agile Alliance helps others in our profession to think about software development, methodologies, and organizations, in new? more agile ? ways. If so, we?ve accomplished our goals.</a:t>
            </a:r>
          </a:p>
          <a:p>
            <a:r>
              <a:rPr lang="en-US" altLang="en-US"/>
              <a:t>Jim Highsmith, for the Agile Alliance</a:t>
            </a:r>
          </a:p>
        </p:txBody>
      </p:sp>
    </p:spTree>
    <p:extLst>
      <p:ext uri="{BB962C8B-B14F-4D97-AF65-F5344CB8AC3E}">
        <p14:creationId xmlns:p14="http://schemas.microsoft.com/office/powerpoint/2010/main" val="1195875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are uncovering better ways of developing</a:t>
            </a:r>
            <a:br>
              <a:rPr lang="en-US" altLang="en-US"/>
            </a:br>
            <a:r>
              <a:rPr lang="en-US" altLang="en-US"/>
              <a:t>software by doing it and helping others do it.</a:t>
            </a:r>
            <a:br>
              <a:rPr lang="en-US" altLang="en-US"/>
            </a:br>
            <a:r>
              <a:rPr lang="en-US" altLang="en-US"/>
              <a:t>Through this work we have come to value:</a:t>
            </a:r>
            <a:br>
              <a:rPr lang="en-US" altLang="en-US"/>
            </a:br>
            <a:endParaRPr lang="en-US" altLang="en-US"/>
          </a:p>
          <a:p>
            <a:r>
              <a:rPr lang="en-US" altLang="en-US"/>
              <a:t>Individuals and interactions over processes and tools</a:t>
            </a:r>
            <a:br>
              <a:rPr lang="en-US" altLang="en-US"/>
            </a:br>
            <a:r>
              <a:rPr lang="en-US" altLang="en-US"/>
              <a:t>Working software over comprehensive documentation</a:t>
            </a:r>
            <a:br>
              <a:rPr lang="en-US" altLang="en-US"/>
            </a:br>
            <a:r>
              <a:rPr lang="en-US" altLang="en-US"/>
              <a:t>Customer collaboration over contract negotiation</a:t>
            </a:r>
            <a:br>
              <a:rPr lang="en-US" altLang="en-US"/>
            </a:br>
            <a:r>
              <a:rPr lang="en-US" altLang="en-US"/>
              <a:t>Responding to change over following a plan</a:t>
            </a:r>
            <a:br>
              <a:rPr lang="en-US" altLang="en-US"/>
            </a:br>
            <a:endParaRPr lang="en-US" altLang="en-US"/>
          </a:p>
          <a:p>
            <a:r>
              <a:rPr lang="en-US" altLang="en-US"/>
              <a:t>That is, while there is value in the items on</a:t>
            </a:r>
            <a:br>
              <a:rPr lang="en-US" altLang="en-US"/>
            </a:br>
            <a:r>
              <a:rPr lang="en-US" altLang="en-US"/>
              <a:t>the right, we value the items on the left more.</a:t>
            </a:r>
          </a:p>
          <a:p>
            <a:endParaRPr lang="en-US" altLang="en-US"/>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FA4CF2C-01B4-4816-8861-04FFE46EA2F6}"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434736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Principles behind the Agile Manifesto</a:t>
            </a:r>
            <a:br>
              <a:rPr lang="en-US" altLang="en-US"/>
            </a:br>
            <a:br>
              <a:rPr lang="en-US" altLang="en-US"/>
            </a:br>
            <a:r>
              <a:rPr lang="en-US" altLang="en-US" i="1"/>
              <a:t>We follow these principles:</a:t>
            </a:r>
            <a:r>
              <a:rPr lang="en-US" altLang="en-US"/>
              <a:t> </a:t>
            </a:r>
          </a:p>
          <a:p>
            <a:r>
              <a:rPr lang="en-US" altLang="en-US"/>
              <a:t>1. Our highest priority is to satisfy the customer through early and continuous delivery of valuable software. </a:t>
            </a:r>
          </a:p>
          <a:p>
            <a:r>
              <a:rPr lang="en-US" altLang="en-US"/>
              <a:t>2. Welcome changing requirements, even late in development. Agile processes harness change for the customer's competitive advantage. </a:t>
            </a:r>
          </a:p>
          <a:p>
            <a:r>
              <a:rPr lang="en-US" altLang="en-US"/>
              <a:t>3. Deliver working software frequently, from a couple of weeks to a couple of months, with a preference to the shorter timescale. </a:t>
            </a:r>
          </a:p>
          <a:p>
            <a:r>
              <a:rPr lang="en-US" altLang="en-US"/>
              <a:t>4. Business people and developers must work together daily throughout the project. </a:t>
            </a:r>
          </a:p>
          <a:p>
            <a:r>
              <a:rPr lang="en-US" altLang="en-US"/>
              <a:t>5. Build projects around motivated individuals. Give them the environment and support they need, and trust them to get the job done. </a:t>
            </a:r>
          </a:p>
          <a:p>
            <a:r>
              <a:rPr lang="en-US" altLang="en-US"/>
              <a:t>6. The most efficient and effective method of conveying information to and within a development team is face-to-face conversation. </a:t>
            </a:r>
          </a:p>
          <a:p>
            <a:r>
              <a:rPr lang="en-US" altLang="en-US"/>
              <a:t>7. Working software is the primary measure of progress. </a:t>
            </a:r>
          </a:p>
          <a:p>
            <a:r>
              <a:rPr lang="en-US" altLang="en-US"/>
              <a:t>8. Agile processes promote sustainable development. The sponsors, developers, and users should be able to maintain a constant pace indefinitely. </a:t>
            </a:r>
          </a:p>
          <a:p>
            <a:r>
              <a:rPr lang="en-US" altLang="en-US"/>
              <a:t>9. Continuous attention to technical excellence and good design enhances agility. </a:t>
            </a:r>
          </a:p>
          <a:p>
            <a:r>
              <a:rPr lang="en-US" altLang="en-US"/>
              <a:t>10. Simplicity--the art of maximizing the amount of work not done--is essential. </a:t>
            </a:r>
          </a:p>
          <a:p>
            <a:r>
              <a:rPr lang="en-US" altLang="en-US"/>
              <a:t>11. The best architectures, requirements, and designs emerge from self-organizing teams. </a:t>
            </a:r>
          </a:p>
          <a:p>
            <a:r>
              <a:rPr lang="en-US" altLang="en-US"/>
              <a:t>12. At regular intervals, the team reflects on how to become more effective, then tunes and adjusts its behavior accordingly. </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9547656-3FCC-450C-A89B-C51E174FF966}"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636287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 we have learnt earlier there are many methodologies under Agile Umbrella</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DA94057-1BED-46EC-A204-FAEE848591F5}"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109663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a:xfrm>
            <a:off x="8229600" y="6191251"/>
            <a:ext cx="3302000" cy="476250"/>
          </a:xfrm>
          <a:prstGeom prst="rect">
            <a:avLst/>
          </a:prstGeom>
        </p:spPr>
        <p:txBody>
          <a:bodyPr/>
          <a:lstStyle>
            <a:lvl1pPr>
              <a:defRPr/>
            </a:lvl1pPr>
          </a:lstStyle>
          <a:p>
            <a:pPr>
              <a:defRPr/>
            </a:pPr>
            <a:fld id="{0ED1A8CB-5894-4648-A337-78B7B63855D6}" type="datetimeFigureOut">
              <a:rPr lang="en-US"/>
              <a:pPr>
                <a:defRPr/>
              </a:pPr>
              <a:t>1/8/2018</a:t>
            </a:fld>
            <a:endParaRPr lang="en-US" dirty="0"/>
          </a:p>
        </p:txBody>
      </p:sp>
      <p:sp>
        <p:nvSpPr>
          <p:cNvPr id="3" name="Footer Placeholder 2"/>
          <p:cNvSpPr>
            <a:spLocks noGrp="1"/>
          </p:cNvSpPr>
          <p:nvPr>
            <p:ph type="ftr" sz="quarter" idx="11"/>
          </p:nvPr>
        </p:nvSpPr>
        <p:spPr>
          <a:xfrm>
            <a:off x="1219200" y="6172199"/>
            <a:ext cx="5283200" cy="457201"/>
          </a:xfrm>
          <a:prstGeom prst="rect">
            <a:avLst/>
          </a:prstGeom>
        </p:spPr>
        <p:txBody>
          <a:bodyPr/>
          <a:lstStyle>
            <a:lvl1pPr>
              <a:defRPr/>
            </a:lvl1pPr>
          </a:lstStyle>
          <a:p>
            <a:pPr>
              <a:defRPr/>
            </a:pPr>
            <a:endParaRPr lang="en-US"/>
          </a:p>
        </p:txBody>
      </p:sp>
      <p:sp>
        <p:nvSpPr>
          <p:cNvPr id="4" name="Slide Number Placeholder 22"/>
          <p:cNvSpPr>
            <a:spLocks noGrp="1"/>
          </p:cNvSpPr>
          <p:nvPr>
            <p:ph type="sldNum" sz="quarter" idx="12"/>
          </p:nvPr>
        </p:nvSpPr>
        <p:spPr>
          <a:xfrm>
            <a:off x="194733" y="6210300"/>
            <a:ext cx="609600" cy="457201"/>
          </a:xfrm>
          <a:prstGeom prst="ellipse">
            <a:avLst/>
          </a:prstGeom>
        </p:spPr>
        <p:txBody>
          <a:bodyPr/>
          <a:lstStyle>
            <a:lvl1pPr>
              <a:defRPr/>
            </a:lvl1pPr>
          </a:lstStyle>
          <a:p>
            <a:fld id="{FEECCF96-9A27-491B-9E5F-6ABF45A7BC5E}" type="slidenum">
              <a:rPr lang="en-US"/>
              <a:pPr/>
              <a:t>‹#›</a:t>
            </a:fld>
            <a:endParaRPr lang="en-US"/>
          </a:p>
        </p:txBody>
      </p:sp>
    </p:spTree>
    <p:extLst>
      <p:ext uri="{BB962C8B-B14F-4D97-AF65-F5344CB8AC3E}">
        <p14:creationId xmlns:p14="http://schemas.microsoft.com/office/powerpoint/2010/main" val="85083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4">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5" r:id="rId22"/>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gif"/><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8" y="4718050"/>
            <a:ext cx="11474247" cy="1860171"/>
          </a:xfrm>
        </p:spPr>
        <p:txBody>
          <a:bodyPr>
            <a:normAutofit/>
          </a:bodyPr>
          <a:lstStyle/>
          <a:p>
            <a:r>
              <a:rPr lang="en-US" dirty="0">
                <a:solidFill>
                  <a:schemeClr val="bg2">
                    <a:lumMod val="50000"/>
                  </a:schemeClr>
                </a:solidFill>
                <a:latin typeface="Lato" panose="020F0502020204030203" pitchFamily="34" charset="0"/>
              </a:rPr>
              <a:t>Session II : Agile Awareness</a:t>
            </a:r>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a:bodyPr>
          <a:lstStyle/>
          <a:p>
            <a:r>
              <a:rPr lang="en-US" altLang="en-US" sz="3200" dirty="0">
                <a:solidFill>
                  <a:schemeClr val="bg2">
                    <a:lumMod val="50000"/>
                  </a:schemeClr>
                </a:solidFill>
              </a:rPr>
              <a:t>Which project will be best suite in Agile ?</a:t>
            </a:r>
            <a:endParaRPr lang="en-US" sz="3200" dirty="0"/>
          </a:p>
        </p:txBody>
      </p:sp>
      <p:cxnSp>
        <p:nvCxnSpPr>
          <p:cNvPr id="4" name="Straight Connector 3">
            <a:extLst>
              <a:ext uri="{FF2B5EF4-FFF2-40B4-BE49-F238E27FC236}">
                <a16:creationId xmlns:a16="http://schemas.microsoft.com/office/drawing/2014/main" id="{252998A5-960E-4772-B45F-DD2F58106D8D}"/>
              </a:ext>
            </a:extLst>
          </p:cNvPr>
          <p:cNvCxnSpPr/>
          <p:nvPr/>
        </p:nvCxnSpPr>
        <p:spPr bwMode="auto">
          <a:xfrm>
            <a:off x="4865914" y="1747157"/>
            <a:ext cx="114300" cy="4637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C6414299-D5A6-4042-A519-F4405C3ED539}"/>
              </a:ext>
            </a:extLst>
          </p:cNvPr>
          <p:cNvCxnSpPr/>
          <p:nvPr/>
        </p:nvCxnSpPr>
        <p:spPr bwMode="auto">
          <a:xfrm>
            <a:off x="1143000" y="4196447"/>
            <a:ext cx="831124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a:extLst>
              <a:ext uri="{FF2B5EF4-FFF2-40B4-BE49-F238E27FC236}">
                <a16:creationId xmlns:a16="http://schemas.microsoft.com/office/drawing/2014/main" id="{5AE2EA41-0C3D-4FD7-AAB9-FA4F57EAE719}"/>
              </a:ext>
            </a:extLst>
          </p:cNvPr>
          <p:cNvSpPr txBox="1"/>
          <p:nvPr/>
        </p:nvSpPr>
        <p:spPr>
          <a:xfrm>
            <a:off x="1485900" y="2237014"/>
            <a:ext cx="2743200" cy="769441"/>
          </a:xfrm>
          <a:prstGeom prst="rect">
            <a:avLst/>
          </a:prstGeom>
          <a:noFill/>
        </p:spPr>
        <p:txBody>
          <a:bodyPr wrap="square" rtlCol="0">
            <a:spAutoFit/>
          </a:bodyPr>
          <a:lstStyle/>
          <a:p>
            <a:r>
              <a:rPr lang="en-IN" sz="4400" dirty="0"/>
              <a:t>Simple</a:t>
            </a:r>
          </a:p>
        </p:txBody>
      </p:sp>
      <p:sp>
        <p:nvSpPr>
          <p:cNvPr id="9" name="TextBox 8">
            <a:extLst>
              <a:ext uri="{FF2B5EF4-FFF2-40B4-BE49-F238E27FC236}">
                <a16:creationId xmlns:a16="http://schemas.microsoft.com/office/drawing/2014/main" id="{8035977D-8A93-419E-819A-91ECFDB5FBE4}"/>
              </a:ext>
            </a:extLst>
          </p:cNvPr>
          <p:cNvSpPr txBox="1"/>
          <p:nvPr/>
        </p:nvSpPr>
        <p:spPr>
          <a:xfrm>
            <a:off x="6095999" y="2269705"/>
            <a:ext cx="3358243" cy="769441"/>
          </a:xfrm>
          <a:prstGeom prst="rect">
            <a:avLst/>
          </a:prstGeom>
          <a:noFill/>
        </p:spPr>
        <p:txBody>
          <a:bodyPr wrap="square" rtlCol="0">
            <a:spAutoFit/>
          </a:bodyPr>
          <a:lstStyle>
            <a:defPPr>
              <a:defRPr lang="en-US"/>
            </a:defPPr>
            <a:lvl1pPr>
              <a:defRPr sz="4400"/>
            </a:lvl1pPr>
          </a:lstStyle>
          <a:p>
            <a:r>
              <a:rPr lang="en-IN" dirty="0"/>
              <a:t>Complicated</a:t>
            </a:r>
          </a:p>
        </p:txBody>
      </p:sp>
      <p:sp>
        <p:nvSpPr>
          <p:cNvPr id="10" name="TextBox 9">
            <a:extLst>
              <a:ext uri="{FF2B5EF4-FFF2-40B4-BE49-F238E27FC236}">
                <a16:creationId xmlns:a16="http://schemas.microsoft.com/office/drawing/2014/main" id="{DFC9F667-7912-4C57-8D44-A32FDA4E03AE}"/>
              </a:ext>
            </a:extLst>
          </p:cNvPr>
          <p:cNvSpPr txBox="1"/>
          <p:nvPr/>
        </p:nvSpPr>
        <p:spPr>
          <a:xfrm>
            <a:off x="1423307" y="4499695"/>
            <a:ext cx="2743200" cy="369332"/>
          </a:xfrm>
          <a:prstGeom prst="rect">
            <a:avLst/>
          </a:prstGeom>
          <a:noFill/>
        </p:spPr>
        <p:txBody>
          <a:bodyPr wrap="square" rtlCol="0">
            <a:spAutoFit/>
          </a:bodyPr>
          <a:lstStyle>
            <a:defPPr>
              <a:defRPr lang="en-US"/>
            </a:defPPr>
            <a:lvl1pPr>
              <a:defRPr sz="4400"/>
            </a:lvl1pPr>
          </a:lstStyle>
          <a:p>
            <a:r>
              <a:rPr lang="en-IN" dirty="0"/>
              <a:t>Complex</a:t>
            </a:r>
          </a:p>
        </p:txBody>
      </p:sp>
      <p:sp>
        <p:nvSpPr>
          <p:cNvPr id="11" name="TextBox 10">
            <a:extLst>
              <a:ext uri="{FF2B5EF4-FFF2-40B4-BE49-F238E27FC236}">
                <a16:creationId xmlns:a16="http://schemas.microsoft.com/office/drawing/2014/main" id="{DB3BCD8D-85D3-408F-9F2E-0D04D5C8DF29}"/>
              </a:ext>
            </a:extLst>
          </p:cNvPr>
          <p:cNvSpPr txBox="1"/>
          <p:nvPr/>
        </p:nvSpPr>
        <p:spPr>
          <a:xfrm>
            <a:off x="6213021" y="4613927"/>
            <a:ext cx="2743200" cy="769441"/>
          </a:xfrm>
          <a:prstGeom prst="rect">
            <a:avLst/>
          </a:prstGeom>
          <a:noFill/>
        </p:spPr>
        <p:txBody>
          <a:bodyPr wrap="square" rtlCol="0">
            <a:spAutoFit/>
          </a:bodyPr>
          <a:lstStyle/>
          <a:p>
            <a:r>
              <a:rPr lang="en-IN" sz="4400" dirty="0">
                <a:solidFill>
                  <a:srgbClr val="FF0000"/>
                </a:solidFill>
              </a:rPr>
              <a:t>Chaotic</a:t>
            </a:r>
          </a:p>
        </p:txBody>
      </p:sp>
      <p:sp>
        <p:nvSpPr>
          <p:cNvPr id="3" name="TextBox 2">
            <a:extLst>
              <a:ext uri="{FF2B5EF4-FFF2-40B4-BE49-F238E27FC236}">
                <a16:creationId xmlns:a16="http://schemas.microsoft.com/office/drawing/2014/main" id="{B4A9BF75-C4AA-4C66-A592-EA5771D1F202}"/>
              </a:ext>
            </a:extLst>
          </p:cNvPr>
          <p:cNvSpPr txBox="1"/>
          <p:nvPr/>
        </p:nvSpPr>
        <p:spPr>
          <a:xfrm>
            <a:off x="800100" y="3039146"/>
            <a:ext cx="3624943" cy="923330"/>
          </a:xfrm>
          <a:prstGeom prst="rect">
            <a:avLst/>
          </a:prstGeom>
          <a:noFill/>
        </p:spPr>
        <p:txBody>
          <a:bodyPr wrap="square" rtlCol="0">
            <a:spAutoFit/>
          </a:bodyPr>
          <a:lstStyle/>
          <a:p>
            <a:r>
              <a:rPr lang="en-IN" dirty="0"/>
              <a:t>When requirements are clear;</a:t>
            </a:r>
          </a:p>
          <a:p>
            <a:r>
              <a:rPr lang="en-IN" dirty="0"/>
              <a:t>Ex : Frying a burger </a:t>
            </a:r>
          </a:p>
          <a:p>
            <a:r>
              <a:rPr lang="en-IN" dirty="0"/>
              <a:t>(just repeating the process)</a:t>
            </a:r>
          </a:p>
        </p:txBody>
      </p:sp>
      <p:sp>
        <p:nvSpPr>
          <p:cNvPr id="12" name="TextBox 11">
            <a:extLst>
              <a:ext uri="{FF2B5EF4-FFF2-40B4-BE49-F238E27FC236}">
                <a16:creationId xmlns:a16="http://schemas.microsoft.com/office/drawing/2014/main" id="{798858B5-668F-4E3D-8C2E-933781948105}"/>
              </a:ext>
            </a:extLst>
          </p:cNvPr>
          <p:cNvSpPr txBox="1"/>
          <p:nvPr/>
        </p:nvSpPr>
        <p:spPr>
          <a:xfrm>
            <a:off x="5679621" y="3142484"/>
            <a:ext cx="4215493" cy="923330"/>
          </a:xfrm>
          <a:prstGeom prst="rect">
            <a:avLst/>
          </a:prstGeom>
          <a:noFill/>
        </p:spPr>
        <p:txBody>
          <a:bodyPr wrap="square" rtlCol="0">
            <a:spAutoFit/>
          </a:bodyPr>
          <a:lstStyle/>
          <a:p>
            <a:r>
              <a:rPr lang="en-IN" dirty="0"/>
              <a:t>When requirements are clear;</a:t>
            </a:r>
          </a:p>
          <a:p>
            <a:r>
              <a:rPr lang="en-IN" dirty="0"/>
              <a:t>Ex : Laying network cables</a:t>
            </a:r>
          </a:p>
          <a:p>
            <a:r>
              <a:rPr lang="en-IN" dirty="0"/>
              <a:t>(High level plan and low level plan)</a:t>
            </a:r>
          </a:p>
        </p:txBody>
      </p:sp>
      <p:sp>
        <p:nvSpPr>
          <p:cNvPr id="13" name="TextBox 12">
            <a:extLst>
              <a:ext uri="{FF2B5EF4-FFF2-40B4-BE49-F238E27FC236}">
                <a16:creationId xmlns:a16="http://schemas.microsoft.com/office/drawing/2014/main" id="{6BC1F5C6-E955-4A3E-AB6C-55AE4DA39F33}"/>
              </a:ext>
            </a:extLst>
          </p:cNvPr>
          <p:cNvSpPr txBox="1"/>
          <p:nvPr/>
        </p:nvSpPr>
        <p:spPr>
          <a:xfrm>
            <a:off x="574218" y="5172674"/>
            <a:ext cx="4215493" cy="369332"/>
          </a:xfrm>
          <a:prstGeom prst="rect">
            <a:avLst/>
          </a:prstGeom>
          <a:noFill/>
        </p:spPr>
        <p:txBody>
          <a:bodyPr wrap="square" rtlCol="0">
            <a:spAutoFit/>
          </a:bodyPr>
          <a:lstStyle/>
          <a:p>
            <a:r>
              <a:rPr lang="en-IN" dirty="0"/>
              <a:t>Ex : Heart Transplantation</a:t>
            </a:r>
          </a:p>
        </p:txBody>
      </p:sp>
      <p:sp>
        <p:nvSpPr>
          <p:cNvPr id="14" name="TextBox 13">
            <a:extLst>
              <a:ext uri="{FF2B5EF4-FFF2-40B4-BE49-F238E27FC236}">
                <a16:creationId xmlns:a16="http://schemas.microsoft.com/office/drawing/2014/main" id="{F93551A7-8E3B-44C6-8175-CA466CC59596}"/>
              </a:ext>
            </a:extLst>
          </p:cNvPr>
          <p:cNvSpPr txBox="1"/>
          <p:nvPr/>
        </p:nvSpPr>
        <p:spPr>
          <a:xfrm>
            <a:off x="5781674" y="5172674"/>
            <a:ext cx="4215493" cy="369332"/>
          </a:xfrm>
          <a:prstGeom prst="rect">
            <a:avLst/>
          </a:prstGeom>
          <a:noFill/>
        </p:spPr>
        <p:txBody>
          <a:bodyPr wrap="square" rtlCol="0">
            <a:spAutoFit/>
          </a:bodyPr>
          <a:lstStyle/>
          <a:p>
            <a:r>
              <a:rPr lang="en-IN" dirty="0"/>
              <a:t>No model is applicable, as such</a:t>
            </a:r>
          </a:p>
        </p:txBody>
      </p:sp>
    </p:spTree>
    <p:extLst>
      <p:ext uri="{BB962C8B-B14F-4D97-AF65-F5344CB8AC3E}">
        <p14:creationId xmlns:p14="http://schemas.microsoft.com/office/powerpoint/2010/main" val="194801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a:bodyPr>
          <a:lstStyle/>
          <a:p>
            <a:r>
              <a:rPr lang="en-US" altLang="en-US" sz="3200" dirty="0">
                <a:solidFill>
                  <a:schemeClr val="bg2">
                    <a:lumMod val="50000"/>
                  </a:schemeClr>
                </a:solidFill>
              </a:rPr>
              <a:t>Which project will be best suite in Agile ?</a:t>
            </a:r>
            <a:endParaRPr lang="en-US" sz="3200" dirty="0"/>
          </a:p>
        </p:txBody>
      </p:sp>
      <p:cxnSp>
        <p:nvCxnSpPr>
          <p:cNvPr id="4" name="Straight Connector 3">
            <a:extLst>
              <a:ext uri="{FF2B5EF4-FFF2-40B4-BE49-F238E27FC236}">
                <a16:creationId xmlns:a16="http://schemas.microsoft.com/office/drawing/2014/main" id="{252998A5-960E-4772-B45F-DD2F58106D8D}"/>
              </a:ext>
            </a:extLst>
          </p:cNvPr>
          <p:cNvCxnSpPr/>
          <p:nvPr/>
        </p:nvCxnSpPr>
        <p:spPr bwMode="auto">
          <a:xfrm>
            <a:off x="4865914" y="1747157"/>
            <a:ext cx="114300" cy="4637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C6414299-D5A6-4042-A519-F4405C3ED539}"/>
              </a:ext>
            </a:extLst>
          </p:cNvPr>
          <p:cNvCxnSpPr/>
          <p:nvPr/>
        </p:nvCxnSpPr>
        <p:spPr bwMode="auto">
          <a:xfrm>
            <a:off x="1143000" y="4196447"/>
            <a:ext cx="831124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a:extLst>
              <a:ext uri="{FF2B5EF4-FFF2-40B4-BE49-F238E27FC236}">
                <a16:creationId xmlns:a16="http://schemas.microsoft.com/office/drawing/2014/main" id="{5AE2EA41-0C3D-4FD7-AAB9-FA4F57EAE719}"/>
              </a:ext>
            </a:extLst>
          </p:cNvPr>
          <p:cNvSpPr txBox="1"/>
          <p:nvPr/>
        </p:nvSpPr>
        <p:spPr>
          <a:xfrm>
            <a:off x="1485900" y="2237014"/>
            <a:ext cx="2743200" cy="769441"/>
          </a:xfrm>
          <a:prstGeom prst="rect">
            <a:avLst/>
          </a:prstGeom>
          <a:noFill/>
        </p:spPr>
        <p:txBody>
          <a:bodyPr wrap="square" rtlCol="0">
            <a:spAutoFit/>
          </a:bodyPr>
          <a:lstStyle/>
          <a:p>
            <a:r>
              <a:rPr lang="en-IN" sz="4400" dirty="0">
                <a:highlight>
                  <a:srgbClr val="00FFFF"/>
                </a:highlight>
              </a:rPr>
              <a:t>Simple</a:t>
            </a:r>
          </a:p>
        </p:txBody>
      </p:sp>
      <p:sp>
        <p:nvSpPr>
          <p:cNvPr id="9" name="TextBox 8">
            <a:extLst>
              <a:ext uri="{FF2B5EF4-FFF2-40B4-BE49-F238E27FC236}">
                <a16:creationId xmlns:a16="http://schemas.microsoft.com/office/drawing/2014/main" id="{8035977D-8A93-419E-819A-91ECFDB5FBE4}"/>
              </a:ext>
            </a:extLst>
          </p:cNvPr>
          <p:cNvSpPr txBox="1"/>
          <p:nvPr/>
        </p:nvSpPr>
        <p:spPr>
          <a:xfrm>
            <a:off x="6095999" y="2269705"/>
            <a:ext cx="3358243" cy="769441"/>
          </a:xfrm>
          <a:prstGeom prst="rect">
            <a:avLst/>
          </a:prstGeom>
          <a:noFill/>
        </p:spPr>
        <p:txBody>
          <a:bodyPr wrap="square" rtlCol="0">
            <a:spAutoFit/>
          </a:bodyPr>
          <a:lstStyle>
            <a:defPPr>
              <a:defRPr lang="en-US"/>
            </a:defPPr>
            <a:lvl1pPr>
              <a:defRPr sz="4400"/>
            </a:lvl1pPr>
          </a:lstStyle>
          <a:p>
            <a:r>
              <a:rPr lang="en-IN" dirty="0">
                <a:highlight>
                  <a:srgbClr val="00FFFF"/>
                </a:highlight>
              </a:rPr>
              <a:t>Complicated</a:t>
            </a:r>
          </a:p>
        </p:txBody>
      </p:sp>
      <p:sp>
        <p:nvSpPr>
          <p:cNvPr id="10" name="TextBox 9">
            <a:extLst>
              <a:ext uri="{FF2B5EF4-FFF2-40B4-BE49-F238E27FC236}">
                <a16:creationId xmlns:a16="http://schemas.microsoft.com/office/drawing/2014/main" id="{DFC9F667-7912-4C57-8D44-A32FDA4E03AE}"/>
              </a:ext>
            </a:extLst>
          </p:cNvPr>
          <p:cNvSpPr txBox="1"/>
          <p:nvPr/>
        </p:nvSpPr>
        <p:spPr>
          <a:xfrm>
            <a:off x="1423307" y="4499695"/>
            <a:ext cx="2743200" cy="369332"/>
          </a:xfrm>
          <a:prstGeom prst="rect">
            <a:avLst/>
          </a:prstGeom>
          <a:noFill/>
        </p:spPr>
        <p:txBody>
          <a:bodyPr wrap="square" rtlCol="0">
            <a:spAutoFit/>
          </a:bodyPr>
          <a:lstStyle>
            <a:defPPr>
              <a:defRPr lang="en-US"/>
            </a:defPPr>
            <a:lvl1pPr>
              <a:defRPr sz="4400"/>
            </a:lvl1pPr>
          </a:lstStyle>
          <a:p>
            <a:r>
              <a:rPr lang="en-IN" dirty="0">
                <a:highlight>
                  <a:srgbClr val="FFFF00"/>
                </a:highlight>
              </a:rPr>
              <a:t>Complex</a:t>
            </a:r>
          </a:p>
        </p:txBody>
      </p:sp>
      <p:sp>
        <p:nvSpPr>
          <p:cNvPr id="11" name="TextBox 10">
            <a:extLst>
              <a:ext uri="{FF2B5EF4-FFF2-40B4-BE49-F238E27FC236}">
                <a16:creationId xmlns:a16="http://schemas.microsoft.com/office/drawing/2014/main" id="{DB3BCD8D-85D3-408F-9F2E-0D04D5C8DF29}"/>
              </a:ext>
            </a:extLst>
          </p:cNvPr>
          <p:cNvSpPr txBox="1"/>
          <p:nvPr/>
        </p:nvSpPr>
        <p:spPr>
          <a:xfrm>
            <a:off x="6213021" y="4613927"/>
            <a:ext cx="2743200" cy="769441"/>
          </a:xfrm>
          <a:prstGeom prst="rect">
            <a:avLst/>
          </a:prstGeom>
          <a:noFill/>
        </p:spPr>
        <p:txBody>
          <a:bodyPr wrap="square" rtlCol="0">
            <a:spAutoFit/>
          </a:bodyPr>
          <a:lstStyle/>
          <a:p>
            <a:r>
              <a:rPr lang="en-IN" sz="4400" dirty="0">
                <a:solidFill>
                  <a:srgbClr val="FF0000"/>
                </a:solidFill>
              </a:rPr>
              <a:t>Chaotic</a:t>
            </a:r>
          </a:p>
        </p:txBody>
      </p:sp>
      <p:sp>
        <p:nvSpPr>
          <p:cNvPr id="3" name="TextBox 2">
            <a:extLst>
              <a:ext uri="{FF2B5EF4-FFF2-40B4-BE49-F238E27FC236}">
                <a16:creationId xmlns:a16="http://schemas.microsoft.com/office/drawing/2014/main" id="{B4A9BF75-C4AA-4C66-A592-EA5771D1F202}"/>
              </a:ext>
            </a:extLst>
          </p:cNvPr>
          <p:cNvSpPr txBox="1"/>
          <p:nvPr/>
        </p:nvSpPr>
        <p:spPr>
          <a:xfrm>
            <a:off x="800100" y="3039146"/>
            <a:ext cx="3624943" cy="923330"/>
          </a:xfrm>
          <a:prstGeom prst="rect">
            <a:avLst/>
          </a:prstGeom>
          <a:noFill/>
        </p:spPr>
        <p:txBody>
          <a:bodyPr wrap="square" rtlCol="0">
            <a:spAutoFit/>
          </a:bodyPr>
          <a:lstStyle/>
          <a:p>
            <a:r>
              <a:rPr lang="en-IN" dirty="0"/>
              <a:t>When requirements are clear;</a:t>
            </a:r>
          </a:p>
          <a:p>
            <a:r>
              <a:rPr lang="en-IN" dirty="0"/>
              <a:t>Ex : Frying a burger </a:t>
            </a:r>
          </a:p>
          <a:p>
            <a:r>
              <a:rPr lang="en-IN" dirty="0"/>
              <a:t>(just repeating the process)</a:t>
            </a:r>
          </a:p>
        </p:txBody>
      </p:sp>
      <p:sp>
        <p:nvSpPr>
          <p:cNvPr id="12" name="TextBox 11">
            <a:extLst>
              <a:ext uri="{FF2B5EF4-FFF2-40B4-BE49-F238E27FC236}">
                <a16:creationId xmlns:a16="http://schemas.microsoft.com/office/drawing/2014/main" id="{798858B5-668F-4E3D-8C2E-933781948105}"/>
              </a:ext>
            </a:extLst>
          </p:cNvPr>
          <p:cNvSpPr txBox="1"/>
          <p:nvPr/>
        </p:nvSpPr>
        <p:spPr>
          <a:xfrm>
            <a:off x="5679621" y="3142484"/>
            <a:ext cx="4215493" cy="923330"/>
          </a:xfrm>
          <a:prstGeom prst="rect">
            <a:avLst/>
          </a:prstGeom>
          <a:noFill/>
        </p:spPr>
        <p:txBody>
          <a:bodyPr wrap="square" rtlCol="0">
            <a:spAutoFit/>
          </a:bodyPr>
          <a:lstStyle/>
          <a:p>
            <a:r>
              <a:rPr lang="en-IN" dirty="0"/>
              <a:t>When requirements are clear;</a:t>
            </a:r>
          </a:p>
          <a:p>
            <a:r>
              <a:rPr lang="en-IN" dirty="0"/>
              <a:t>Ex : Laying network cables</a:t>
            </a:r>
          </a:p>
          <a:p>
            <a:r>
              <a:rPr lang="en-IN" dirty="0"/>
              <a:t>(High level plan and low level plan)</a:t>
            </a:r>
          </a:p>
        </p:txBody>
      </p:sp>
      <p:sp>
        <p:nvSpPr>
          <p:cNvPr id="13" name="TextBox 12">
            <a:extLst>
              <a:ext uri="{FF2B5EF4-FFF2-40B4-BE49-F238E27FC236}">
                <a16:creationId xmlns:a16="http://schemas.microsoft.com/office/drawing/2014/main" id="{6BC1F5C6-E955-4A3E-AB6C-55AE4DA39F33}"/>
              </a:ext>
            </a:extLst>
          </p:cNvPr>
          <p:cNvSpPr txBox="1"/>
          <p:nvPr/>
        </p:nvSpPr>
        <p:spPr>
          <a:xfrm>
            <a:off x="574218" y="5172674"/>
            <a:ext cx="4215493" cy="369332"/>
          </a:xfrm>
          <a:prstGeom prst="rect">
            <a:avLst/>
          </a:prstGeom>
          <a:noFill/>
        </p:spPr>
        <p:txBody>
          <a:bodyPr wrap="square" rtlCol="0">
            <a:spAutoFit/>
          </a:bodyPr>
          <a:lstStyle/>
          <a:p>
            <a:r>
              <a:rPr lang="en-IN" dirty="0"/>
              <a:t>Ex : Heart Transplantation</a:t>
            </a:r>
          </a:p>
        </p:txBody>
      </p:sp>
      <p:sp>
        <p:nvSpPr>
          <p:cNvPr id="14" name="TextBox 13">
            <a:extLst>
              <a:ext uri="{FF2B5EF4-FFF2-40B4-BE49-F238E27FC236}">
                <a16:creationId xmlns:a16="http://schemas.microsoft.com/office/drawing/2014/main" id="{F93551A7-8E3B-44C6-8175-CA466CC59596}"/>
              </a:ext>
            </a:extLst>
          </p:cNvPr>
          <p:cNvSpPr txBox="1"/>
          <p:nvPr/>
        </p:nvSpPr>
        <p:spPr>
          <a:xfrm>
            <a:off x="5781674" y="5172674"/>
            <a:ext cx="4215493" cy="369332"/>
          </a:xfrm>
          <a:prstGeom prst="rect">
            <a:avLst/>
          </a:prstGeom>
          <a:noFill/>
        </p:spPr>
        <p:txBody>
          <a:bodyPr wrap="square" rtlCol="0">
            <a:spAutoFit/>
          </a:bodyPr>
          <a:lstStyle/>
          <a:p>
            <a:r>
              <a:rPr lang="en-IN" dirty="0"/>
              <a:t>No model is applicable, as such</a:t>
            </a:r>
          </a:p>
        </p:txBody>
      </p:sp>
    </p:spTree>
    <p:extLst>
      <p:ext uri="{BB962C8B-B14F-4D97-AF65-F5344CB8AC3E}">
        <p14:creationId xmlns:p14="http://schemas.microsoft.com/office/powerpoint/2010/main" val="24712795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51" y="282314"/>
            <a:ext cx="8831023" cy="609600"/>
          </a:xfrm>
        </p:spPr>
        <p:txBody>
          <a:bodyPr/>
          <a:lstStyle/>
          <a:p>
            <a:r>
              <a:rPr lang="en-US" altLang="en-US" sz="3200" dirty="0">
                <a:solidFill>
                  <a:schemeClr val="bg2">
                    <a:lumMod val="50000"/>
                  </a:schemeClr>
                </a:solidFill>
              </a:rPr>
              <a:t>What is Agile?</a:t>
            </a:r>
            <a:endParaRPr lang="en-US" sz="3200" dirty="0"/>
          </a:p>
        </p:txBody>
      </p:sp>
      <p:sp>
        <p:nvSpPr>
          <p:cNvPr id="8" name="TextBox 7"/>
          <p:cNvSpPr txBox="1"/>
          <p:nvPr/>
        </p:nvSpPr>
        <p:spPr>
          <a:xfrm>
            <a:off x="276225" y="1179505"/>
            <a:ext cx="11639550" cy="3065455"/>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1400" dirty="0">
                <a:latin typeface="Arial" panose="020B0604020202020204" pitchFamily="34" charset="0"/>
                <a:cs typeface="Arial" panose="020B0604020202020204" pitchFamily="34" charset="0"/>
              </a:rPr>
              <a:t>Agile SDLC model is a combination of iterative and incremental process models with focus on process adaptability and customer satisfaction by rapid delivery of working software product. </a:t>
            </a:r>
          </a:p>
          <a:p>
            <a:pPr marL="342900" indent="-342900" fontAlgn="base">
              <a:spcBef>
                <a:spcPct val="20000"/>
              </a:spcBef>
              <a:spcAft>
                <a:spcPct val="0"/>
              </a:spcAft>
              <a:buClr>
                <a:srgbClr val="FDB813"/>
              </a:buClr>
              <a:buFont typeface="Times" pitchFamily="18" charset="0"/>
              <a:buChar char="•"/>
            </a:pPr>
            <a:r>
              <a:rPr lang="en-US" sz="1400" dirty="0">
                <a:latin typeface="Arial" panose="020B0604020202020204" pitchFamily="34" charset="0"/>
                <a:cs typeface="Arial" panose="020B0604020202020204" pitchFamily="34" charset="0"/>
              </a:rPr>
              <a:t>Agile Methods break the product into small incremental builds. These builds are provided in iterations. Each iteration typically lasts from about one to three weeks. </a:t>
            </a:r>
          </a:p>
          <a:p>
            <a:pPr marL="342900" indent="-342900" fontAlgn="base">
              <a:spcBef>
                <a:spcPct val="20000"/>
              </a:spcBef>
              <a:spcAft>
                <a:spcPct val="0"/>
              </a:spcAft>
              <a:buClr>
                <a:srgbClr val="FDB813"/>
              </a:buClr>
              <a:buFont typeface="Times" pitchFamily="18" charset="0"/>
              <a:buChar char="•"/>
            </a:pPr>
            <a:r>
              <a:rPr lang="en-US" sz="1400" dirty="0">
                <a:latin typeface="Arial" panose="020B0604020202020204" pitchFamily="34" charset="0"/>
                <a:cs typeface="Arial" panose="020B0604020202020204" pitchFamily="34" charset="0"/>
              </a:rPr>
              <a:t>Every iteration involves cross functional teams working simultaneously on various areas like −</a:t>
            </a:r>
          </a:p>
          <a:p>
            <a:pPr marL="800100" lvl="1" indent="-342900" fontAlgn="base">
              <a:spcBef>
                <a:spcPct val="20000"/>
              </a:spcBef>
              <a:spcAft>
                <a:spcPct val="0"/>
              </a:spcAft>
              <a:buClr>
                <a:srgbClr val="FDB813"/>
              </a:buClr>
              <a:buFont typeface="Times" pitchFamily="18" charset="0"/>
              <a:buChar char="•"/>
            </a:pPr>
            <a:r>
              <a:rPr lang="en-US" sz="1400" dirty="0">
                <a:latin typeface="Arial" panose="020B0604020202020204" pitchFamily="34" charset="0"/>
                <a:cs typeface="Arial" panose="020B0604020202020204" pitchFamily="34" charset="0"/>
              </a:rPr>
              <a:t>Planning</a:t>
            </a:r>
          </a:p>
          <a:p>
            <a:pPr marL="800100" lvl="1" indent="-342900" fontAlgn="base">
              <a:spcBef>
                <a:spcPct val="20000"/>
              </a:spcBef>
              <a:spcAft>
                <a:spcPct val="0"/>
              </a:spcAft>
              <a:buClr>
                <a:srgbClr val="FDB813"/>
              </a:buClr>
              <a:buFont typeface="Times" pitchFamily="18" charset="0"/>
              <a:buChar char="•"/>
            </a:pPr>
            <a:r>
              <a:rPr lang="en-US" sz="1400" dirty="0">
                <a:latin typeface="Arial" panose="020B0604020202020204" pitchFamily="34" charset="0"/>
                <a:cs typeface="Arial" panose="020B0604020202020204" pitchFamily="34" charset="0"/>
              </a:rPr>
              <a:t>Requirements Analysis</a:t>
            </a:r>
          </a:p>
          <a:p>
            <a:pPr marL="800100" lvl="1" indent="-342900" fontAlgn="base">
              <a:spcBef>
                <a:spcPct val="20000"/>
              </a:spcBef>
              <a:spcAft>
                <a:spcPct val="0"/>
              </a:spcAft>
              <a:buClr>
                <a:srgbClr val="FDB813"/>
              </a:buClr>
              <a:buFont typeface="Times" pitchFamily="18" charset="0"/>
              <a:buChar char="•"/>
            </a:pPr>
            <a:r>
              <a:rPr lang="en-US" sz="1400" dirty="0">
                <a:latin typeface="Arial" panose="020B0604020202020204" pitchFamily="34" charset="0"/>
                <a:cs typeface="Arial" panose="020B0604020202020204" pitchFamily="34" charset="0"/>
              </a:rPr>
              <a:t>Design</a:t>
            </a:r>
          </a:p>
          <a:p>
            <a:pPr marL="800100" lvl="1" indent="-342900" fontAlgn="base">
              <a:spcBef>
                <a:spcPct val="20000"/>
              </a:spcBef>
              <a:spcAft>
                <a:spcPct val="0"/>
              </a:spcAft>
              <a:buClr>
                <a:srgbClr val="FDB813"/>
              </a:buClr>
              <a:buFont typeface="Times" pitchFamily="18" charset="0"/>
              <a:buChar char="•"/>
            </a:pPr>
            <a:r>
              <a:rPr lang="en-US" sz="1400" dirty="0">
                <a:latin typeface="Arial" panose="020B0604020202020204" pitchFamily="34" charset="0"/>
                <a:cs typeface="Arial" panose="020B0604020202020204" pitchFamily="34" charset="0"/>
              </a:rPr>
              <a:t>Coding</a:t>
            </a:r>
          </a:p>
          <a:p>
            <a:pPr marL="800100" lvl="1" indent="-342900" fontAlgn="base">
              <a:spcBef>
                <a:spcPct val="20000"/>
              </a:spcBef>
              <a:spcAft>
                <a:spcPct val="0"/>
              </a:spcAft>
              <a:buClr>
                <a:srgbClr val="FDB813"/>
              </a:buClr>
              <a:buFont typeface="Times" pitchFamily="18" charset="0"/>
              <a:buChar char="•"/>
            </a:pPr>
            <a:r>
              <a:rPr lang="en-US" sz="1400" dirty="0">
                <a:latin typeface="Arial" panose="020B0604020202020204" pitchFamily="34" charset="0"/>
                <a:cs typeface="Arial" panose="020B0604020202020204" pitchFamily="34" charset="0"/>
              </a:rPr>
              <a:t>Unit Testing and</a:t>
            </a:r>
          </a:p>
          <a:p>
            <a:pPr marL="800100" lvl="1" indent="-342900" fontAlgn="base">
              <a:spcBef>
                <a:spcPct val="20000"/>
              </a:spcBef>
              <a:spcAft>
                <a:spcPct val="0"/>
              </a:spcAft>
              <a:buClr>
                <a:srgbClr val="FDB813"/>
              </a:buClr>
              <a:buFont typeface="Times" pitchFamily="18" charset="0"/>
              <a:buChar char="•"/>
            </a:pPr>
            <a:r>
              <a:rPr lang="en-US" sz="1400" dirty="0">
                <a:latin typeface="Arial" panose="020B0604020202020204" pitchFamily="34" charset="0"/>
                <a:cs typeface="Arial" panose="020B0604020202020204" pitchFamily="34" charset="0"/>
              </a:rPr>
              <a:t>Acceptance Testing.</a:t>
            </a:r>
          </a:p>
          <a:p>
            <a:pPr marL="342900" indent="-342900" fontAlgn="base">
              <a:spcBef>
                <a:spcPct val="20000"/>
              </a:spcBef>
              <a:spcAft>
                <a:spcPct val="0"/>
              </a:spcAft>
              <a:buClr>
                <a:srgbClr val="FDB813"/>
              </a:buClr>
              <a:buFont typeface="Times" pitchFamily="18" charset="0"/>
              <a:buChar char="•"/>
            </a:pPr>
            <a:r>
              <a:rPr lang="en-US" sz="1400" dirty="0">
                <a:latin typeface="Arial" panose="020B0604020202020204" pitchFamily="34" charset="0"/>
                <a:cs typeface="Arial" panose="020B0604020202020204" pitchFamily="34" charset="0"/>
              </a:rPr>
              <a:t>At the end of the iteration, a working product is displayed to the customer and important stakeholders.</a:t>
            </a:r>
          </a:p>
        </p:txBody>
      </p:sp>
    </p:spTree>
    <p:extLst>
      <p:ext uri="{BB962C8B-B14F-4D97-AF65-F5344CB8AC3E}">
        <p14:creationId xmlns:p14="http://schemas.microsoft.com/office/powerpoint/2010/main" val="12811859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5" descr="pdc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5137" y="1754151"/>
            <a:ext cx="3911224" cy="385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noChangeArrowheads="1"/>
          </p:cNvSpPr>
          <p:nvPr>
            <p:ph type="title"/>
          </p:nvPr>
        </p:nvSpPr>
        <p:spPr/>
        <p:txBody>
          <a:bodyPr>
            <a:noAutofit/>
          </a:bodyPr>
          <a:lstStyle/>
          <a:p>
            <a:pPr fontAlgn="auto">
              <a:spcAft>
                <a:spcPts val="0"/>
              </a:spcAft>
              <a:defRPr/>
            </a:pPr>
            <a:r>
              <a:rPr lang="en-US" altLang="en-US" dirty="0">
                <a:solidFill>
                  <a:schemeClr val="bg2">
                    <a:lumMod val="50000"/>
                  </a:schemeClr>
                </a:solidFill>
              </a:rPr>
              <a:t>What is Agile?</a:t>
            </a:r>
          </a:p>
        </p:txBody>
      </p:sp>
      <p:sp>
        <p:nvSpPr>
          <p:cNvPr id="30723" name="Rectangle 3"/>
          <p:cNvSpPr>
            <a:spLocks noGrp="1" noChangeArrowheads="1"/>
          </p:cNvSpPr>
          <p:nvPr>
            <p:ph idx="1"/>
          </p:nvPr>
        </p:nvSpPr>
        <p:spPr>
          <a:xfrm>
            <a:off x="308569" y="1500386"/>
            <a:ext cx="7817552" cy="4364759"/>
          </a:xfr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buNone/>
            </a:pPr>
            <a:r>
              <a:rPr lang="en-US" altLang="en-US" sz="3197" b="1" dirty="0">
                <a:solidFill>
                  <a:schemeClr val="bg2">
                    <a:lumMod val="50000"/>
                  </a:schemeClr>
                </a:solidFill>
              </a:rPr>
              <a:t>Based on Edwards Deming PDCA cycle</a:t>
            </a:r>
          </a:p>
          <a:p>
            <a:pPr lvl="1"/>
            <a:r>
              <a:rPr lang="en-US" altLang="en-US" sz="1865" b="1" dirty="0">
                <a:solidFill>
                  <a:schemeClr val="bg2">
                    <a:lumMod val="50000"/>
                  </a:schemeClr>
                </a:solidFill>
              </a:rPr>
              <a:t>PLAN</a:t>
            </a:r>
            <a:r>
              <a:rPr lang="en-US" altLang="en-US" sz="1865" dirty="0">
                <a:solidFill>
                  <a:schemeClr val="bg2">
                    <a:lumMod val="50000"/>
                  </a:schemeClr>
                </a:solidFill>
              </a:rPr>
              <a:t>: Design or revise business process components to improve results </a:t>
            </a:r>
          </a:p>
          <a:p>
            <a:pPr lvl="1"/>
            <a:endParaRPr lang="en-US" altLang="en-US" sz="1865" b="1" dirty="0">
              <a:solidFill>
                <a:schemeClr val="bg2">
                  <a:lumMod val="50000"/>
                </a:schemeClr>
              </a:solidFill>
            </a:endParaRPr>
          </a:p>
          <a:p>
            <a:pPr lvl="1"/>
            <a:r>
              <a:rPr lang="en-US" altLang="en-US" sz="1865" b="1" dirty="0">
                <a:solidFill>
                  <a:schemeClr val="bg2">
                    <a:lumMod val="50000"/>
                  </a:schemeClr>
                </a:solidFill>
              </a:rPr>
              <a:t>DO</a:t>
            </a:r>
            <a:r>
              <a:rPr lang="en-US" altLang="en-US" sz="1865" dirty="0">
                <a:solidFill>
                  <a:schemeClr val="bg2">
                    <a:lumMod val="50000"/>
                  </a:schemeClr>
                </a:solidFill>
              </a:rPr>
              <a:t>: Implement the plan and measure its performance </a:t>
            </a:r>
          </a:p>
          <a:p>
            <a:pPr lvl="1"/>
            <a:endParaRPr lang="en-US" altLang="en-US" sz="1865" b="1" dirty="0">
              <a:solidFill>
                <a:schemeClr val="bg2">
                  <a:lumMod val="50000"/>
                </a:schemeClr>
              </a:solidFill>
            </a:endParaRPr>
          </a:p>
          <a:p>
            <a:pPr lvl="1"/>
            <a:r>
              <a:rPr lang="en-US" altLang="en-US" sz="1865" b="1" dirty="0">
                <a:solidFill>
                  <a:schemeClr val="bg2">
                    <a:lumMod val="50000"/>
                  </a:schemeClr>
                </a:solidFill>
              </a:rPr>
              <a:t>CHECK</a:t>
            </a:r>
            <a:r>
              <a:rPr lang="en-US" altLang="en-US" sz="1865" dirty="0">
                <a:solidFill>
                  <a:schemeClr val="bg2">
                    <a:lumMod val="50000"/>
                  </a:schemeClr>
                </a:solidFill>
              </a:rPr>
              <a:t>: Assess the measurements and report the results to decision makers </a:t>
            </a:r>
          </a:p>
          <a:p>
            <a:pPr lvl="1"/>
            <a:endParaRPr lang="en-US" altLang="en-US" sz="1865" b="1" dirty="0">
              <a:solidFill>
                <a:schemeClr val="bg2">
                  <a:lumMod val="50000"/>
                </a:schemeClr>
              </a:solidFill>
            </a:endParaRPr>
          </a:p>
          <a:p>
            <a:pPr lvl="1"/>
            <a:r>
              <a:rPr lang="en-US" altLang="en-US" sz="1865" b="1" dirty="0">
                <a:solidFill>
                  <a:schemeClr val="bg2">
                    <a:lumMod val="50000"/>
                  </a:schemeClr>
                </a:solidFill>
              </a:rPr>
              <a:t>ACT</a:t>
            </a:r>
            <a:r>
              <a:rPr lang="en-US" altLang="en-US" sz="1865" dirty="0">
                <a:solidFill>
                  <a:schemeClr val="bg2">
                    <a:lumMod val="50000"/>
                  </a:schemeClr>
                </a:solidFill>
              </a:rPr>
              <a:t>: Decide on changes needed to improve the process </a:t>
            </a:r>
          </a:p>
          <a:p>
            <a:pPr lvl="1">
              <a:buFont typeface="Wingdings" panose="05000000000000000000" pitchFamily="2" charset="2"/>
              <a:buNone/>
            </a:pPr>
            <a:endParaRPr lang="en-US" altLang="en-US" dirty="0">
              <a:solidFill>
                <a:schemeClr val="bg2">
                  <a:lumMod val="50000"/>
                </a:schemeClr>
              </a:solidFill>
            </a:endParaRPr>
          </a:p>
        </p:txBody>
      </p:sp>
    </p:spTree>
    <p:extLst>
      <p:ext uri="{BB962C8B-B14F-4D97-AF65-F5344CB8AC3E}">
        <p14:creationId xmlns:p14="http://schemas.microsoft.com/office/powerpoint/2010/main" val="14414724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fontAlgn="auto">
              <a:spcAft>
                <a:spcPts val="0"/>
              </a:spcAft>
              <a:defRPr/>
            </a:pPr>
            <a:r>
              <a:rPr lang="en-US" altLang="en-US" dirty="0">
                <a:solidFill>
                  <a:schemeClr val="bg2">
                    <a:lumMod val="50000"/>
                  </a:schemeClr>
                </a:solidFill>
              </a:rPr>
              <a:t>Origin</a:t>
            </a:r>
          </a:p>
        </p:txBody>
      </p:sp>
      <p:sp>
        <p:nvSpPr>
          <p:cNvPr id="32771" name="Rectangle 3"/>
          <p:cNvSpPr>
            <a:spLocks noGrp="1" noChangeArrowheads="1"/>
          </p:cNvSpPr>
          <p:nvPr>
            <p:ph idx="1"/>
          </p:nvPr>
        </p:nvSpPr>
        <p:spPr>
          <a:xfrm>
            <a:off x="308569" y="1398880"/>
            <a:ext cx="7411528" cy="5029201"/>
          </a:xfr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altLang="en-US" dirty="0">
                <a:solidFill>
                  <a:schemeClr val="bg2">
                    <a:lumMod val="50000"/>
                  </a:schemeClr>
                </a:solidFill>
              </a:rPr>
              <a:t>Defined on February 11-13, 2001, at Snowbird ski resort in the Wasatch mountains of Utah by seventeen people  </a:t>
            </a:r>
          </a:p>
          <a:p>
            <a:endParaRPr lang="en-US" altLang="en-US" dirty="0">
              <a:solidFill>
                <a:schemeClr val="bg2">
                  <a:lumMod val="50000"/>
                </a:schemeClr>
              </a:solidFill>
            </a:endParaRPr>
          </a:p>
          <a:p>
            <a:r>
              <a:rPr lang="en-US" altLang="en-US" b="1" dirty="0">
                <a:solidFill>
                  <a:schemeClr val="bg2">
                    <a:lumMod val="50000"/>
                  </a:schemeClr>
                </a:solidFill>
              </a:rPr>
              <a:t>"The Agile Alliance," </a:t>
            </a:r>
            <a:r>
              <a:rPr lang="en-US" altLang="en-US" dirty="0">
                <a:solidFill>
                  <a:schemeClr val="bg2">
                    <a:lumMod val="50000"/>
                  </a:schemeClr>
                </a:solidFill>
              </a:rPr>
              <a:t>this group of independent thinkers about software development, and sometimes competitors to each other, agreed on the </a:t>
            </a:r>
            <a:r>
              <a:rPr lang="en-US" altLang="en-US" i="1" dirty="0">
                <a:solidFill>
                  <a:schemeClr val="bg2">
                    <a:lumMod val="50000"/>
                  </a:schemeClr>
                </a:solidFill>
              </a:rPr>
              <a:t>Manifesto for Agile Software </a:t>
            </a:r>
          </a:p>
        </p:txBody>
      </p:sp>
      <p:pic>
        <p:nvPicPr>
          <p:cNvPr id="32773" name="Picture 4" descr="Agile_Allianc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6663" y="3277591"/>
            <a:ext cx="3008013" cy="3000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858580" y="5970278"/>
            <a:ext cx="3280706" cy="461345"/>
          </a:xfrm>
          <a:prstGeom prst="rect">
            <a:avLst/>
          </a:prstGeom>
        </p:spPr>
        <p:txBody>
          <a:bodyPr wrap="none">
            <a:spAutoFit/>
          </a:bodyPr>
          <a:lstStyle/>
          <a:p>
            <a:r>
              <a:rPr lang="en-US" sz="2398" dirty="0"/>
              <a:t>www.</a:t>
            </a:r>
            <a:r>
              <a:rPr lang="en-US" sz="2398" b="1" dirty="0"/>
              <a:t>agilealliance</a:t>
            </a:r>
            <a:r>
              <a:rPr lang="en-US" sz="2398" dirty="0"/>
              <a:t>.org</a:t>
            </a:r>
          </a:p>
        </p:txBody>
      </p:sp>
    </p:spTree>
    <p:extLst>
      <p:ext uri="{BB962C8B-B14F-4D97-AF65-F5344CB8AC3E}">
        <p14:creationId xmlns:p14="http://schemas.microsoft.com/office/powerpoint/2010/main" val="11254382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169" y="1195868"/>
            <a:ext cx="9947589" cy="5207189"/>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Rectangle 2"/>
          <p:cNvSpPr>
            <a:spLocks noGrp="1" noChangeArrowheads="1"/>
          </p:cNvSpPr>
          <p:nvPr>
            <p:ph type="title"/>
          </p:nvPr>
        </p:nvSpPr>
        <p:spPr>
          <a:xfrm>
            <a:off x="308568" y="598413"/>
            <a:ext cx="8831023" cy="609600"/>
          </a:xfrm>
        </p:spPr>
        <p:txBody>
          <a:bodyPr/>
          <a:lstStyle/>
          <a:p>
            <a:pPr fontAlgn="auto">
              <a:spcAft>
                <a:spcPts val="0"/>
              </a:spcAft>
              <a:defRPr/>
            </a:pPr>
            <a:r>
              <a:rPr lang="en-US" altLang="en-US" dirty="0">
                <a:solidFill>
                  <a:srgbClr val="000000"/>
                </a:solidFill>
              </a:rPr>
              <a:t>Agile Values</a:t>
            </a:r>
          </a:p>
        </p:txBody>
      </p:sp>
    </p:spTree>
    <p:extLst>
      <p:ext uri="{BB962C8B-B14F-4D97-AF65-F5344CB8AC3E}">
        <p14:creationId xmlns:p14="http://schemas.microsoft.com/office/powerpoint/2010/main" val="415654644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vert="horz" lIns="91367" tIns="45684" rIns="91367" bIns="45684" rtlCol="0" anchor="ctr">
            <a:normAutofit/>
          </a:bodyPr>
          <a:lstStyle/>
          <a:p>
            <a:pPr fontAlgn="auto">
              <a:spcAft>
                <a:spcPts val="0"/>
              </a:spcAft>
            </a:pPr>
            <a:r>
              <a:rPr lang="en-US" altLang="en-US" dirty="0">
                <a:solidFill>
                  <a:schemeClr val="bg2">
                    <a:lumMod val="50000"/>
                  </a:schemeClr>
                </a:solidFill>
              </a:rPr>
              <a:t>Agile Principles </a:t>
            </a:r>
          </a:p>
        </p:txBody>
      </p:sp>
      <p:graphicFrame>
        <p:nvGraphicFramePr>
          <p:cNvPr id="4" name="Diagram 3"/>
          <p:cNvGraphicFramePr/>
          <p:nvPr>
            <p:extLst/>
          </p:nvPr>
        </p:nvGraphicFramePr>
        <p:xfrm>
          <a:off x="208651" y="1193613"/>
          <a:ext cx="11673191" cy="5382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31049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fontAlgn="auto">
              <a:spcAft>
                <a:spcPts val="0"/>
              </a:spcAft>
              <a:defRPr/>
            </a:pPr>
            <a:r>
              <a:rPr lang="en-US" altLang="en-US" dirty="0">
                <a:solidFill>
                  <a:schemeClr val="bg2">
                    <a:lumMod val="50000"/>
                  </a:schemeClr>
                </a:solidFill>
              </a:rPr>
              <a:t>Agile Methodologies</a:t>
            </a:r>
          </a:p>
        </p:txBody>
      </p:sp>
      <p:sp>
        <p:nvSpPr>
          <p:cNvPr id="61444" name="Rectangle 3"/>
          <p:cNvSpPr>
            <a:spLocks noGrp="1" noChangeArrowheads="1"/>
          </p:cNvSpPr>
          <p:nvPr>
            <p:ph idx="1"/>
          </p:nvPr>
        </p:nvSpPr>
        <p:spPr>
          <a:xfrm>
            <a:off x="338097" y="1366006"/>
            <a:ext cx="4872289" cy="1656971"/>
          </a:xfrm>
          <a:solidFill>
            <a:schemeClr val="accent3">
              <a:lumMod val="40000"/>
              <a:lumOff val="60000"/>
            </a:schemeClr>
          </a:solidFill>
          <a:scene3d>
            <a:camera prst="orthographicFront"/>
            <a:lightRig rig="threePt" dir="t"/>
          </a:scene3d>
          <a:sp3d>
            <a:bevelT/>
          </a:sp3d>
        </p:spPr>
        <p:txBody>
          <a:bodyPr>
            <a:normAutofit/>
          </a:bodyPr>
          <a:lstStyle/>
          <a:p>
            <a:pPr defTabSz="969970">
              <a:lnSpc>
                <a:spcPct val="90000"/>
              </a:lnSpc>
              <a:buSzPct val="125000"/>
              <a:buFont typeface="Wingdings" panose="05000000000000000000" pitchFamily="2" charset="2"/>
              <a:buChar char="v"/>
              <a:defRPr/>
            </a:pPr>
            <a:r>
              <a:rPr lang="en-US" altLang="en-US" sz="2400" b="1" kern="1200" dirty="0">
                <a:solidFill>
                  <a:schemeClr val="bg2">
                    <a:lumMod val="50000"/>
                  </a:schemeClr>
                </a:solidFill>
                <a:latin typeface="+mn-lt"/>
                <a:ea typeface="ＭＳ Ｐゴシック"/>
                <a:cs typeface="ＭＳ Ｐゴシック"/>
              </a:rPr>
              <a:t>SCRUM</a:t>
            </a:r>
          </a:p>
          <a:p>
            <a:pPr marL="1065813" lvl="1" indent="-456777">
              <a:spcBef>
                <a:spcPct val="0"/>
              </a:spcBef>
              <a:buFont typeface="Arial" panose="020B0604020202020204" pitchFamily="34" charset="0"/>
              <a:buChar char="•"/>
              <a:defRPr/>
            </a:pPr>
            <a:r>
              <a:rPr lang="en-US" altLang="en-US" sz="2400" kern="1200" dirty="0">
                <a:solidFill>
                  <a:schemeClr val="bg2">
                    <a:lumMod val="50000"/>
                  </a:schemeClr>
                </a:solidFill>
                <a:ea typeface="ＭＳ Ｐゴシック"/>
                <a:cs typeface="ＭＳ Ｐゴシック"/>
              </a:rPr>
              <a:t>3 Roles</a:t>
            </a:r>
          </a:p>
          <a:p>
            <a:pPr marL="1065813" lvl="1" indent="-456777">
              <a:spcBef>
                <a:spcPct val="0"/>
              </a:spcBef>
              <a:buFont typeface="Arial" panose="020B0604020202020204" pitchFamily="34" charset="0"/>
              <a:buChar char="•"/>
              <a:defRPr/>
            </a:pPr>
            <a:r>
              <a:rPr lang="en-US" altLang="en-US" sz="2400" kern="1200" dirty="0">
                <a:solidFill>
                  <a:schemeClr val="bg2">
                    <a:lumMod val="50000"/>
                  </a:schemeClr>
                </a:solidFill>
                <a:ea typeface="ＭＳ Ｐゴシック"/>
                <a:cs typeface="ＭＳ Ｐゴシック"/>
              </a:rPr>
              <a:t>4 Ceremonies</a:t>
            </a:r>
          </a:p>
          <a:p>
            <a:pPr marL="1065813" lvl="1" indent="-456777">
              <a:spcBef>
                <a:spcPct val="0"/>
              </a:spcBef>
              <a:buFont typeface="Arial" panose="020B0604020202020204" pitchFamily="34" charset="0"/>
              <a:buChar char="•"/>
              <a:defRPr/>
            </a:pPr>
            <a:r>
              <a:rPr lang="en-US" altLang="en-US" sz="2400" kern="1200" dirty="0">
                <a:solidFill>
                  <a:schemeClr val="bg2">
                    <a:lumMod val="50000"/>
                  </a:schemeClr>
                </a:solidFill>
                <a:ea typeface="ＭＳ Ｐゴシック"/>
                <a:cs typeface="ＭＳ Ｐゴシック"/>
              </a:rPr>
              <a:t>3 Artifacts</a:t>
            </a:r>
          </a:p>
        </p:txBody>
      </p:sp>
      <p:sp>
        <p:nvSpPr>
          <p:cNvPr id="7" name="Rectangle 6"/>
          <p:cNvSpPr/>
          <p:nvPr/>
        </p:nvSpPr>
        <p:spPr>
          <a:xfrm>
            <a:off x="1122205" y="3039333"/>
            <a:ext cx="4973795" cy="1421928"/>
          </a:xfrm>
          <a:prstGeom prst="rect">
            <a:avLst/>
          </a:prstGeom>
          <a:solidFill>
            <a:srgbClr val="92D050"/>
          </a:solidFill>
          <a:scene3d>
            <a:camera prst="orthographicFront"/>
            <a:lightRig rig="threePt" dir="t"/>
          </a:scene3d>
          <a:sp3d>
            <a:bevelT/>
          </a:sp3d>
        </p:spPr>
        <p:txBody>
          <a:bodyPr wrap="square">
            <a:spAutoFit/>
          </a:bodyPr>
          <a:lstStyle/>
          <a:p>
            <a:pPr marL="456777" indent="-456777" defTabSz="969970">
              <a:lnSpc>
                <a:spcPct val="90000"/>
              </a:lnSpc>
              <a:spcBef>
                <a:spcPct val="20000"/>
              </a:spcBef>
              <a:buSzPct val="125000"/>
              <a:buFont typeface="Wingdings" panose="05000000000000000000" pitchFamily="2" charset="2"/>
              <a:buChar char="v"/>
              <a:defRPr/>
            </a:pPr>
            <a:r>
              <a:rPr lang="en-US" sz="2400" b="1" dirty="0"/>
              <a:t>Lean</a:t>
            </a:r>
          </a:p>
          <a:p>
            <a:pPr marL="1065813" lvl="1" indent="-456777">
              <a:lnSpc>
                <a:spcPct val="90000"/>
              </a:lnSpc>
              <a:buFont typeface="Arial" panose="020B0604020202020204" pitchFamily="34" charset="0"/>
              <a:buChar char="•"/>
              <a:defRPr/>
            </a:pPr>
            <a:r>
              <a:rPr lang="en-US" sz="2400" dirty="0"/>
              <a:t>7 Principles</a:t>
            </a:r>
          </a:p>
          <a:p>
            <a:pPr marL="1065813" lvl="1" indent="-456777">
              <a:lnSpc>
                <a:spcPct val="90000"/>
              </a:lnSpc>
              <a:buFont typeface="Arial" panose="020B0604020202020204" pitchFamily="34" charset="0"/>
              <a:buChar char="•"/>
              <a:defRPr/>
            </a:pPr>
            <a:r>
              <a:rPr lang="en-US" sz="2400" dirty="0"/>
              <a:t>8 Wastes</a:t>
            </a:r>
          </a:p>
          <a:p>
            <a:pPr marL="1065813" lvl="1" indent="-456777">
              <a:lnSpc>
                <a:spcPct val="90000"/>
              </a:lnSpc>
              <a:buFont typeface="Arial" panose="020B0604020202020204" pitchFamily="34" charset="0"/>
              <a:buChar char="•"/>
              <a:defRPr/>
            </a:pPr>
            <a:r>
              <a:rPr lang="en-US" sz="2400" dirty="0"/>
              <a:t>22 Thinking Tools</a:t>
            </a:r>
          </a:p>
        </p:txBody>
      </p:sp>
      <p:sp>
        <p:nvSpPr>
          <p:cNvPr id="8" name="Rectangle 7"/>
          <p:cNvSpPr/>
          <p:nvPr/>
        </p:nvSpPr>
        <p:spPr>
          <a:xfrm>
            <a:off x="1832747" y="4508760"/>
            <a:ext cx="4872289" cy="1421928"/>
          </a:xfrm>
          <a:prstGeom prst="rect">
            <a:avLst/>
          </a:prstGeom>
          <a:solidFill>
            <a:srgbClr val="C00000"/>
          </a:solidFill>
          <a:scene3d>
            <a:camera prst="orthographicFront"/>
            <a:lightRig rig="threePt" dir="t"/>
          </a:scene3d>
          <a:sp3d>
            <a:bevelT/>
          </a:sp3d>
        </p:spPr>
        <p:txBody>
          <a:bodyPr wrap="square">
            <a:spAutoFit/>
          </a:bodyPr>
          <a:lstStyle/>
          <a:p>
            <a:pPr marL="456777" indent="-456777" defTabSz="969970">
              <a:lnSpc>
                <a:spcPct val="90000"/>
              </a:lnSpc>
              <a:spcBef>
                <a:spcPct val="20000"/>
              </a:spcBef>
              <a:buSzPct val="125000"/>
              <a:buFont typeface="Wingdings" panose="05000000000000000000" pitchFamily="2" charset="2"/>
              <a:buChar char="v"/>
              <a:defRPr/>
            </a:pPr>
            <a:r>
              <a:rPr lang="en-US" sz="2400" b="1" dirty="0">
                <a:solidFill>
                  <a:schemeClr val="bg1"/>
                </a:solidFill>
              </a:rPr>
              <a:t>XP</a:t>
            </a:r>
          </a:p>
          <a:p>
            <a:pPr marL="1065813" lvl="1" indent="-456777">
              <a:lnSpc>
                <a:spcPct val="90000"/>
              </a:lnSpc>
              <a:buFont typeface="Arial" panose="020B0604020202020204" pitchFamily="34" charset="0"/>
              <a:buChar char="•"/>
              <a:defRPr/>
            </a:pPr>
            <a:r>
              <a:rPr lang="en-US" sz="2400" dirty="0">
                <a:solidFill>
                  <a:schemeClr val="bg1"/>
                </a:solidFill>
              </a:rPr>
              <a:t>5 Values</a:t>
            </a:r>
          </a:p>
          <a:p>
            <a:pPr marL="1065813" lvl="1" indent="-456777">
              <a:lnSpc>
                <a:spcPct val="90000"/>
              </a:lnSpc>
              <a:buFont typeface="Arial" panose="020B0604020202020204" pitchFamily="34" charset="0"/>
              <a:buChar char="•"/>
              <a:defRPr/>
            </a:pPr>
            <a:r>
              <a:rPr lang="en-US" sz="2400" dirty="0">
                <a:solidFill>
                  <a:schemeClr val="bg1"/>
                </a:solidFill>
              </a:rPr>
              <a:t>12 Primary Practices</a:t>
            </a:r>
          </a:p>
          <a:p>
            <a:pPr marL="1065813" lvl="1" indent="-456777">
              <a:lnSpc>
                <a:spcPct val="90000"/>
              </a:lnSpc>
              <a:buFont typeface="Arial" panose="020B0604020202020204" pitchFamily="34" charset="0"/>
              <a:buChar char="•"/>
              <a:defRPr/>
            </a:pPr>
            <a:r>
              <a:rPr lang="en-US" sz="2400" dirty="0">
                <a:solidFill>
                  <a:schemeClr val="bg1"/>
                </a:solidFill>
              </a:rPr>
              <a:t>11 Corollary Practice</a:t>
            </a:r>
          </a:p>
        </p:txBody>
      </p:sp>
      <p:pic>
        <p:nvPicPr>
          <p:cNvPr id="9" name="Picture 8"/>
          <p:cNvPicPr>
            <a:picLocks noChangeAspect="1"/>
          </p:cNvPicPr>
          <p:nvPr/>
        </p:nvPicPr>
        <p:blipFill>
          <a:blip r:embed="rId3"/>
          <a:stretch>
            <a:fillRect/>
          </a:stretch>
        </p:blipFill>
        <p:spPr>
          <a:xfrm>
            <a:off x="6806542" y="1906410"/>
            <a:ext cx="5024548" cy="3121310"/>
          </a:xfrm>
          <a:prstGeom prst="rect">
            <a:avLst/>
          </a:prstGeom>
        </p:spPr>
      </p:pic>
    </p:spTree>
    <p:extLst>
      <p:ext uri="{BB962C8B-B14F-4D97-AF65-F5344CB8AC3E}">
        <p14:creationId xmlns:p14="http://schemas.microsoft.com/office/powerpoint/2010/main" val="164536376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347" y="2671191"/>
            <a:ext cx="7465803" cy="1141943"/>
          </a:xfrm>
        </p:spPr>
        <p:txBody>
          <a:bodyPr/>
          <a:lstStyle/>
          <a:p>
            <a:pPr lvl="0"/>
            <a:r>
              <a:rPr lang="en-US" dirty="0"/>
              <a:t>Agile  - Scrum</a:t>
            </a:r>
          </a:p>
        </p:txBody>
      </p:sp>
    </p:spTree>
    <p:extLst>
      <p:ext uri="{BB962C8B-B14F-4D97-AF65-F5344CB8AC3E}">
        <p14:creationId xmlns:p14="http://schemas.microsoft.com/office/powerpoint/2010/main" val="35056047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76598" y="490303"/>
            <a:ext cx="7086600" cy="639764"/>
          </a:xfrm>
        </p:spPr>
        <p:txBody>
          <a:bodyPr vert="horz" lIns="91367" tIns="45684" rIns="91367" bIns="45684" rtlCol="0" anchor="ctr">
            <a:normAutofit/>
          </a:bodyPr>
          <a:lstStyle/>
          <a:p>
            <a:pPr fontAlgn="auto">
              <a:spcAft>
                <a:spcPts val="0"/>
              </a:spcAft>
            </a:pPr>
            <a:r>
              <a:rPr lang="en-GB" b="1" dirty="0">
                <a:solidFill>
                  <a:schemeClr val="tx1"/>
                </a:solidFill>
              </a:rPr>
              <a:t>Scrum</a:t>
            </a:r>
          </a:p>
        </p:txBody>
      </p:sp>
      <p:sp>
        <p:nvSpPr>
          <p:cNvPr id="20483" name="Rectangle 3"/>
          <p:cNvSpPr>
            <a:spLocks noGrp="1" noChangeArrowheads="1"/>
          </p:cNvSpPr>
          <p:nvPr>
            <p:ph type="body" idx="4294967295"/>
          </p:nvPr>
        </p:nvSpPr>
        <p:spPr>
          <a:xfrm>
            <a:off x="411663" y="1219201"/>
            <a:ext cx="5278313" cy="4231104"/>
          </a:xfrm>
          <a:solidFill>
            <a:srgbClr val="92D050"/>
          </a:solidFill>
          <a:ln>
            <a:noFill/>
          </a:ln>
          <a:effectLst/>
          <a:scene3d>
            <a:camera prst="orthographicFront">
              <a:rot lat="0" lon="0" rev="0"/>
            </a:camera>
            <a:lightRig rig="chilly" dir="t">
              <a:rot lat="0" lon="0" rev="18480000"/>
            </a:lightRig>
          </a:scene3d>
          <a:sp3d prstMaterial="clear">
            <a:bevelT h="63500"/>
          </a:sp3d>
        </p:spPr>
        <p:txBody>
          <a:bodyPr>
            <a:normAutofit/>
          </a:bodyPr>
          <a:lstStyle/>
          <a:p>
            <a:pPr eaLnBrk="1" hangingPunct="1">
              <a:lnSpc>
                <a:spcPct val="90000"/>
              </a:lnSpc>
            </a:pPr>
            <a:r>
              <a:rPr lang="en-GB" dirty="0">
                <a:solidFill>
                  <a:schemeClr val="tx1"/>
                </a:solidFill>
              </a:rPr>
              <a:t>Ceremonies</a:t>
            </a:r>
          </a:p>
          <a:p>
            <a:pPr lvl="1" eaLnBrk="1" hangingPunct="1">
              <a:lnSpc>
                <a:spcPct val="90000"/>
              </a:lnSpc>
            </a:pPr>
            <a:r>
              <a:rPr lang="en-GB" dirty="0">
                <a:solidFill>
                  <a:schemeClr val="tx1"/>
                </a:solidFill>
              </a:rPr>
              <a:t>Sprint Planning</a:t>
            </a:r>
          </a:p>
          <a:p>
            <a:pPr lvl="1" eaLnBrk="1" hangingPunct="1">
              <a:lnSpc>
                <a:spcPct val="90000"/>
              </a:lnSpc>
            </a:pPr>
            <a:r>
              <a:rPr lang="en-GB" dirty="0">
                <a:solidFill>
                  <a:schemeClr val="tx1"/>
                </a:solidFill>
              </a:rPr>
              <a:t>Daily Stand Up </a:t>
            </a:r>
          </a:p>
          <a:p>
            <a:pPr lvl="1" eaLnBrk="1" hangingPunct="1">
              <a:lnSpc>
                <a:spcPct val="90000"/>
              </a:lnSpc>
            </a:pPr>
            <a:r>
              <a:rPr lang="en-GB" dirty="0">
                <a:solidFill>
                  <a:schemeClr val="tx1"/>
                </a:solidFill>
              </a:rPr>
              <a:t>Sprint Demo</a:t>
            </a:r>
          </a:p>
          <a:p>
            <a:pPr lvl="1" eaLnBrk="1" hangingPunct="1">
              <a:lnSpc>
                <a:spcPct val="90000"/>
              </a:lnSpc>
            </a:pPr>
            <a:r>
              <a:rPr lang="en-GB" dirty="0">
                <a:solidFill>
                  <a:schemeClr val="tx1"/>
                </a:solidFill>
              </a:rPr>
              <a:t>Sprint Retrospective</a:t>
            </a:r>
          </a:p>
          <a:p>
            <a:pPr lvl="1" eaLnBrk="1" hangingPunct="1">
              <a:lnSpc>
                <a:spcPct val="90000"/>
              </a:lnSpc>
            </a:pPr>
            <a:endParaRPr lang="en-GB" dirty="0">
              <a:solidFill>
                <a:schemeClr val="tx1"/>
              </a:solidFill>
            </a:endParaRPr>
          </a:p>
          <a:p>
            <a:pPr eaLnBrk="1" hangingPunct="1">
              <a:lnSpc>
                <a:spcPct val="90000"/>
              </a:lnSpc>
            </a:pPr>
            <a:r>
              <a:rPr lang="en-GB" dirty="0">
                <a:solidFill>
                  <a:schemeClr val="tx1"/>
                </a:solidFill>
              </a:rPr>
              <a:t>Artifacts</a:t>
            </a:r>
          </a:p>
          <a:p>
            <a:pPr lvl="1" eaLnBrk="1" hangingPunct="1">
              <a:lnSpc>
                <a:spcPct val="90000"/>
              </a:lnSpc>
            </a:pPr>
            <a:r>
              <a:rPr lang="en-GB" dirty="0">
                <a:solidFill>
                  <a:schemeClr val="tx1"/>
                </a:solidFill>
              </a:rPr>
              <a:t>Product Backlog</a:t>
            </a:r>
          </a:p>
          <a:p>
            <a:pPr lvl="1" eaLnBrk="1" hangingPunct="1">
              <a:lnSpc>
                <a:spcPct val="90000"/>
              </a:lnSpc>
            </a:pPr>
            <a:r>
              <a:rPr lang="en-GB" dirty="0">
                <a:solidFill>
                  <a:schemeClr val="tx1"/>
                </a:solidFill>
              </a:rPr>
              <a:t>Sprint Backlog</a:t>
            </a:r>
          </a:p>
          <a:p>
            <a:pPr lvl="1" eaLnBrk="1" hangingPunct="1">
              <a:lnSpc>
                <a:spcPct val="90000"/>
              </a:lnSpc>
            </a:pPr>
            <a:r>
              <a:rPr lang="en-GB" dirty="0">
                <a:solidFill>
                  <a:schemeClr val="tx1"/>
                </a:solidFill>
              </a:rPr>
              <a:t>Burn down Chart</a:t>
            </a:r>
          </a:p>
        </p:txBody>
      </p:sp>
      <p:sp>
        <p:nvSpPr>
          <p:cNvPr id="4" name="Rectangle 3"/>
          <p:cNvSpPr txBox="1">
            <a:spLocks noChangeArrowheads="1"/>
          </p:cNvSpPr>
          <p:nvPr/>
        </p:nvSpPr>
        <p:spPr bwMode="auto">
          <a:xfrm>
            <a:off x="6096000" y="1219201"/>
            <a:ext cx="5278313" cy="1524000"/>
          </a:xfrm>
          <a:prstGeom prst="rect">
            <a:avLst/>
          </a:prstGeom>
          <a:solidFill>
            <a:srgbClr val="92D050"/>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a:lstStyle/>
          <a:p>
            <a:pPr marL="456777" indent="-456777" defTabSz="969970">
              <a:lnSpc>
                <a:spcPct val="90000"/>
              </a:lnSpc>
              <a:spcBef>
                <a:spcPct val="20000"/>
              </a:spcBef>
              <a:buClr>
                <a:srgbClr val="4D4D4D"/>
              </a:buClr>
              <a:buSzPct val="125000"/>
              <a:buFont typeface="Times" pitchFamily="18" charset="0"/>
              <a:buChar char="•"/>
              <a:defRPr/>
            </a:pPr>
            <a:r>
              <a:rPr lang="en-GB" sz="2398" dirty="0">
                <a:solidFill>
                  <a:srgbClr val="4D4D4D"/>
                </a:solidFill>
                <a:cs typeface="Arial" panose="020B0604020202020204" pitchFamily="34" charset="0"/>
              </a:rPr>
              <a:t>Roles</a:t>
            </a:r>
          </a:p>
          <a:p>
            <a:pPr lvl="1" defTabSz="969970">
              <a:lnSpc>
                <a:spcPct val="90000"/>
              </a:lnSpc>
              <a:spcBef>
                <a:spcPct val="20000"/>
              </a:spcBef>
              <a:buClr>
                <a:srgbClr val="4D4D4D"/>
              </a:buClr>
              <a:buSzPct val="125000"/>
              <a:defRPr/>
            </a:pPr>
            <a:r>
              <a:rPr lang="en-GB" sz="2131" dirty="0">
                <a:solidFill>
                  <a:srgbClr val="4D4D4D"/>
                </a:solidFill>
                <a:cs typeface="Arial" panose="020B0604020202020204" pitchFamily="34" charset="0"/>
              </a:rPr>
              <a:t>- Product Owner</a:t>
            </a:r>
          </a:p>
          <a:p>
            <a:pPr lvl="1" defTabSz="969970">
              <a:lnSpc>
                <a:spcPct val="90000"/>
              </a:lnSpc>
              <a:spcBef>
                <a:spcPct val="20000"/>
              </a:spcBef>
              <a:buClr>
                <a:srgbClr val="4D4D4D"/>
              </a:buClr>
              <a:buSzPct val="125000"/>
              <a:defRPr/>
            </a:pPr>
            <a:r>
              <a:rPr lang="en-GB" sz="2131" dirty="0">
                <a:solidFill>
                  <a:srgbClr val="4D4D4D"/>
                </a:solidFill>
                <a:cs typeface="Arial" panose="020B0604020202020204" pitchFamily="34" charset="0"/>
              </a:rPr>
              <a:t>- Scrum Master</a:t>
            </a:r>
          </a:p>
          <a:p>
            <a:pPr lvl="1" defTabSz="969970">
              <a:lnSpc>
                <a:spcPct val="90000"/>
              </a:lnSpc>
              <a:spcBef>
                <a:spcPct val="20000"/>
              </a:spcBef>
              <a:buClr>
                <a:srgbClr val="4D4D4D"/>
              </a:buClr>
              <a:buSzPct val="125000"/>
              <a:defRPr/>
            </a:pPr>
            <a:r>
              <a:rPr lang="en-GB" sz="2131" dirty="0">
                <a:solidFill>
                  <a:srgbClr val="4D4D4D"/>
                </a:solidFill>
                <a:cs typeface="Arial" panose="020B0604020202020204" pitchFamily="34" charset="0"/>
              </a:rPr>
              <a:t>- Team</a:t>
            </a:r>
          </a:p>
          <a:p>
            <a:pPr marL="342903" indent="-342903" defTabSz="969970">
              <a:lnSpc>
                <a:spcPct val="90000"/>
              </a:lnSpc>
              <a:spcBef>
                <a:spcPct val="20000"/>
              </a:spcBef>
              <a:buSzPct val="125000"/>
              <a:buBlip>
                <a:blip r:embed="rId2"/>
              </a:buBlip>
              <a:defRPr/>
            </a:pPr>
            <a:endParaRPr lang="en-GB" sz="2400" kern="0" dirty="0"/>
          </a:p>
          <a:p>
            <a:pPr marL="742956" lvl="1" indent="-285753" defTabSz="969970">
              <a:lnSpc>
                <a:spcPct val="90000"/>
              </a:lnSpc>
              <a:spcBef>
                <a:spcPct val="20000"/>
              </a:spcBef>
              <a:defRPr/>
            </a:pPr>
            <a:endParaRPr lang="en-GB" sz="1999" kern="0" dirty="0"/>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989" y="2921470"/>
            <a:ext cx="5773154" cy="3430757"/>
          </a:xfrm>
          <a:prstGeom prst="rect">
            <a:avLst/>
          </a:prstGeom>
          <a:noFill/>
          <a:ln>
            <a:noFill/>
          </a:ln>
          <a:effectLst>
            <a:prstShdw prst="shdw17" dist="17961" dir="2700000">
              <a:schemeClr val="bg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489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976" y="1070991"/>
            <a:ext cx="7465803" cy="1141943"/>
          </a:xfrm>
        </p:spPr>
        <p:txBody>
          <a:bodyPr/>
          <a:lstStyle/>
          <a:p>
            <a:r>
              <a:rPr lang="en-US" dirty="0"/>
              <a:t>Agile  </a:t>
            </a:r>
            <a:br>
              <a:rPr lang="en-US" dirty="0"/>
            </a:br>
            <a:br>
              <a:rPr lang="en-US" dirty="0"/>
            </a:br>
            <a:br>
              <a:rPr lang="en-US" dirty="0"/>
            </a:br>
            <a:r>
              <a:rPr lang="en-US" dirty="0"/>
              <a:t>Where Am I ??????</a:t>
            </a:r>
          </a:p>
        </p:txBody>
      </p:sp>
      <p:pic>
        <p:nvPicPr>
          <p:cNvPr id="4" name="Picture 3">
            <a:extLst>
              <a:ext uri="{FF2B5EF4-FFF2-40B4-BE49-F238E27FC236}">
                <a16:creationId xmlns:a16="http://schemas.microsoft.com/office/drawing/2014/main" id="{0F6B49BF-CBA2-4C7C-9BD2-5CA859697641}"/>
              </a:ext>
            </a:extLst>
          </p:cNvPr>
          <p:cNvPicPr>
            <a:picLocks noChangeAspect="1"/>
          </p:cNvPicPr>
          <p:nvPr/>
        </p:nvPicPr>
        <p:blipFill>
          <a:blip r:embed="rId2"/>
          <a:stretch>
            <a:fillRect/>
          </a:stretch>
        </p:blipFill>
        <p:spPr>
          <a:xfrm>
            <a:off x="1416138" y="3011940"/>
            <a:ext cx="5898057" cy="3111273"/>
          </a:xfrm>
          <a:prstGeom prst="rect">
            <a:avLst/>
          </a:prstGeom>
        </p:spPr>
      </p:pic>
    </p:spTree>
    <p:extLst>
      <p:ext uri="{BB962C8B-B14F-4D97-AF65-F5344CB8AC3E}">
        <p14:creationId xmlns:p14="http://schemas.microsoft.com/office/powerpoint/2010/main" val="346159675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347628"/>
            <a:ext cx="8831023" cy="609600"/>
          </a:xfrm>
        </p:spPr>
        <p:txBody>
          <a:bodyPr>
            <a:normAutofit/>
          </a:bodyPr>
          <a:lstStyle/>
          <a:p>
            <a:r>
              <a:rPr lang="en-US" altLang="en-US" sz="3200" dirty="0">
                <a:solidFill>
                  <a:schemeClr val="bg2">
                    <a:lumMod val="50000"/>
                  </a:schemeClr>
                </a:solidFill>
              </a:rPr>
              <a:t>Attributes of Agile Team – A quick glimpse</a:t>
            </a:r>
            <a:endParaRPr lang="en-US" sz="3200" dirty="0"/>
          </a:p>
        </p:txBody>
      </p:sp>
      <p:sp>
        <p:nvSpPr>
          <p:cNvPr id="8" name="TextBox 7"/>
          <p:cNvSpPr txBox="1"/>
          <p:nvPr/>
        </p:nvSpPr>
        <p:spPr>
          <a:xfrm>
            <a:off x="552450" y="1185828"/>
            <a:ext cx="11639550" cy="5509200"/>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2000" dirty="0">
                <a:latin typeface="Arial" panose="020B0604020202020204" pitchFamily="34" charset="0"/>
                <a:cs typeface="Arial" panose="020B0604020202020204" pitchFamily="34" charset="0"/>
              </a:rPr>
              <a:t>No Managers – The team is self-managed</a:t>
            </a:r>
          </a:p>
          <a:p>
            <a:pPr marL="342900" indent="-342900" fontAlgn="base">
              <a:spcBef>
                <a:spcPct val="20000"/>
              </a:spcBef>
              <a:spcAft>
                <a:spcPct val="0"/>
              </a:spcAft>
              <a:buClr>
                <a:srgbClr val="FDB813"/>
              </a:buClr>
              <a:buFont typeface="Times" pitchFamily="18" charset="0"/>
              <a:buChar char="•"/>
            </a:pPr>
            <a:r>
              <a:rPr lang="en-US" sz="2000" dirty="0">
                <a:latin typeface="Arial" panose="020B0604020202020204" pitchFamily="34" charset="0"/>
                <a:cs typeface="Arial" panose="020B0604020202020204" pitchFamily="34" charset="0"/>
              </a:rPr>
              <a:t>Self-disciplined</a:t>
            </a:r>
          </a:p>
          <a:p>
            <a:pPr marL="342900" indent="-342900" fontAlgn="base">
              <a:spcBef>
                <a:spcPct val="20000"/>
              </a:spcBef>
              <a:spcAft>
                <a:spcPct val="0"/>
              </a:spcAft>
              <a:buClr>
                <a:srgbClr val="FDB813"/>
              </a:buClr>
              <a:buFont typeface="Times" pitchFamily="18" charset="0"/>
              <a:buChar char="•"/>
            </a:pPr>
            <a:r>
              <a:rPr lang="en-US" sz="2000" dirty="0">
                <a:latin typeface="Arial" panose="020B0604020202020204" pitchFamily="34" charset="0"/>
                <a:cs typeface="Arial" panose="020B0604020202020204" pitchFamily="34" charset="0"/>
              </a:rPr>
              <a:t>Time-boxing</a:t>
            </a:r>
          </a:p>
          <a:p>
            <a:pPr marL="342900" indent="-342900" fontAlgn="base">
              <a:spcBef>
                <a:spcPct val="20000"/>
              </a:spcBef>
              <a:spcAft>
                <a:spcPct val="0"/>
              </a:spcAft>
              <a:buClr>
                <a:srgbClr val="FDB813"/>
              </a:buClr>
              <a:buFont typeface="Times" pitchFamily="18" charset="0"/>
              <a:buChar char="•"/>
            </a:pPr>
            <a:r>
              <a:rPr lang="en-US" sz="2000" dirty="0">
                <a:latin typeface="Arial" panose="020B0604020202020204" pitchFamily="34" charset="0"/>
                <a:cs typeface="Arial" panose="020B0604020202020204" pitchFamily="34" charset="0"/>
              </a:rPr>
              <a:t>Sustainable</a:t>
            </a:r>
          </a:p>
          <a:p>
            <a:pPr marL="342900" indent="-342900" fontAlgn="base">
              <a:spcBef>
                <a:spcPct val="20000"/>
              </a:spcBef>
              <a:spcAft>
                <a:spcPct val="0"/>
              </a:spcAft>
              <a:buClr>
                <a:srgbClr val="FDB813"/>
              </a:buClr>
              <a:buFont typeface="Times" pitchFamily="18" charset="0"/>
              <a:buChar char="•"/>
            </a:pPr>
            <a:r>
              <a:rPr lang="en-US" sz="2000" dirty="0">
                <a:latin typeface="Arial" panose="020B0604020202020204" pitchFamily="34" charset="0"/>
                <a:cs typeface="Arial" panose="020B0604020202020204" pitchFamily="34" charset="0"/>
              </a:rPr>
              <a:t>Taking the ownership</a:t>
            </a:r>
          </a:p>
          <a:p>
            <a:pPr marL="342900" indent="-342900" fontAlgn="base">
              <a:spcBef>
                <a:spcPct val="20000"/>
              </a:spcBef>
              <a:spcAft>
                <a:spcPct val="0"/>
              </a:spcAft>
              <a:buClr>
                <a:srgbClr val="FDB813"/>
              </a:buClr>
              <a:buFont typeface="Times" pitchFamily="18" charset="0"/>
              <a:buChar char="•"/>
            </a:pPr>
            <a:r>
              <a:rPr lang="en-US" sz="2000" dirty="0">
                <a:latin typeface="Arial" panose="020B0604020202020204" pitchFamily="34" charset="0"/>
                <a:cs typeface="Arial" panose="020B0604020202020204" pitchFamily="34" charset="0"/>
              </a:rPr>
              <a:t>Team should be transparent to the customer ( we need to engage the customer in daily development activities)</a:t>
            </a:r>
          </a:p>
          <a:p>
            <a:pPr marL="342900" indent="-342900" fontAlgn="base">
              <a:spcBef>
                <a:spcPct val="20000"/>
              </a:spcBef>
              <a:spcAft>
                <a:spcPct val="0"/>
              </a:spcAft>
              <a:buClr>
                <a:srgbClr val="FDB813"/>
              </a:buClr>
              <a:buFont typeface="Times" pitchFamily="18" charset="0"/>
              <a:buChar char="•"/>
            </a:pPr>
            <a:r>
              <a:rPr lang="en-US" sz="2000" dirty="0">
                <a:latin typeface="Arial" panose="020B0604020202020204" pitchFamily="34" charset="0"/>
                <a:cs typeface="Arial" panose="020B0604020202020204" pitchFamily="34" charset="0"/>
              </a:rPr>
              <a:t>Cross functional</a:t>
            </a:r>
          </a:p>
          <a:p>
            <a:pPr marL="342900" indent="-342900" fontAlgn="base">
              <a:spcBef>
                <a:spcPct val="20000"/>
              </a:spcBef>
              <a:spcAft>
                <a:spcPct val="0"/>
              </a:spcAft>
              <a:buClr>
                <a:srgbClr val="FDB813"/>
              </a:buClr>
              <a:buFont typeface="Times" pitchFamily="18" charset="0"/>
              <a:buChar char="•"/>
            </a:pPr>
            <a:r>
              <a:rPr lang="en-US" sz="2000" dirty="0">
                <a:latin typeface="Arial" panose="020B0604020202020204" pitchFamily="34" charset="0"/>
                <a:cs typeface="Arial" panose="020B0604020202020204" pitchFamily="34" charset="0"/>
              </a:rPr>
              <a:t>Continuous learning</a:t>
            </a:r>
          </a:p>
          <a:p>
            <a:pPr marL="342900" indent="-342900" fontAlgn="base">
              <a:spcBef>
                <a:spcPct val="20000"/>
              </a:spcBef>
              <a:spcAft>
                <a:spcPct val="0"/>
              </a:spcAft>
              <a:buClr>
                <a:srgbClr val="FDB813"/>
              </a:buClr>
              <a:buFont typeface="Times" pitchFamily="18" charset="0"/>
              <a:buChar char="•"/>
            </a:pPr>
            <a:r>
              <a:rPr lang="en-US" sz="2000" dirty="0">
                <a:latin typeface="Arial" panose="020B0604020202020204" pitchFamily="34" charset="0"/>
                <a:cs typeface="Arial" panose="020B0604020202020204" pitchFamily="34" charset="0"/>
              </a:rPr>
              <a:t>Team should be collaborative</a:t>
            </a:r>
          </a:p>
          <a:p>
            <a:pPr marL="342900" indent="-342900" fontAlgn="base">
              <a:spcBef>
                <a:spcPct val="20000"/>
              </a:spcBef>
              <a:spcAft>
                <a:spcPct val="0"/>
              </a:spcAft>
              <a:buClr>
                <a:srgbClr val="FDB813"/>
              </a:buClr>
              <a:buFont typeface="Times" pitchFamily="18" charset="0"/>
              <a:buChar char="•"/>
            </a:pPr>
            <a:r>
              <a:rPr lang="en-US" sz="2000" dirty="0">
                <a:latin typeface="Arial" panose="020B0604020202020204" pitchFamily="34" charset="0"/>
                <a:cs typeface="Arial" panose="020B0604020202020204" pitchFamily="34" charset="0"/>
              </a:rPr>
              <a:t>Respect your team members / discuss with the team about the problem</a:t>
            </a:r>
          </a:p>
          <a:p>
            <a:pPr marL="342900" indent="-342900" fontAlgn="base">
              <a:spcBef>
                <a:spcPct val="20000"/>
              </a:spcBef>
              <a:spcAft>
                <a:spcPct val="0"/>
              </a:spcAft>
              <a:buClr>
                <a:srgbClr val="FDB813"/>
              </a:buClr>
              <a:buFont typeface="Times" pitchFamily="18" charset="0"/>
              <a:buChar char="•"/>
            </a:pPr>
            <a:r>
              <a:rPr lang="en-US" sz="2000" dirty="0">
                <a:latin typeface="Arial" panose="020B0604020202020204" pitchFamily="34" charset="0"/>
                <a:cs typeface="Arial" panose="020B0604020202020204" pitchFamily="34" charset="0"/>
              </a:rPr>
              <a:t>Agile supports new ideas / innovations</a:t>
            </a:r>
          </a:p>
          <a:p>
            <a:pPr marL="342900" indent="-342900" fontAlgn="base">
              <a:spcBef>
                <a:spcPct val="20000"/>
              </a:spcBef>
              <a:spcAft>
                <a:spcPct val="0"/>
              </a:spcAft>
              <a:buClr>
                <a:srgbClr val="FDB813"/>
              </a:buClr>
              <a:buFont typeface="Times" pitchFamily="18" charset="0"/>
              <a:buChar char="•"/>
            </a:pPr>
            <a:r>
              <a:rPr lang="en-US" sz="2000" dirty="0">
                <a:latin typeface="Arial" panose="020B0604020202020204" pitchFamily="34" charset="0"/>
                <a:cs typeface="Arial" panose="020B0604020202020204" pitchFamily="34" charset="0"/>
              </a:rPr>
              <a:t>Agile never bothers about failures</a:t>
            </a:r>
          </a:p>
          <a:p>
            <a:pPr marL="342900" indent="-342900" fontAlgn="base">
              <a:spcBef>
                <a:spcPct val="20000"/>
              </a:spcBef>
              <a:spcAft>
                <a:spcPct val="0"/>
              </a:spcAft>
              <a:buClr>
                <a:srgbClr val="FDB813"/>
              </a:buClr>
              <a:buFont typeface="Times" pitchFamily="18" charset="0"/>
              <a:buChar char="•"/>
            </a:pPr>
            <a:r>
              <a:rPr lang="en-US" sz="2000" dirty="0">
                <a:latin typeface="Arial" panose="020B0604020202020204" pitchFamily="34" charset="0"/>
                <a:cs typeface="Arial" panose="020B0604020202020204" pitchFamily="34" charset="0"/>
              </a:rPr>
              <a:t>Agile recommends to have face to face communication</a:t>
            </a:r>
          </a:p>
          <a:p>
            <a:pPr marL="342900" indent="-342900" fontAlgn="base">
              <a:spcBef>
                <a:spcPct val="20000"/>
              </a:spcBef>
              <a:spcAft>
                <a:spcPct val="0"/>
              </a:spcAft>
              <a:buClr>
                <a:srgbClr val="FDB813"/>
              </a:buClr>
              <a:buFont typeface="Times" pitchFamily="18"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10414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51" y="276784"/>
            <a:ext cx="8831023" cy="609600"/>
          </a:xfrm>
        </p:spPr>
        <p:txBody>
          <a:bodyPr vert="horz" lIns="91367" tIns="45684" rIns="91367" bIns="45684" rtlCol="0" anchor="ctr">
            <a:normAutofit/>
          </a:bodyPr>
          <a:lstStyle/>
          <a:p>
            <a:pPr fontAlgn="auto">
              <a:spcAft>
                <a:spcPts val="0"/>
              </a:spcAft>
            </a:pPr>
            <a:r>
              <a:rPr lang="en-US" dirty="0">
                <a:solidFill>
                  <a:schemeClr val="bg2">
                    <a:lumMod val="50000"/>
                  </a:schemeClr>
                </a:solidFill>
              </a:rPr>
              <a:t>User Stories</a:t>
            </a:r>
          </a:p>
        </p:txBody>
      </p:sp>
      <p:sp>
        <p:nvSpPr>
          <p:cNvPr id="4" name="TextBox 10"/>
          <p:cNvSpPr txBox="1">
            <a:spLocks noChangeArrowheads="1"/>
          </p:cNvSpPr>
          <p:nvPr/>
        </p:nvSpPr>
        <p:spPr bwMode="auto">
          <a:xfrm>
            <a:off x="308567" y="1253321"/>
            <a:ext cx="7005504" cy="3291542"/>
          </a:xfrm>
          <a:prstGeom prst="rect">
            <a:avLst/>
          </a:prstGeom>
          <a:solidFill>
            <a:schemeClr val="tx2">
              <a:lumMod val="20000"/>
              <a:lumOff val="80000"/>
            </a:schemeClr>
          </a:solidFill>
          <a:ln>
            <a:noFill/>
          </a:ln>
          <a:effectLst>
            <a:glow rad="63500">
              <a:schemeClr val="accent5">
                <a:satMod val="175000"/>
                <a:alpha val="40000"/>
              </a:schemeClr>
            </a:glow>
          </a:effectLst>
          <a:extLst/>
        </p:spPr>
        <p:txBody>
          <a:bodyPr wrap="square">
            <a:spAutoFit/>
          </a:bodyPr>
          <a:lstStyle>
            <a:lvl1pPr eaLnBrk="0" hangingPunct="0">
              <a:defRPr>
                <a:solidFill>
                  <a:schemeClr val="tx1"/>
                </a:solidFill>
                <a:latin typeface="Arial" pitchFamily="34" charset="0"/>
                <a:ea typeface="MS PGothic" pitchFamily="34" charset="-128"/>
              </a:defRPr>
            </a:lvl1pPr>
            <a:lvl2pPr eaLnBrk="0" hangingPunct="0">
              <a:defRPr>
                <a:solidFill>
                  <a:schemeClr val="tx1"/>
                </a:solidFill>
                <a:latin typeface="Arial" pitchFamily="34" charset="0"/>
                <a:ea typeface="MS PGothic" pitchFamily="34" charset="-128"/>
              </a:defRPr>
            </a:lvl2pPr>
            <a:lvl3pPr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eaLnBrk="1" hangingPunct="1">
              <a:buFont typeface="Arial" pitchFamily="34" charset="0"/>
              <a:buChar char="•"/>
            </a:pPr>
            <a:r>
              <a:rPr lang="en-US" sz="1599" dirty="0">
                <a:solidFill>
                  <a:schemeClr val="bg2">
                    <a:lumMod val="50000"/>
                  </a:schemeClr>
                </a:solidFill>
              </a:rPr>
              <a:t>List of requirement will be specified in an organized way i.e. User Stories</a:t>
            </a:r>
          </a:p>
          <a:p>
            <a:pPr eaLnBrk="1" hangingPunct="1">
              <a:buFont typeface="Arial" pitchFamily="34" charset="0"/>
              <a:buChar char="•"/>
            </a:pPr>
            <a:endParaRPr lang="en-US" sz="1599" dirty="0">
              <a:solidFill>
                <a:schemeClr val="bg2">
                  <a:lumMod val="50000"/>
                </a:schemeClr>
              </a:solidFill>
            </a:endParaRPr>
          </a:p>
          <a:p>
            <a:pPr eaLnBrk="1" hangingPunct="1">
              <a:buFont typeface="Arial" pitchFamily="34" charset="0"/>
              <a:buChar char="•"/>
            </a:pPr>
            <a:r>
              <a:rPr lang="en-US" sz="1599" dirty="0">
                <a:solidFill>
                  <a:schemeClr val="bg2">
                    <a:lumMod val="50000"/>
                  </a:schemeClr>
                </a:solidFill>
              </a:rPr>
              <a:t>User Stories are the functionalities to be delivered in the Scrum.</a:t>
            </a:r>
          </a:p>
          <a:p>
            <a:pPr lvl="1" eaLnBrk="1" hangingPunct="1">
              <a:buFont typeface="Arial" pitchFamily="34" charset="0"/>
              <a:buChar char="•"/>
            </a:pPr>
            <a:r>
              <a:rPr lang="en-US" sz="1599" dirty="0">
                <a:solidFill>
                  <a:schemeClr val="bg2">
                    <a:lumMod val="50000"/>
                  </a:schemeClr>
                </a:solidFill>
              </a:rPr>
              <a:t>Functionalities will be specified User perceptive </a:t>
            </a:r>
          </a:p>
          <a:p>
            <a:pPr lvl="1" eaLnBrk="1" hangingPunct="1"/>
            <a:endParaRPr lang="en-US" sz="1599" dirty="0">
              <a:solidFill>
                <a:schemeClr val="bg2">
                  <a:lumMod val="50000"/>
                </a:schemeClr>
              </a:solidFill>
            </a:endParaRPr>
          </a:p>
          <a:p>
            <a:pPr eaLnBrk="1" hangingPunct="1">
              <a:buFont typeface="Arial" pitchFamily="34" charset="0"/>
              <a:buChar char="•"/>
            </a:pPr>
            <a:r>
              <a:rPr lang="en-US" sz="1599" b="1" dirty="0">
                <a:solidFill>
                  <a:srgbClr val="C00000"/>
                </a:solidFill>
              </a:rPr>
              <a:t>Ideal User Story format will be like</a:t>
            </a:r>
          </a:p>
          <a:p>
            <a:pPr lvl="1" eaLnBrk="1" hangingPunct="1">
              <a:buFont typeface="Arial" pitchFamily="34" charset="0"/>
              <a:buChar char="•"/>
            </a:pPr>
            <a:r>
              <a:rPr lang="en-US" sz="1599" dirty="0">
                <a:solidFill>
                  <a:schemeClr val="bg2">
                    <a:lumMod val="50000"/>
                  </a:schemeClr>
                </a:solidFill>
              </a:rPr>
              <a:t>As a User &lt;Role&gt; I want &lt; Condition&gt; So that, I can achieve &lt; desired goal&gt;</a:t>
            </a:r>
          </a:p>
          <a:p>
            <a:pPr lvl="1" eaLnBrk="1" hangingPunct="1"/>
            <a:endParaRPr lang="en-US" sz="1599" dirty="0">
              <a:solidFill>
                <a:schemeClr val="bg2">
                  <a:lumMod val="50000"/>
                </a:schemeClr>
              </a:solidFill>
            </a:endParaRPr>
          </a:p>
          <a:p>
            <a:pPr eaLnBrk="1" hangingPunct="1">
              <a:buFont typeface="Arial" pitchFamily="34" charset="0"/>
              <a:buChar char="•"/>
            </a:pPr>
            <a:r>
              <a:rPr lang="en-US" sz="1599" b="1" dirty="0">
                <a:solidFill>
                  <a:srgbClr val="C00000"/>
                </a:solidFill>
              </a:rPr>
              <a:t>Objectives of User Stories </a:t>
            </a:r>
          </a:p>
          <a:p>
            <a:pPr lvl="1" eaLnBrk="1" hangingPunct="1">
              <a:buFont typeface="Arial" pitchFamily="34" charset="0"/>
              <a:buChar char="•"/>
            </a:pPr>
            <a:r>
              <a:rPr lang="en-US" sz="1599" dirty="0">
                <a:solidFill>
                  <a:schemeClr val="bg2">
                    <a:lumMod val="50000"/>
                  </a:schemeClr>
                </a:solidFill>
              </a:rPr>
              <a:t>Card: Stories are written on note cards and will be divided as tasks</a:t>
            </a:r>
          </a:p>
          <a:p>
            <a:pPr lvl="1" eaLnBrk="1" hangingPunct="1">
              <a:buFont typeface="Arial" pitchFamily="34" charset="0"/>
              <a:buChar char="•"/>
            </a:pPr>
            <a:r>
              <a:rPr lang="en-US" sz="1599" dirty="0">
                <a:solidFill>
                  <a:schemeClr val="bg2">
                    <a:lumMod val="50000"/>
                  </a:schemeClr>
                </a:solidFill>
              </a:rPr>
              <a:t>Confirmation:  Acceptance test will be conducted Story developed properly</a:t>
            </a:r>
          </a:p>
        </p:txBody>
      </p:sp>
      <p:pic>
        <p:nvPicPr>
          <p:cNvPr id="5" name="Picture 2" descr="C:\Documents and Settings\audey_dias\My Documents\My Pictures\952449.jpg"/>
          <p:cNvPicPr>
            <a:picLocks noChangeAspect="1" noChangeArrowheads="1"/>
          </p:cNvPicPr>
          <p:nvPr/>
        </p:nvPicPr>
        <p:blipFill>
          <a:blip r:embed="rId2" cstate="print"/>
          <a:srcRect/>
          <a:stretch>
            <a:fillRect/>
          </a:stretch>
        </p:blipFill>
        <p:spPr bwMode="auto">
          <a:xfrm>
            <a:off x="7542461" y="1297374"/>
            <a:ext cx="4237876" cy="5269352"/>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310159" y="4951591"/>
            <a:ext cx="4364757" cy="1401096"/>
          </a:xfrm>
          <a:prstGeom prst="rect">
            <a:avLst/>
          </a:prstGeom>
          <a:noFill/>
          <a:ln w="9525">
            <a:noFill/>
            <a:miter lim="800000"/>
            <a:headEnd/>
            <a:tailEnd/>
          </a:ln>
        </p:spPr>
      </p:pic>
    </p:spTree>
    <p:extLst>
      <p:ext uri="{BB962C8B-B14F-4D97-AF65-F5344CB8AC3E}">
        <p14:creationId xmlns:p14="http://schemas.microsoft.com/office/powerpoint/2010/main" val="24670980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924" y="283070"/>
            <a:ext cx="8822853" cy="609036"/>
          </a:xfrm>
        </p:spPr>
        <p:txBody>
          <a:bodyPr/>
          <a:lstStyle/>
          <a:p>
            <a:r>
              <a:rPr lang="en-US" dirty="0"/>
              <a:t>How Scrum Works?</a:t>
            </a:r>
          </a:p>
        </p:txBody>
      </p:sp>
      <p:pic>
        <p:nvPicPr>
          <p:cNvPr id="4"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31" y="1299347"/>
            <a:ext cx="11358157" cy="5172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ine Callout 1 2"/>
          <p:cNvSpPr/>
          <p:nvPr/>
        </p:nvSpPr>
        <p:spPr bwMode="auto">
          <a:xfrm>
            <a:off x="501073" y="922227"/>
            <a:ext cx="3549424" cy="275707"/>
          </a:xfrm>
          <a:prstGeom prst="borderCallout1">
            <a:avLst>
              <a:gd name="adj1" fmla="val 103866"/>
              <a:gd name="adj2" fmla="val 50204"/>
              <a:gd name="adj3" fmla="val 198311"/>
              <a:gd name="adj4" fmla="val 49347"/>
            </a:avLst>
          </a:prstGeom>
          <a:ln w="63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1694" tIns="60848" rIns="121694" bIns="60848" numCol="1" rtlCol="0" anchor="t" anchorCtr="0" compatLnSpc="1">
            <a:prstTxWarp prst="textNoShape">
              <a:avLst/>
            </a:prstTxWarp>
          </a:bodyPr>
          <a:lstStyle/>
          <a:p>
            <a:r>
              <a:rPr lang="en-US" sz="1198" dirty="0">
                <a:solidFill>
                  <a:srgbClr val="002F5F"/>
                </a:solidFill>
              </a:rPr>
              <a:t>Iterative and Incremental Software Development </a:t>
            </a:r>
          </a:p>
          <a:p>
            <a:r>
              <a:rPr lang="en-US" sz="1198" dirty="0">
                <a:solidFill>
                  <a:srgbClr val="002F5F"/>
                </a:solidFill>
              </a:rPr>
              <a:t>. </a:t>
            </a:r>
          </a:p>
          <a:p>
            <a:endParaRPr lang="en-US" sz="1198" dirty="0">
              <a:solidFill>
                <a:srgbClr val="002F5F"/>
              </a:solidFill>
            </a:endParaRPr>
          </a:p>
          <a:p>
            <a:r>
              <a:rPr lang="en-US" sz="1198" dirty="0">
                <a:solidFill>
                  <a:srgbClr val="002F5F"/>
                </a:solidFill>
              </a:rPr>
              <a:t> </a:t>
            </a:r>
          </a:p>
          <a:p>
            <a:endParaRPr lang="en-US" sz="1198" dirty="0">
              <a:solidFill>
                <a:srgbClr val="002F5F"/>
              </a:solidFill>
            </a:endParaRPr>
          </a:p>
        </p:txBody>
      </p:sp>
      <p:sp>
        <p:nvSpPr>
          <p:cNvPr id="9" name="Line Callout 1 8"/>
          <p:cNvSpPr/>
          <p:nvPr/>
        </p:nvSpPr>
        <p:spPr bwMode="auto">
          <a:xfrm>
            <a:off x="2546576" y="2657013"/>
            <a:ext cx="3523532" cy="366339"/>
          </a:xfrm>
          <a:prstGeom prst="borderCallout1">
            <a:avLst>
              <a:gd name="adj1" fmla="val 108112"/>
              <a:gd name="adj2" fmla="val 9974"/>
              <a:gd name="adj3" fmla="val 444453"/>
              <a:gd name="adj4" fmla="val -1948"/>
            </a:avLst>
          </a:prstGeom>
          <a:ln w="63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1694" tIns="60848" rIns="121694" bIns="60848" numCol="1" rtlCol="0" anchor="t" anchorCtr="0" compatLnSpc="1">
            <a:prstTxWarp prst="textNoShape">
              <a:avLst/>
            </a:prstTxWarp>
          </a:bodyPr>
          <a:lstStyle/>
          <a:p>
            <a:r>
              <a:rPr lang="en-US" sz="1198" dirty="0">
                <a:solidFill>
                  <a:srgbClr val="002F5F"/>
                </a:solidFill>
              </a:rPr>
              <a:t>A Product Owner creates a Prioritized Wish List</a:t>
            </a:r>
          </a:p>
          <a:p>
            <a:endParaRPr lang="en-US" sz="1198" dirty="0">
              <a:solidFill>
                <a:srgbClr val="002F5F"/>
              </a:solidFill>
            </a:endParaRPr>
          </a:p>
        </p:txBody>
      </p:sp>
      <p:sp>
        <p:nvSpPr>
          <p:cNvPr id="12" name="Line Callout 1 11"/>
          <p:cNvSpPr/>
          <p:nvPr/>
        </p:nvSpPr>
        <p:spPr bwMode="auto">
          <a:xfrm>
            <a:off x="214098" y="6065717"/>
            <a:ext cx="7910145" cy="282052"/>
          </a:xfrm>
          <a:prstGeom prst="borderCallout1">
            <a:avLst>
              <a:gd name="adj1" fmla="val -3591"/>
              <a:gd name="adj2" fmla="val 32764"/>
              <a:gd name="adj3" fmla="val -82179"/>
              <a:gd name="adj4" fmla="val 37285"/>
            </a:avLst>
          </a:prstGeom>
          <a:ln w="63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1694" tIns="60848" rIns="121694" bIns="60848" numCol="1" rtlCol="0" anchor="t" anchorCtr="0" compatLnSpc="1">
            <a:prstTxWarp prst="textNoShape">
              <a:avLst/>
            </a:prstTxWarp>
          </a:bodyPr>
          <a:lstStyle/>
          <a:p>
            <a:r>
              <a:rPr lang="en-US" sz="1198" dirty="0">
                <a:solidFill>
                  <a:srgbClr val="002F5F"/>
                </a:solidFill>
              </a:rPr>
              <a:t>The Team pulls a small chunk from the top of the Sprint Backlog, and decides how  to implement those pieces.</a:t>
            </a:r>
          </a:p>
          <a:p>
            <a:endParaRPr lang="en-US" sz="1198" dirty="0">
              <a:solidFill>
                <a:srgbClr val="002F5F"/>
              </a:solidFill>
            </a:endParaRPr>
          </a:p>
        </p:txBody>
      </p:sp>
      <p:sp>
        <p:nvSpPr>
          <p:cNvPr id="13" name="Line Callout 1 12"/>
          <p:cNvSpPr/>
          <p:nvPr/>
        </p:nvSpPr>
        <p:spPr bwMode="auto">
          <a:xfrm>
            <a:off x="10659545" y="1197934"/>
            <a:ext cx="1273045" cy="466604"/>
          </a:xfrm>
          <a:prstGeom prst="borderCallout1">
            <a:avLst>
              <a:gd name="adj1" fmla="val 77016"/>
              <a:gd name="adj2" fmla="val -5282"/>
              <a:gd name="adj3" fmla="val 94398"/>
              <a:gd name="adj4" fmla="val -27320"/>
            </a:avLst>
          </a:prstGeom>
          <a:ln w="63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1694" tIns="60848" rIns="121694" bIns="60848" numCol="1" rtlCol="0" anchor="t" anchorCtr="0" compatLnSpc="1">
            <a:prstTxWarp prst="textNoShape">
              <a:avLst/>
            </a:prstTxWarp>
          </a:bodyPr>
          <a:lstStyle/>
          <a:p>
            <a:r>
              <a:rPr lang="en-US" sz="1198" dirty="0">
                <a:solidFill>
                  <a:srgbClr val="002F5F"/>
                </a:solidFill>
              </a:rPr>
              <a:t>Team  Assess Own  Progress </a:t>
            </a:r>
          </a:p>
          <a:p>
            <a:endParaRPr lang="en-US" sz="1198" dirty="0">
              <a:solidFill>
                <a:srgbClr val="002F5F"/>
              </a:solidFill>
            </a:endParaRPr>
          </a:p>
        </p:txBody>
      </p:sp>
      <p:sp>
        <p:nvSpPr>
          <p:cNvPr id="16" name="Line Callout 3 15"/>
          <p:cNvSpPr/>
          <p:nvPr/>
        </p:nvSpPr>
        <p:spPr bwMode="auto">
          <a:xfrm>
            <a:off x="3864934" y="1907820"/>
            <a:ext cx="2839539" cy="250292"/>
          </a:xfrm>
          <a:prstGeom prst="borderCallout3">
            <a:avLst>
              <a:gd name="adj1" fmla="val 121314"/>
              <a:gd name="adj2" fmla="val 51496"/>
              <a:gd name="adj3" fmla="val 100802"/>
              <a:gd name="adj4" fmla="val 50629"/>
              <a:gd name="adj5" fmla="val 137607"/>
              <a:gd name="adj6" fmla="val 62977"/>
              <a:gd name="adj7" fmla="val 143732"/>
              <a:gd name="adj8" fmla="val 103464"/>
            </a:avLst>
          </a:prstGeom>
          <a:ln w="63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1694" tIns="60848" rIns="121694" bIns="60848" numCol="1" rtlCol="0" anchor="t" anchorCtr="0" compatLnSpc="1">
            <a:prstTxWarp prst="textNoShape">
              <a:avLst/>
            </a:prstTxWarp>
          </a:bodyPr>
          <a:lstStyle/>
          <a:p>
            <a:r>
              <a:rPr lang="en-US" sz="1198" dirty="0">
                <a:solidFill>
                  <a:srgbClr val="002F5F"/>
                </a:solidFill>
              </a:rPr>
              <a:t>Keeps the Team Focused on its Goal.</a:t>
            </a:r>
          </a:p>
          <a:p>
            <a:endParaRPr lang="en-US" sz="1198" dirty="0">
              <a:solidFill>
                <a:srgbClr val="002F5F"/>
              </a:solidFill>
            </a:endParaRPr>
          </a:p>
        </p:txBody>
      </p:sp>
      <p:sp>
        <p:nvSpPr>
          <p:cNvPr id="17" name="Line Callout 1 16"/>
          <p:cNvSpPr/>
          <p:nvPr/>
        </p:nvSpPr>
        <p:spPr bwMode="auto">
          <a:xfrm>
            <a:off x="6275090" y="5574500"/>
            <a:ext cx="3458801" cy="278884"/>
          </a:xfrm>
          <a:prstGeom prst="borderCallout1">
            <a:avLst>
              <a:gd name="adj1" fmla="val -14441"/>
              <a:gd name="adj2" fmla="val 62731"/>
              <a:gd name="adj3" fmla="val -344521"/>
              <a:gd name="adj4" fmla="val 44355"/>
            </a:avLst>
          </a:prstGeom>
          <a:ln w="63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1694" tIns="60848" rIns="121694" bIns="60848" numCol="1" rtlCol="0" anchor="t" anchorCtr="0" compatLnSpc="1">
            <a:prstTxWarp prst="textNoShape">
              <a:avLst/>
            </a:prstTxWarp>
          </a:bodyPr>
          <a:lstStyle/>
          <a:p>
            <a:r>
              <a:rPr lang="en-US" sz="1198" dirty="0">
                <a:solidFill>
                  <a:srgbClr val="002F5F"/>
                </a:solidFill>
              </a:rPr>
              <a:t>Projects move forward via a series of Iterations</a:t>
            </a:r>
          </a:p>
        </p:txBody>
      </p:sp>
      <p:sp>
        <p:nvSpPr>
          <p:cNvPr id="19" name="Line Callout 1 18"/>
          <p:cNvSpPr/>
          <p:nvPr/>
        </p:nvSpPr>
        <p:spPr bwMode="auto">
          <a:xfrm>
            <a:off x="8652883" y="3474008"/>
            <a:ext cx="1195365" cy="867702"/>
          </a:xfrm>
          <a:prstGeom prst="borderCallout1">
            <a:avLst>
              <a:gd name="adj1" fmla="val 17396"/>
              <a:gd name="adj2" fmla="val 104928"/>
              <a:gd name="adj3" fmla="val 45116"/>
              <a:gd name="adj4" fmla="val 130021"/>
            </a:avLst>
          </a:prstGeom>
          <a:ln w="63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1694" tIns="60848" rIns="121694" bIns="60848" numCol="1" rtlCol="0" anchor="t" anchorCtr="0" compatLnSpc="1">
            <a:prstTxWarp prst="textNoShape">
              <a:avLst/>
            </a:prstTxWarp>
          </a:bodyPr>
          <a:lstStyle/>
          <a:p>
            <a:r>
              <a:rPr lang="en-US" sz="1198" dirty="0">
                <a:solidFill>
                  <a:srgbClr val="002F5F"/>
                </a:solidFill>
              </a:rPr>
              <a:t>Team Demonstrate                    …New Functionality</a:t>
            </a:r>
          </a:p>
        </p:txBody>
      </p:sp>
      <p:sp>
        <p:nvSpPr>
          <p:cNvPr id="20" name="Line Callout 1 19"/>
          <p:cNvSpPr/>
          <p:nvPr/>
        </p:nvSpPr>
        <p:spPr bwMode="auto">
          <a:xfrm>
            <a:off x="4270583" y="5355829"/>
            <a:ext cx="1115534" cy="507061"/>
          </a:xfrm>
          <a:prstGeom prst="borderCallout1">
            <a:avLst>
              <a:gd name="adj1" fmla="val -6782"/>
              <a:gd name="adj2" fmla="val 31029"/>
              <a:gd name="adj3" fmla="val -44946"/>
              <a:gd name="adj4" fmla="val 67232"/>
            </a:avLst>
          </a:prstGeom>
          <a:ln w="63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1694" tIns="60848" rIns="121694" bIns="60848" numCol="1" rtlCol="0" anchor="t" anchorCtr="0" compatLnSpc="1">
            <a:prstTxWarp prst="textNoShape">
              <a:avLst/>
            </a:prstTxWarp>
          </a:bodyPr>
          <a:lstStyle/>
          <a:p>
            <a:r>
              <a:rPr lang="en-US" sz="1198" dirty="0">
                <a:solidFill>
                  <a:srgbClr val="002F5F"/>
                </a:solidFill>
              </a:rPr>
              <a:t>Committed Functionality</a:t>
            </a:r>
          </a:p>
        </p:txBody>
      </p:sp>
      <p:sp>
        <p:nvSpPr>
          <p:cNvPr id="21" name="Line Callout 1 20"/>
          <p:cNvSpPr/>
          <p:nvPr/>
        </p:nvSpPr>
        <p:spPr bwMode="auto">
          <a:xfrm>
            <a:off x="8652884" y="6347768"/>
            <a:ext cx="3143776" cy="326420"/>
          </a:xfrm>
          <a:prstGeom prst="borderCallout1">
            <a:avLst>
              <a:gd name="adj1" fmla="val -5622"/>
              <a:gd name="adj2" fmla="val 24937"/>
              <a:gd name="adj3" fmla="val -90130"/>
              <a:gd name="adj4" fmla="val 41422"/>
            </a:avLst>
          </a:prstGeom>
          <a:ln w="63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1694" tIns="60848" rIns="121694" bIns="60848" numCol="1" rtlCol="0" anchor="t" anchorCtr="0" compatLnSpc="1">
            <a:prstTxWarp prst="textNoShape">
              <a:avLst/>
            </a:prstTxWarp>
          </a:bodyPr>
          <a:lstStyle/>
          <a:p>
            <a:r>
              <a:rPr lang="en-US" sz="1198" dirty="0">
                <a:solidFill>
                  <a:srgbClr val="002F5F"/>
                </a:solidFill>
              </a:rPr>
              <a:t>Team reflects to improve in the new Sprint. </a:t>
            </a:r>
          </a:p>
          <a:p>
            <a:endParaRPr lang="en-US" sz="1198" dirty="0">
              <a:solidFill>
                <a:srgbClr val="002F5F"/>
              </a:solidFill>
            </a:endParaRPr>
          </a:p>
        </p:txBody>
      </p:sp>
      <p:sp>
        <p:nvSpPr>
          <p:cNvPr id="22" name="Line Callout 1 21"/>
          <p:cNvSpPr/>
          <p:nvPr/>
        </p:nvSpPr>
        <p:spPr bwMode="auto">
          <a:xfrm>
            <a:off x="6883561" y="893698"/>
            <a:ext cx="2850329" cy="275707"/>
          </a:xfrm>
          <a:prstGeom prst="borderCallout1">
            <a:avLst>
              <a:gd name="adj1" fmla="val 114811"/>
              <a:gd name="adj2" fmla="val 47879"/>
              <a:gd name="adj3" fmla="val 192192"/>
              <a:gd name="adj4" fmla="val 47819"/>
            </a:avLst>
          </a:prstGeom>
          <a:ln w="63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1694" tIns="60848" rIns="121694" bIns="60848" numCol="1" rtlCol="0" anchor="t" anchorCtr="0" compatLnSpc="1">
            <a:prstTxWarp prst="textNoShape">
              <a:avLst/>
            </a:prstTxWarp>
          </a:bodyPr>
          <a:lstStyle/>
          <a:p>
            <a:r>
              <a:rPr lang="en-US" sz="1198" dirty="0">
                <a:solidFill>
                  <a:srgbClr val="002F5F"/>
                </a:solidFill>
              </a:rPr>
              <a:t>Amount of work remaining  in a Sprint</a:t>
            </a:r>
          </a:p>
        </p:txBody>
      </p:sp>
      <p:sp>
        <p:nvSpPr>
          <p:cNvPr id="24" name="Line Callout 1 23"/>
          <p:cNvSpPr/>
          <p:nvPr/>
        </p:nvSpPr>
        <p:spPr bwMode="auto">
          <a:xfrm>
            <a:off x="8529892" y="4865423"/>
            <a:ext cx="1203999" cy="507061"/>
          </a:xfrm>
          <a:prstGeom prst="borderCallout1">
            <a:avLst>
              <a:gd name="adj1" fmla="val 38538"/>
              <a:gd name="adj2" fmla="val 114122"/>
              <a:gd name="adj3" fmla="val 26329"/>
              <a:gd name="adj4" fmla="val 140783"/>
            </a:avLst>
          </a:prstGeom>
          <a:ln w="63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1694" tIns="60848" rIns="121694" bIns="60848" numCol="1" rtlCol="0" anchor="t" anchorCtr="0" compatLnSpc="1">
            <a:prstTxWarp prst="textNoShape">
              <a:avLst/>
            </a:prstTxWarp>
          </a:bodyPr>
          <a:lstStyle/>
          <a:p>
            <a:r>
              <a:rPr lang="en-US" sz="1198" dirty="0">
                <a:solidFill>
                  <a:srgbClr val="002F5F"/>
                </a:solidFill>
              </a:rPr>
              <a:t>Shippable  Functionality</a:t>
            </a:r>
          </a:p>
        </p:txBody>
      </p:sp>
    </p:spTree>
    <p:extLst>
      <p:ext uri="{BB962C8B-B14F-4D97-AF65-F5344CB8AC3E}">
        <p14:creationId xmlns:p14="http://schemas.microsoft.com/office/powerpoint/2010/main" val="8643877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1000"/>
                                        <p:tgtEl>
                                          <p:spTgt spid="24"/>
                                        </p:tgtEl>
                                      </p:cBhvr>
                                    </p:animEffect>
                                    <p:anim calcmode="lin" valueType="num">
                                      <p:cBhvr>
                                        <p:cTn id="71" dur="1000" fill="hold"/>
                                        <p:tgtEl>
                                          <p:spTgt spid="24"/>
                                        </p:tgtEl>
                                        <p:attrNameLst>
                                          <p:attrName>ppt_x</p:attrName>
                                        </p:attrNameLst>
                                      </p:cBhvr>
                                      <p:tavLst>
                                        <p:tav tm="0">
                                          <p:val>
                                            <p:strVal val="#ppt_x"/>
                                          </p:val>
                                        </p:tav>
                                        <p:tav tm="100000">
                                          <p:val>
                                            <p:strVal val="#ppt_x"/>
                                          </p:val>
                                        </p:tav>
                                      </p:tavLst>
                                    </p:anim>
                                    <p:anim calcmode="lin" valueType="num">
                                      <p:cBhvr>
                                        <p:cTn id="7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1000"/>
                                        <p:tgtEl>
                                          <p:spTgt spid="21"/>
                                        </p:tgtEl>
                                      </p:cBhvr>
                                    </p:animEffect>
                                    <p:anim calcmode="lin" valueType="num">
                                      <p:cBhvr>
                                        <p:cTn id="78" dur="1000" fill="hold"/>
                                        <p:tgtEl>
                                          <p:spTgt spid="21"/>
                                        </p:tgtEl>
                                        <p:attrNameLst>
                                          <p:attrName>ppt_x</p:attrName>
                                        </p:attrNameLst>
                                      </p:cBhvr>
                                      <p:tavLst>
                                        <p:tav tm="0">
                                          <p:val>
                                            <p:strVal val="#ppt_x"/>
                                          </p:val>
                                        </p:tav>
                                        <p:tav tm="100000">
                                          <p:val>
                                            <p:strVal val="#ppt_x"/>
                                          </p:val>
                                        </p:tav>
                                      </p:tavLst>
                                    </p:anim>
                                    <p:anim calcmode="lin" valueType="num">
                                      <p:cBhvr>
                                        <p:cTn id="7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2" grpId="0" animBg="1"/>
      <p:bldP spid="13" grpId="0" animBg="1"/>
      <p:bldP spid="16" grpId="0" animBg="1"/>
      <p:bldP spid="17" grpId="0" animBg="1"/>
      <p:bldP spid="19" grpId="0" animBg="1"/>
      <p:bldP spid="20" grpId="0" animBg="1"/>
      <p:bldP spid="21" grpId="0" animBg="1"/>
      <p:bldP spid="22"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486F6-E793-4E72-9225-DBF6D9450615}"/>
              </a:ext>
            </a:extLst>
          </p:cNvPr>
          <p:cNvSpPr txBox="1"/>
          <p:nvPr/>
        </p:nvSpPr>
        <p:spPr>
          <a:xfrm>
            <a:off x="2001328" y="2415396"/>
            <a:ext cx="7625751" cy="923330"/>
          </a:xfrm>
          <a:prstGeom prst="rect">
            <a:avLst/>
          </a:prstGeom>
          <a:noFill/>
        </p:spPr>
        <p:txBody>
          <a:bodyPr wrap="square" rtlCol="0">
            <a:spAutoFit/>
          </a:bodyPr>
          <a:lstStyle/>
          <a:p>
            <a:r>
              <a:rPr lang="en-IN" sz="5400" dirty="0"/>
              <a:t>A quick check…..</a:t>
            </a:r>
          </a:p>
        </p:txBody>
      </p:sp>
    </p:spTree>
    <p:extLst>
      <p:ext uri="{BB962C8B-B14F-4D97-AF65-F5344CB8AC3E}">
        <p14:creationId xmlns:p14="http://schemas.microsoft.com/office/powerpoint/2010/main" val="390463535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fontScale="90000"/>
          </a:bodyPr>
          <a:lstStyle/>
          <a:p>
            <a:r>
              <a:rPr lang="en-US" altLang="en-US" sz="3200" dirty="0">
                <a:solidFill>
                  <a:schemeClr val="bg2">
                    <a:lumMod val="50000"/>
                  </a:schemeClr>
                </a:solidFill>
              </a:rPr>
              <a:t>1. Who is responsible for prioritizing the backlog?</a:t>
            </a:r>
            <a:endParaRPr lang="en-US" sz="3200" dirty="0"/>
          </a:p>
        </p:txBody>
      </p:sp>
      <p:sp>
        <p:nvSpPr>
          <p:cNvPr id="8" name="TextBox 7"/>
          <p:cNvSpPr txBox="1"/>
          <p:nvPr/>
        </p:nvSpPr>
        <p:spPr>
          <a:xfrm>
            <a:off x="552450" y="1620377"/>
            <a:ext cx="11639550" cy="2923877"/>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Product Owner</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Product Manager</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Lead developer</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Tester</a:t>
            </a:r>
          </a:p>
        </p:txBody>
      </p:sp>
    </p:spTree>
    <p:extLst>
      <p:ext uri="{BB962C8B-B14F-4D97-AF65-F5344CB8AC3E}">
        <p14:creationId xmlns:p14="http://schemas.microsoft.com/office/powerpoint/2010/main" val="374222279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fontScale="90000"/>
          </a:bodyPr>
          <a:lstStyle/>
          <a:p>
            <a:r>
              <a:rPr lang="en-US" altLang="en-US" sz="3200" dirty="0">
                <a:solidFill>
                  <a:schemeClr val="bg2">
                    <a:lumMod val="50000"/>
                  </a:schemeClr>
                </a:solidFill>
              </a:rPr>
              <a:t>1. Who is responsible for prioritizing the backlog?</a:t>
            </a:r>
            <a:endParaRPr lang="en-US" sz="3200" dirty="0"/>
          </a:p>
        </p:txBody>
      </p:sp>
      <p:sp>
        <p:nvSpPr>
          <p:cNvPr id="8" name="TextBox 7"/>
          <p:cNvSpPr txBox="1"/>
          <p:nvPr/>
        </p:nvSpPr>
        <p:spPr>
          <a:xfrm>
            <a:off x="552450" y="1620377"/>
            <a:ext cx="11639550" cy="2923877"/>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4000" dirty="0">
                <a:solidFill>
                  <a:srgbClr val="FF0000"/>
                </a:solidFill>
                <a:latin typeface="Arial" panose="020B0604020202020204" pitchFamily="34" charset="0"/>
                <a:cs typeface="Arial" panose="020B0604020202020204" pitchFamily="34" charset="0"/>
              </a:rPr>
              <a:t>Product Owner</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Product Manager</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Lead developer</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Tester</a:t>
            </a:r>
          </a:p>
        </p:txBody>
      </p:sp>
      <p:sp>
        <p:nvSpPr>
          <p:cNvPr id="4" name="TextBox 3">
            <a:extLst>
              <a:ext uri="{FF2B5EF4-FFF2-40B4-BE49-F238E27FC236}">
                <a16:creationId xmlns:a16="http://schemas.microsoft.com/office/drawing/2014/main" id="{7F150B3B-7314-4D8F-8E83-0FB053B2E303}"/>
              </a:ext>
            </a:extLst>
          </p:cNvPr>
          <p:cNvSpPr txBox="1"/>
          <p:nvPr/>
        </p:nvSpPr>
        <p:spPr>
          <a:xfrm>
            <a:off x="552450" y="5169120"/>
            <a:ext cx="11639550" cy="1015663"/>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2000" dirty="0">
                <a:solidFill>
                  <a:srgbClr val="FF0000"/>
                </a:solidFill>
                <a:latin typeface="Arial" panose="020B0604020202020204" pitchFamily="34" charset="0"/>
                <a:cs typeface="Arial" panose="020B0604020202020204" pitchFamily="34" charset="0"/>
              </a:rPr>
              <a:t>Product Owner represents the customer and is accountable for ensuring that the team delivers value to the business. The Product Owner writes the customer-focused items (typically user stories) and adds them into Product Backlog.</a:t>
            </a:r>
            <a:endParaRPr lang="en-US"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88FCD4A-281B-4700-9738-CE884E1C7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962" y="1185828"/>
            <a:ext cx="4670652" cy="3626624"/>
          </a:xfrm>
          <a:prstGeom prst="rect">
            <a:avLst/>
          </a:prstGeom>
        </p:spPr>
      </p:pic>
    </p:spTree>
    <p:extLst>
      <p:ext uri="{BB962C8B-B14F-4D97-AF65-F5344CB8AC3E}">
        <p14:creationId xmlns:p14="http://schemas.microsoft.com/office/powerpoint/2010/main" val="35166861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fontScale="90000"/>
          </a:bodyPr>
          <a:lstStyle/>
          <a:p>
            <a:r>
              <a:rPr lang="en-US" altLang="en-US" sz="3200" dirty="0">
                <a:solidFill>
                  <a:schemeClr val="bg2">
                    <a:lumMod val="50000"/>
                  </a:schemeClr>
                </a:solidFill>
              </a:rPr>
              <a:t>2. Who one of the following is not a scrum role ?</a:t>
            </a:r>
            <a:endParaRPr lang="en-US" sz="3200" dirty="0"/>
          </a:p>
        </p:txBody>
      </p:sp>
      <p:sp>
        <p:nvSpPr>
          <p:cNvPr id="8" name="TextBox 7"/>
          <p:cNvSpPr txBox="1"/>
          <p:nvPr/>
        </p:nvSpPr>
        <p:spPr>
          <a:xfrm>
            <a:off x="552450" y="1620377"/>
            <a:ext cx="11639550" cy="2923877"/>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Product Owner</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Scrum Master</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Product Manager</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Team</a:t>
            </a:r>
          </a:p>
        </p:txBody>
      </p:sp>
    </p:spTree>
    <p:extLst>
      <p:ext uri="{BB962C8B-B14F-4D97-AF65-F5344CB8AC3E}">
        <p14:creationId xmlns:p14="http://schemas.microsoft.com/office/powerpoint/2010/main" val="256999040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fontScale="90000"/>
          </a:bodyPr>
          <a:lstStyle/>
          <a:p>
            <a:r>
              <a:rPr lang="en-US" altLang="en-US" sz="3200" dirty="0">
                <a:solidFill>
                  <a:schemeClr val="bg2">
                    <a:lumMod val="50000"/>
                  </a:schemeClr>
                </a:solidFill>
              </a:rPr>
              <a:t>2. Who one of the following is not a scrum role ?</a:t>
            </a:r>
            <a:endParaRPr lang="en-US" sz="3200" dirty="0"/>
          </a:p>
        </p:txBody>
      </p:sp>
      <p:sp>
        <p:nvSpPr>
          <p:cNvPr id="8" name="TextBox 7"/>
          <p:cNvSpPr txBox="1"/>
          <p:nvPr/>
        </p:nvSpPr>
        <p:spPr>
          <a:xfrm>
            <a:off x="552450" y="1604049"/>
            <a:ext cx="11639550" cy="2923877"/>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Product Owner</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Scrum Master</a:t>
            </a:r>
          </a:p>
          <a:p>
            <a:pPr marL="342900" indent="-342900" fontAlgn="base">
              <a:spcBef>
                <a:spcPct val="20000"/>
              </a:spcBef>
              <a:spcAft>
                <a:spcPct val="0"/>
              </a:spcAft>
              <a:buClr>
                <a:srgbClr val="FDB813"/>
              </a:buClr>
              <a:buFont typeface="Times" pitchFamily="18" charset="0"/>
              <a:buChar char="•"/>
            </a:pPr>
            <a:r>
              <a:rPr lang="en-US" sz="4000" dirty="0">
                <a:solidFill>
                  <a:srgbClr val="FF0000"/>
                </a:solidFill>
                <a:latin typeface="Arial" panose="020B0604020202020204" pitchFamily="34" charset="0"/>
                <a:cs typeface="Arial" panose="020B0604020202020204" pitchFamily="34" charset="0"/>
              </a:rPr>
              <a:t>Product Manager</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Team</a:t>
            </a:r>
          </a:p>
        </p:txBody>
      </p:sp>
      <p:sp>
        <p:nvSpPr>
          <p:cNvPr id="4" name="TextBox 3">
            <a:extLst>
              <a:ext uri="{FF2B5EF4-FFF2-40B4-BE49-F238E27FC236}">
                <a16:creationId xmlns:a16="http://schemas.microsoft.com/office/drawing/2014/main" id="{0C5DF13A-9FDD-4B79-A3AA-7D278C8FF134}"/>
              </a:ext>
            </a:extLst>
          </p:cNvPr>
          <p:cNvSpPr txBox="1"/>
          <p:nvPr/>
        </p:nvSpPr>
        <p:spPr>
          <a:xfrm>
            <a:off x="683078" y="5706067"/>
            <a:ext cx="11639550" cy="400110"/>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2000" dirty="0">
                <a:solidFill>
                  <a:srgbClr val="FF0000"/>
                </a:solidFill>
                <a:latin typeface="Arial" panose="020B0604020202020204" pitchFamily="34" charset="0"/>
                <a:cs typeface="Arial" panose="020B0604020202020204" pitchFamily="34" charset="0"/>
              </a:rPr>
              <a:t>Scrum has only 3 roles and the relationship between these roles is clear and simple.</a:t>
            </a:r>
            <a:endParaRPr lang="en-US"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782AF0E-B04C-4C6C-8D3C-0D714995D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375" y="1414428"/>
            <a:ext cx="4189639" cy="3766962"/>
          </a:xfrm>
          <a:prstGeom prst="rect">
            <a:avLst/>
          </a:prstGeom>
        </p:spPr>
      </p:pic>
    </p:spTree>
    <p:extLst>
      <p:ext uri="{BB962C8B-B14F-4D97-AF65-F5344CB8AC3E}">
        <p14:creationId xmlns:p14="http://schemas.microsoft.com/office/powerpoint/2010/main" val="221861226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fontScale="90000"/>
          </a:bodyPr>
          <a:lstStyle/>
          <a:p>
            <a:r>
              <a:rPr lang="en-US" altLang="en-US" sz="3200" dirty="0">
                <a:solidFill>
                  <a:schemeClr val="bg2">
                    <a:lumMod val="50000"/>
                  </a:schemeClr>
                </a:solidFill>
              </a:rPr>
              <a:t>3. Who one of the following is not a scrum artifact ?</a:t>
            </a:r>
            <a:endParaRPr lang="en-US" sz="3200" dirty="0"/>
          </a:p>
        </p:txBody>
      </p:sp>
      <p:sp>
        <p:nvSpPr>
          <p:cNvPr id="8" name="TextBox 7"/>
          <p:cNvSpPr txBox="1"/>
          <p:nvPr/>
        </p:nvSpPr>
        <p:spPr>
          <a:xfrm>
            <a:off x="552450" y="1620377"/>
            <a:ext cx="11639550" cy="2923877"/>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Product Backlog</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Story</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Sprint Backlog</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Burndown Chart</a:t>
            </a:r>
          </a:p>
        </p:txBody>
      </p:sp>
    </p:spTree>
    <p:extLst>
      <p:ext uri="{BB962C8B-B14F-4D97-AF65-F5344CB8AC3E}">
        <p14:creationId xmlns:p14="http://schemas.microsoft.com/office/powerpoint/2010/main" val="272626734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fontScale="90000"/>
          </a:bodyPr>
          <a:lstStyle/>
          <a:p>
            <a:r>
              <a:rPr lang="en-US" altLang="en-US" sz="3200" dirty="0">
                <a:solidFill>
                  <a:schemeClr val="bg2">
                    <a:lumMod val="50000"/>
                  </a:schemeClr>
                </a:solidFill>
              </a:rPr>
              <a:t>3. Who one of the following is not a scrum artifact ?</a:t>
            </a:r>
            <a:endParaRPr lang="en-US" sz="3200" dirty="0"/>
          </a:p>
        </p:txBody>
      </p:sp>
      <p:sp>
        <p:nvSpPr>
          <p:cNvPr id="8" name="TextBox 7"/>
          <p:cNvSpPr txBox="1"/>
          <p:nvPr/>
        </p:nvSpPr>
        <p:spPr>
          <a:xfrm>
            <a:off x="552450" y="1620377"/>
            <a:ext cx="11639550" cy="2923877"/>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Product Backlog</a:t>
            </a:r>
          </a:p>
          <a:p>
            <a:pPr marL="342900" indent="-342900" fontAlgn="base">
              <a:spcBef>
                <a:spcPct val="20000"/>
              </a:spcBef>
              <a:spcAft>
                <a:spcPct val="0"/>
              </a:spcAft>
              <a:buClr>
                <a:srgbClr val="FDB813"/>
              </a:buClr>
              <a:buFont typeface="Times" pitchFamily="18" charset="0"/>
              <a:buChar char="•"/>
            </a:pPr>
            <a:r>
              <a:rPr lang="en-US" sz="4000" dirty="0">
                <a:solidFill>
                  <a:srgbClr val="FF0000"/>
                </a:solidFill>
                <a:latin typeface="Arial" panose="020B0604020202020204" pitchFamily="34" charset="0"/>
                <a:cs typeface="Arial" panose="020B0604020202020204" pitchFamily="34" charset="0"/>
              </a:rPr>
              <a:t>Story</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Sprint Backlog</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Burndown Chart</a:t>
            </a:r>
          </a:p>
        </p:txBody>
      </p:sp>
      <p:sp>
        <p:nvSpPr>
          <p:cNvPr id="4" name="TextBox 3">
            <a:extLst>
              <a:ext uri="{FF2B5EF4-FFF2-40B4-BE49-F238E27FC236}">
                <a16:creationId xmlns:a16="http://schemas.microsoft.com/office/drawing/2014/main" id="{014A2725-8165-4C47-9160-9DD7AF40E4B9}"/>
              </a:ext>
            </a:extLst>
          </p:cNvPr>
          <p:cNvSpPr txBox="1"/>
          <p:nvPr/>
        </p:nvSpPr>
        <p:spPr>
          <a:xfrm>
            <a:off x="552450" y="5169120"/>
            <a:ext cx="11639550" cy="769441"/>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2000" dirty="0">
                <a:solidFill>
                  <a:srgbClr val="FF0000"/>
                </a:solidFill>
                <a:latin typeface="Arial" panose="020B0604020202020204" pitchFamily="34" charset="0"/>
                <a:cs typeface="Arial" panose="020B0604020202020204" pitchFamily="34" charset="0"/>
              </a:rPr>
              <a:t>In the purest sense of Scrum, there are only 3 artifacts.</a:t>
            </a:r>
          </a:p>
          <a:p>
            <a:pPr fontAlgn="base">
              <a:spcBef>
                <a:spcPct val="20000"/>
              </a:spcBef>
              <a:spcAft>
                <a:spcPct val="0"/>
              </a:spcAft>
              <a:buClr>
                <a:srgbClr val="FDB813"/>
              </a:buClr>
            </a:pPr>
            <a:r>
              <a:rPr lang="en-US" sz="2000" dirty="0">
                <a:solidFill>
                  <a:srgbClr val="FF0000"/>
                </a:solidFill>
                <a:latin typeface="Arial" panose="020B0604020202020204" pitchFamily="34" charset="0"/>
                <a:cs typeface="Arial" panose="020B0604020202020204" pitchFamily="34" charset="0"/>
              </a:rPr>
              <a:t>     Product Backlog, Sprint Backlog and Burndown chart</a:t>
            </a:r>
            <a:endParaRPr lang="en-US"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10D846E-5358-471D-8DFF-A3412A760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558" y="1440574"/>
            <a:ext cx="4151988" cy="4497987"/>
          </a:xfrm>
          <a:prstGeom prst="rect">
            <a:avLst/>
          </a:prstGeom>
        </p:spPr>
      </p:pic>
    </p:spTree>
    <p:extLst>
      <p:ext uri="{BB962C8B-B14F-4D97-AF65-F5344CB8AC3E}">
        <p14:creationId xmlns:p14="http://schemas.microsoft.com/office/powerpoint/2010/main" val="22559822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08651" y="383820"/>
            <a:ext cx="8831023" cy="609600"/>
          </a:xfrm>
        </p:spPr>
        <p:txBody>
          <a:bodyPr/>
          <a:lstStyle/>
          <a:p>
            <a:pPr fontAlgn="auto">
              <a:spcAft>
                <a:spcPts val="0"/>
              </a:spcAft>
              <a:defRPr/>
            </a:pPr>
            <a:r>
              <a:rPr lang="en-US" altLang="en-US" dirty="0">
                <a:solidFill>
                  <a:schemeClr val="bg2">
                    <a:lumMod val="50000"/>
                  </a:schemeClr>
                </a:solidFill>
              </a:rPr>
              <a:t>What is Agile?</a:t>
            </a:r>
          </a:p>
        </p:txBody>
      </p:sp>
      <p:sp>
        <p:nvSpPr>
          <p:cNvPr id="28675" name="Rectangle 3"/>
          <p:cNvSpPr>
            <a:spLocks noGrp="1" noChangeArrowheads="1"/>
          </p:cNvSpPr>
          <p:nvPr>
            <p:ph idx="1"/>
          </p:nvPr>
        </p:nvSpPr>
        <p:spPr>
          <a:xfrm>
            <a:off x="258738" y="1392101"/>
            <a:ext cx="11671089" cy="2895600"/>
          </a:xfrm>
        </p:spPr>
        <p:txBody>
          <a:bodyPr/>
          <a:lstStyle/>
          <a:p>
            <a:r>
              <a:rPr lang="en-US" altLang="en-US" dirty="0"/>
              <a:t>An alternative to documentation driven, heavyweight software development</a:t>
            </a:r>
          </a:p>
          <a:p>
            <a:r>
              <a:rPr lang="en-US" altLang="en-US" dirty="0"/>
              <a:t>A way to respond to “Change in Requirements” during the Software Development</a:t>
            </a:r>
          </a:p>
          <a:p>
            <a:r>
              <a:rPr lang="en-US" altLang="en-US" dirty="0"/>
              <a:t>Reduce efforts involved in planning and estimation</a:t>
            </a:r>
          </a:p>
          <a:p>
            <a:r>
              <a:rPr lang="en-US" altLang="en-US" dirty="0"/>
              <a:t>Focus on team interaction, customer satisfaction and early delivery of working software</a:t>
            </a:r>
          </a:p>
        </p:txBody>
      </p:sp>
      <p:sp>
        <p:nvSpPr>
          <p:cNvPr id="5" name="TextBox 4"/>
          <p:cNvSpPr txBox="1"/>
          <p:nvPr/>
        </p:nvSpPr>
        <p:spPr>
          <a:xfrm>
            <a:off x="182942" y="3632012"/>
            <a:ext cx="11822682" cy="2677656"/>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6777" indent="-456777">
              <a:buFont typeface="Arial" panose="020B0604020202020204" pitchFamily="34" charset="0"/>
              <a:buChar char="•"/>
              <a:defRPr/>
            </a:pPr>
            <a:endParaRPr lang="en-US" sz="2400" dirty="0"/>
          </a:p>
          <a:p>
            <a:pPr marL="456777" indent="-456777">
              <a:buFont typeface="Arial" panose="020B0604020202020204" pitchFamily="34" charset="0"/>
              <a:buChar char="•"/>
              <a:defRPr/>
            </a:pPr>
            <a:r>
              <a:rPr lang="en-US" sz="2400" dirty="0"/>
              <a:t>Progressive Elaboration involves continuously improving and detailing a plan as more detailed and specific information and more accurate estimates become available</a:t>
            </a:r>
          </a:p>
          <a:p>
            <a:pPr marL="456777" indent="-456777">
              <a:buFont typeface="Arial" panose="020B0604020202020204" pitchFamily="34" charset="0"/>
              <a:buChar char="•"/>
              <a:defRPr/>
            </a:pPr>
            <a:r>
              <a:rPr lang="en-US" sz="2400" dirty="0"/>
              <a:t>Progressive Elaboration allows a project management team to manage to a greater level of details as the project evolves</a:t>
            </a:r>
          </a:p>
          <a:p>
            <a:pPr>
              <a:defRPr/>
            </a:pPr>
            <a:r>
              <a:rPr lang="en-US" sz="2400" dirty="0"/>
              <a:t>                                                                         		- Ref. PMBOK V4</a:t>
            </a:r>
          </a:p>
        </p:txBody>
      </p:sp>
    </p:spTree>
    <p:extLst>
      <p:ext uri="{BB962C8B-B14F-4D97-AF65-F5344CB8AC3E}">
        <p14:creationId xmlns:p14="http://schemas.microsoft.com/office/powerpoint/2010/main" val="33167408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a:bodyPr>
          <a:lstStyle/>
          <a:p>
            <a:r>
              <a:rPr lang="en-US" altLang="en-US" sz="3200" dirty="0">
                <a:solidFill>
                  <a:schemeClr val="bg2">
                    <a:lumMod val="50000"/>
                  </a:schemeClr>
                </a:solidFill>
              </a:rPr>
              <a:t>4. Velocity is a measure of ?</a:t>
            </a:r>
            <a:endParaRPr lang="en-US" sz="3200" dirty="0"/>
          </a:p>
        </p:txBody>
      </p:sp>
      <p:sp>
        <p:nvSpPr>
          <p:cNvPr id="8" name="TextBox 7"/>
          <p:cNvSpPr txBox="1"/>
          <p:nvPr/>
        </p:nvSpPr>
        <p:spPr>
          <a:xfrm>
            <a:off x="552450" y="1620377"/>
            <a:ext cx="11639550" cy="2923877"/>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Customer buy-in</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Project progress</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Executive support</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Risk Mitigation</a:t>
            </a:r>
          </a:p>
        </p:txBody>
      </p:sp>
      <p:pic>
        <p:nvPicPr>
          <p:cNvPr id="4" name="Picture 3">
            <a:extLst>
              <a:ext uri="{FF2B5EF4-FFF2-40B4-BE49-F238E27FC236}">
                <a16:creationId xmlns:a16="http://schemas.microsoft.com/office/drawing/2014/main" id="{8F0E678F-CF31-43B3-9E99-F9AAF45C0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108" y="1185828"/>
            <a:ext cx="4316901" cy="4316901"/>
          </a:xfrm>
          <a:prstGeom prst="rect">
            <a:avLst/>
          </a:prstGeom>
        </p:spPr>
      </p:pic>
    </p:spTree>
    <p:extLst>
      <p:ext uri="{BB962C8B-B14F-4D97-AF65-F5344CB8AC3E}">
        <p14:creationId xmlns:p14="http://schemas.microsoft.com/office/powerpoint/2010/main" val="230828767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a:bodyPr>
          <a:lstStyle/>
          <a:p>
            <a:r>
              <a:rPr lang="en-US" altLang="en-US" sz="3200" dirty="0">
                <a:solidFill>
                  <a:schemeClr val="bg2">
                    <a:lumMod val="50000"/>
                  </a:schemeClr>
                </a:solidFill>
              </a:rPr>
              <a:t>4. Velocity is a measure of ?</a:t>
            </a:r>
            <a:endParaRPr lang="en-US" sz="3200" dirty="0"/>
          </a:p>
        </p:txBody>
      </p:sp>
      <p:sp>
        <p:nvSpPr>
          <p:cNvPr id="8" name="TextBox 7"/>
          <p:cNvSpPr txBox="1"/>
          <p:nvPr/>
        </p:nvSpPr>
        <p:spPr>
          <a:xfrm>
            <a:off x="552450" y="1620377"/>
            <a:ext cx="11639550" cy="2923877"/>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Customer buy-in</a:t>
            </a:r>
          </a:p>
          <a:p>
            <a:pPr marL="342900" indent="-342900" fontAlgn="base">
              <a:spcBef>
                <a:spcPct val="20000"/>
              </a:spcBef>
              <a:spcAft>
                <a:spcPct val="0"/>
              </a:spcAft>
              <a:buClr>
                <a:srgbClr val="FDB813"/>
              </a:buClr>
              <a:buFont typeface="Times" pitchFamily="18" charset="0"/>
              <a:buChar char="•"/>
            </a:pPr>
            <a:r>
              <a:rPr lang="en-US" sz="4000" dirty="0">
                <a:solidFill>
                  <a:srgbClr val="FF0000"/>
                </a:solidFill>
                <a:latin typeface="Arial" panose="020B0604020202020204" pitchFamily="34" charset="0"/>
                <a:cs typeface="Arial" panose="020B0604020202020204" pitchFamily="34" charset="0"/>
              </a:rPr>
              <a:t>Project progress</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Executive support</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Risk Mitigation</a:t>
            </a:r>
          </a:p>
        </p:txBody>
      </p:sp>
      <p:sp>
        <p:nvSpPr>
          <p:cNvPr id="4" name="TextBox 3">
            <a:extLst>
              <a:ext uri="{FF2B5EF4-FFF2-40B4-BE49-F238E27FC236}">
                <a16:creationId xmlns:a16="http://schemas.microsoft.com/office/drawing/2014/main" id="{C6E8FF6B-146E-4DDC-99D0-25CF70A479C6}"/>
              </a:ext>
            </a:extLst>
          </p:cNvPr>
          <p:cNvSpPr txBox="1"/>
          <p:nvPr/>
        </p:nvSpPr>
        <p:spPr>
          <a:xfrm>
            <a:off x="552450" y="5169120"/>
            <a:ext cx="11639550" cy="1077218"/>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2000" dirty="0">
                <a:solidFill>
                  <a:srgbClr val="FF0000"/>
                </a:solidFill>
                <a:latin typeface="Arial" panose="020B0604020202020204" pitchFamily="34" charset="0"/>
                <a:cs typeface="Arial" panose="020B0604020202020204" pitchFamily="34" charset="0"/>
              </a:rPr>
              <a:t>Project progress is measured thru velocity.</a:t>
            </a:r>
          </a:p>
          <a:p>
            <a:pPr marL="342900" indent="-342900" fontAlgn="base">
              <a:spcBef>
                <a:spcPct val="20000"/>
              </a:spcBef>
              <a:spcAft>
                <a:spcPct val="0"/>
              </a:spcAft>
              <a:buClr>
                <a:srgbClr val="FDB813"/>
              </a:buClr>
              <a:buFont typeface="Times" pitchFamily="18" charset="0"/>
              <a:buChar char="•"/>
            </a:pPr>
            <a:r>
              <a:rPr lang="en-US" sz="2000" dirty="0">
                <a:solidFill>
                  <a:srgbClr val="FF0000"/>
                </a:solidFill>
                <a:latin typeface="Arial" panose="020B0604020202020204" pitchFamily="34" charset="0"/>
                <a:cs typeface="Arial" panose="020B0604020202020204" pitchFamily="34" charset="0"/>
              </a:rPr>
              <a:t>Velocity is extremely simple and powerful method for accurately measuring the rate at which, teams consistently deliver the business values</a:t>
            </a:r>
            <a:endParaRPr lang="en-US"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A1E39CC-5C41-46FD-B902-23407D778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337" y="1185828"/>
            <a:ext cx="3792992" cy="3792992"/>
          </a:xfrm>
          <a:prstGeom prst="rect">
            <a:avLst/>
          </a:prstGeom>
        </p:spPr>
      </p:pic>
    </p:spTree>
    <p:extLst>
      <p:ext uri="{BB962C8B-B14F-4D97-AF65-F5344CB8AC3E}">
        <p14:creationId xmlns:p14="http://schemas.microsoft.com/office/powerpoint/2010/main" val="303433363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fontScale="90000"/>
          </a:bodyPr>
          <a:lstStyle/>
          <a:p>
            <a:r>
              <a:rPr lang="en-US" altLang="en-US" sz="3200" dirty="0">
                <a:solidFill>
                  <a:schemeClr val="bg2">
                    <a:lumMod val="50000"/>
                  </a:schemeClr>
                </a:solidFill>
              </a:rPr>
              <a:t>5. In the popular </a:t>
            </a:r>
            <a:r>
              <a:rPr lang="en-US" altLang="en-US" sz="3200" dirty="0" err="1">
                <a:solidFill>
                  <a:schemeClr val="bg2">
                    <a:lumMod val="50000"/>
                  </a:schemeClr>
                </a:solidFill>
              </a:rPr>
              <a:t>priotization</a:t>
            </a:r>
            <a:r>
              <a:rPr lang="en-US" altLang="en-US" sz="3200" dirty="0">
                <a:solidFill>
                  <a:schemeClr val="bg2">
                    <a:lumMod val="50000"/>
                  </a:schemeClr>
                </a:solidFill>
              </a:rPr>
              <a:t> </a:t>
            </a:r>
            <a:r>
              <a:rPr lang="en-US" altLang="en-US" sz="3200" dirty="0" err="1">
                <a:solidFill>
                  <a:schemeClr val="bg2">
                    <a:lumMod val="50000"/>
                  </a:schemeClr>
                </a:solidFill>
              </a:rPr>
              <a:t>rechnique</a:t>
            </a:r>
            <a:r>
              <a:rPr lang="en-US" altLang="en-US" sz="3200" dirty="0">
                <a:solidFill>
                  <a:schemeClr val="bg2">
                    <a:lumMod val="50000"/>
                  </a:schemeClr>
                </a:solidFill>
              </a:rPr>
              <a:t>, called “</a:t>
            </a:r>
            <a:r>
              <a:rPr lang="en-US" altLang="en-US" sz="3200" dirty="0" err="1">
                <a:solidFill>
                  <a:schemeClr val="bg2">
                    <a:lumMod val="50000"/>
                  </a:schemeClr>
                </a:solidFill>
              </a:rPr>
              <a:t>MoSCoW</a:t>
            </a:r>
            <a:r>
              <a:rPr lang="en-US" altLang="en-US" sz="3200" dirty="0">
                <a:solidFill>
                  <a:schemeClr val="bg2">
                    <a:lumMod val="50000"/>
                  </a:schemeClr>
                </a:solidFill>
              </a:rPr>
              <a:t>”, “M” stands for?</a:t>
            </a:r>
            <a:endParaRPr lang="en-US" sz="3200" dirty="0"/>
          </a:p>
        </p:txBody>
      </p:sp>
      <p:sp>
        <p:nvSpPr>
          <p:cNvPr id="8" name="TextBox 7"/>
          <p:cNvSpPr txBox="1"/>
          <p:nvPr/>
        </p:nvSpPr>
        <p:spPr>
          <a:xfrm>
            <a:off x="552450" y="1620377"/>
            <a:ext cx="11639550" cy="2923877"/>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Mandatory</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May Have</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Major</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Must Have</a:t>
            </a:r>
          </a:p>
        </p:txBody>
      </p:sp>
    </p:spTree>
    <p:extLst>
      <p:ext uri="{BB962C8B-B14F-4D97-AF65-F5344CB8AC3E}">
        <p14:creationId xmlns:p14="http://schemas.microsoft.com/office/powerpoint/2010/main" val="227557072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fontScale="90000"/>
          </a:bodyPr>
          <a:lstStyle/>
          <a:p>
            <a:r>
              <a:rPr lang="en-US" altLang="en-US" sz="3200" dirty="0">
                <a:solidFill>
                  <a:schemeClr val="bg2">
                    <a:lumMod val="50000"/>
                  </a:schemeClr>
                </a:solidFill>
              </a:rPr>
              <a:t>5. In the popular </a:t>
            </a:r>
            <a:r>
              <a:rPr lang="en-US" altLang="en-US" sz="3200" dirty="0" err="1">
                <a:solidFill>
                  <a:schemeClr val="bg2">
                    <a:lumMod val="50000"/>
                  </a:schemeClr>
                </a:solidFill>
              </a:rPr>
              <a:t>priotization</a:t>
            </a:r>
            <a:r>
              <a:rPr lang="en-US" altLang="en-US" sz="3200" dirty="0">
                <a:solidFill>
                  <a:schemeClr val="bg2">
                    <a:lumMod val="50000"/>
                  </a:schemeClr>
                </a:solidFill>
              </a:rPr>
              <a:t> </a:t>
            </a:r>
            <a:r>
              <a:rPr lang="en-US" altLang="en-US" sz="3200" dirty="0" err="1">
                <a:solidFill>
                  <a:schemeClr val="bg2">
                    <a:lumMod val="50000"/>
                  </a:schemeClr>
                </a:solidFill>
              </a:rPr>
              <a:t>rechnique</a:t>
            </a:r>
            <a:r>
              <a:rPr lang="en-US" altLang="en-US" sz="3200" dirty="0">
                <a:solidFill>
                  <a:schemeClr val="bg2">
                    <a:lumMod val="50000"/>
                  </a:schemeClr>
                </a:solidFill>
              </a:rPr>
              <a:t>, called “</a:t>
            </a:r>
            <a:r>
              <a:rPr lang="en-US" altLang="en-US" sz="3200" dirty="0" err="1">
                <a:solidFill>
                  <a:schemeClr val="bg2">
                    <a:lumMod val="50000"/>
                  </a:schemeClr>
                </a:solidFill>
              </a:rPr>
              <a:t>MoSCoW</a:t>
            </a:r>
            <a:r>
              <a:rPr lang="en-US" altLang="en-US" sz="3200" dirty="0">
                <a:solidFill>
                  <a:schemeClr val="bg2">
                    <a:lumMod val="50000"/>
                  </a:schemeClr>
                </a:solidFill>
              </a:rPr>
              <a:t>”, “M” stands for?</a:t>
            </a:r>
            <a:endParaRPr lang="en-US" sz="3200" dirty="0"/>
          </a:p>
        </p:txBody>
      </p:sp>
      <p:sp>
        <p:nvSpPr>
          <p:cNvPr id="8" name="TextBox 7"/>
          <p:cNvSpPr txBox="1"/>
          <p:nvPr/>
        </p:nvSpPr>
        <p:spPr>
          <a:xfrm>
            <a:off x="552450" y="1620377"/>
            <a:ext cx="11639550" cy="2923877"/>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Mandatory</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May Have</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Major</a:t>
            </a:r>
          </a:p>
          <a:p>
            <a:pPr marL="342900" indent="-342900" fontAlgn="base">
              <a:spcBef>
                <a:spcPct val="20000"/>
              </a:spcBef>
              <a:spcAft>
                <a:spcPct val="0"/>
              </a:spcAft>
              <a:buClr>
                <a:srgbClr val="FDB813"/>
              </a:buClr>
              <a:buFont typeface="Times" pitchFamily="18" charset="0"/>
              <a:buChar char="•"/>
            </a:pPr>
            <a:r>
              <a:rPr lang="en-US" sz="4000" dirty="0">
                <a:solidFill>
                  <a:srgbClr val="FF0000"/>
                </a:solidFill>
                <a:latin typeface="Arial" panose="020B0604020202020204" pitchFamily="34" charset="0"/>
                <a:cs typeface="Arial" panose="020B0604020202020204" pitchFamily="34" charset="0"/>
              </a:rPr>
              <a:t>Must Have</a:t>
            </a:r>
          </a:p>
        </p:txBody>
      </p:sp>
      <p:sp>
        <p:nvSpPr>
          <p:cNvPr id="4" name="TextBox 3">
            <a:extLst>
              <a:ext uri="{FF2B5EF4-FFF2-40B4-BE49-F238E27FC236}">
                <a16:creationId xmlns:a16="http://schemas.microsoft.com/office/drawing/2014/main" id="{902783D2-B5AB-4509-B59D-33DE06B89CEA}"/>
              </a:ext>
            </a:extLst>
          </p:cNvPr>
          <p:cNvSpPr txBox="1"/>
          <p:nvPr/>
        </p:nvSpPr>
        <p:spPr>
          <a:xfrm>
            <a:off x="552450" y="5169120"/>
            <a:ext cx="11639550" cy="1015663"/>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2000" dirty="0">
                <a:solidFill>
                  <a:srgbClr val="FF0000"/>
                </a:solidFill>
                <a:latin typeface="Arial" panose="020B0604020202020204" pitchFamily="34" charset="0"/>
                <a:cs typeface="Arial" panose="020B0604020202020204" pitchFamily="34" charset="0"/>
              </a:rPr>
              <a:t>When working with stories from a product backlog, especially during release planning, instead of ranking them numerically, apply the MUST HAVE, SHOULD HAVE, COULD HAVE and WONT HAVE rule to each story.</a:t>
            </a:r>
            <a:endParaRPr lang="en-US"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E3529F4-E83C-4DF8-A3F9-14CE11F37800}"/>
              </a:ext>
            </a:extLst>
          </p:cNvPr>
          <p:cNvPicPr>
            <a:picLocks noChangeAspect="1"/>
          </p:cNvPicPr>
          <p:nvPr/>
        </p:nvPicPr>
        <p:blipFill>
          <a:blip r:embed="rId2"/>
          <a:stretch>
            <a:fillRect/>
          </a:stretch>
        </p:blipFill>
        <p:spPr>
          <a:xfrm>
            <a:off x="6155871" y="1223396"/>
            <a:ext cx="5143500" cy="3498336"/>
          </a:xfrm>
          <a:prstGeom prst="rect">
            <a:avLst/>
          </a:prstGeom>
        </p:spPr>
      </p:pic>
    </p:spTree>
    <p:extLst>
      <p:ext uri="{BB962C8B-B14F-4D97-AF65-F5344CB8AC3E}">
        <p14:creationId xmlns:p14="http://schemas.microsoft.com/office/powerpoint/2010/main" val="372259510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936" y="576228"/>
            <a:ext cx="8831023" cy="609600"/>
          </a:xfrm>
        </p:spPr>
        <p:txBody>
          <a:bodyPr>
            <a:normAutofit fontScale="90000"/>
          </a:bodyPr>
          <a:lstStyle/>
          <a:p>
            <a:r>
              <a:rPr lang="en-IN" dirty="0"/>
              <a:t>6. The Scrum Master assigns the tasks to the Team Members. Say True or False</a:t>
            </a:r>
            <a:endParaRPr lang="en-US" sz="3200" dirty="0"/>
          </a:p>
        </p:txBody>
      </p:sp>
      <p:sp>
        <p:nvSpPr>
          <p:cNvPr id="8" name="TextBox 7"/>
          <p:cNvSpPr txBox="1"/>
          <p:nvPr/>
        </p:nvSpPr>
        <p:spPr>
          <a:xfrm>
            <a:off x="552450" y="1620377"/>
            <a:ext cx="11639550" cy="1446550"/>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True</a:t>
            </a:r>
          </a:p>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False</a:t>
            </a:r>
          </a:p>
        </p:txBody>
      </p:sp>
    </p:spTree>
    <p:extLst>
      <p:ext uri="{BB962C8B-B14F-4D97-AF65-F5344CB8AC3E}">
        <p14:creationId xmlns:p14="http://schemas.microsoft.com/office/powerpoint/2010/main" val="4230261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fontScale="90000"/>
          </a:bodyPr>
          <a:lstStyle/>
          <a:p>
            <a:r>
              <a:rPr lang="en-IN" dirty="0"/>
              <a:t>6. The Scrum Master assigns the tasks to the Team Members. Say True or False</a:t>
            </a:r>
            <a:endParaRPr lang="en-US" sz="3200" dirty="0"/>
          </a:p>
        </p:txBody>
      </p:sp>
      <p:sp>
        <p:nvSpPr>
          <p:cNvPr id="8" name="TextBox 7"/>
          <p:cNvSpPr txBox="1"/>
          <p:nvPr/>
        </p:nvSpPr>
        <p:spPr>
          <a:xfrm>
            <a:off x="552450" y="1620377"/>
            <a:ext cx="11639550" cy="1446550"/>
          </a:xfrm>
          <a:prstGeom prst="rect">
            <a:avLst/>
          </a:prstGeom>
          <a:noFill/>
        </p:spPr>
        <p:txBody>
          <a:bodyPr wrap="square" rtlCol="0">
            <a:spAutoFit/>
          </a:bodyPr>
          <a:lstStyle/>
          <a:p>
            <a:pPr marL="342900" indent="-342900" fontAlgn="base">
              <a:spcBef>
                <a:spcPct val="20000"/>
              </a:spcBef>
              <a:spcAft>
                <a:spcPct val="0"/>
              </a:spcAft>
              <a:buClr>
                <a:srgbClr val="FDB813"/>
              </a:buClr>
              <a:buFont typeface="Times" pitchFamily="18" charset="0"/>
              <a:buChar char="•"/>
            </a:pPr>
            <a:r>
              <a:rPr lang="en-US" sz="4000" dirty="0">
                <a:latin typeface="Arial" panose="020B0604020202020204" pitchFamily="34" charset="0"/>
                <a:cs typeface="Arial" panose="020B0604020202020204" pitchFamily="34" charset="0"/>
              </a:rPr>
              <a:t>True</a:t>
            </a:r>
          </a:p>
          <a:p>
            <a:pPr marL="342900" indent="-342900" fontAlgn="base">
              <a:spcBef>
                <a:spcPct val="20000"/>
              </a:spcBef>
              <a:spcAft>
                <a:spcPct val="0"/>
              </a:spcAft>
              <a:buClr>
                <a:srgbClr val="FDB813"/>
              </a:buClr>
              <a:buFont typeface="Times" pitchFamily="18" charset="0"/>
              <a:buChar char="•"/>
            </a:pPr>
            <a:r>
              <a:rPr lang="en-US" sz="4000" dirty="0">
                <a:solidFill>
                  <a:srgbClr val="FF0000"/>
                </a:solidFill>
                <a:latin typeface="Arial" panose="020B0604020202020204" pitchFamily="34" charset="0"/>
                <a:cs typeface="Arial" panose="020B0604020202020204" pitchFamily="34" charset="0"/>
              </a:rPr>
              <a:t>False</a:t>
            </a:r>
          </a:p>
        </p:txBody>
      </p:sp>
      <p:pic>
        <p:nvPicPr>
          <p:cNvPr id="4" name="Picture 3">
            <a:extLst>
              <a:ext uri="{FF2B5EF4-FFF2-40B4-BE49-F238E27FC236}">
                <a16:creationId xmlns:a16="http://schemas.microsoft.com/office/drawing/2014/main" id="{86DB4894-8BAA-4C2D-B011-550A71BF0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544" y="1875744"/>
            <a:ext cx="4252001" cy="3821419"/>
          </a:xfrm>
          <a:prstGeom prst="rect">
            <a:avLst/>
          </a:prstGeom>
        </p:spPr>
      </p:pic>
    </p:spTree>
    <p:extLst>
      <p:ext uri="{BB962C8B-B14F-4D97-AF65-F5344CB8AC3E}">
        <p14:creationId xmlns:p14="http://schemas.microsoft.com/office/powerpoint/2010/main" val="158688485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347" y="2671191"/>
            <a:ext cx="7465803" cy="1141943"/>
          </a:xfrm>
        </p:spPr>
        <p:txBody>
          <a:bodyPr/>
          <a:lstStyle/>
          <a:p>
            <a:pPr lvl="0"/>
            <a:r>
              <a:rPr lang="en-US" dirty="0"/>
              <a:t>Agile Certifications</a:t>
            </a:r>
          </a:p>
        </p:txBody>
      </p:sp>
    </p:spTree>
    <p:extLst>
      <p:ext uri="{BB962C8B-B14F-4D97-AF65-F5344CB8AC3E}">
        <p14:creationId xmlns:p14="http://schemas.microsoft.com/office/powerpoint/2010/main" val="49516115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39" y="485327"/>
            <a:ext cx="10252107" cy="609035"/>
          </a:xfrm>
        </p:spPr>
        <p:txBody>
          <a:bodyPr>
            <a:noAutofit/>
          </a:bodyPr>
          <a:lstStyle/>
          <a:p>
            <a:r>
              <a:rPr lang="en-US" dirty="0"/>
              <a:t>Whom do you like to certify your Agile Knowledge?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81" y="1615905"/>
            <a:ext cx="2740662" cy="108966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916" y="1841822"/>
            <a:ext cx="2740662" cy="637827"/>
          </a:xfrm>
          <a:prstGeom prst="rect">
            <a:avLst/>
          </a:prstGeom>
        </p:spPr>
      </p:pic>
      <p:grpSp>
        <p:nvGrpSpPr>
          <p:cNvPr id="2" name="Group 1"/>
          <p:cNvGrpSpPr/>
          <p:nvPr/>
        </p:nvGrpSpPr>
        <p:grpSpPr>
          <a:xfrm>
            <a:off x="9096570" y="1545751"/>
            <a:ext cx="2740662" cy="1199367"/>
            <a:chOff x="8983342" y="1594866"/>
            <a:chExt cx="2344460" cy="1200478"/>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3342" y="1660776"/>
              <a:ext cx="575893" cy="571580"/>
            </a:xfrm>
            <a:prstGeom prst="rect">
              <a:avLst/>
            </a:prstGeom>
          </p:spPr>
        </p:pic>
        <p:sp>
          <p:nvSpPr>
            <p:cNvPr id="12" name="TextBox 11"/>
            <p:cNvSpPr txBox="1"/>
            <p:nvPr/>
          </p:nvSpPr>
          <p:spPr>
            <a:xfrm>
              <a:off x="9559235" y="1594866"/>
              <a:ext cx="1768567" cy="1200478"/>
            </a:xfrm>
            <a:prstGeom prst="rect">
              <a:avLst/>
            </a:prstGeom>
            <a:noFill/>
          </p:spPr>
          <p:txBody>
            <a:bodyPr wrap="square" rtlCol="0">
              <a:spAutoFit/>
            </a:bodyPr>
            <a:lstStyle/>
            <a:p>
              <a:r>
                <a:rPr lang="en-US" sz="2398" dirty="0"/>
                <a:t>International Scrum Institute</a:t>
              </a:r>
            </a:p>
          </p:txBody>
        </p:sp>
      </p:gr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4916" y="3531192"/>
            <a:ext cx="2740662" cy="458051"/>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181" y="3165469"/>
            <a:ext cx="2740662" cy="1189496"/>
          </a:xfrm>
          <a:prstGeom prst="rect">
            <a:avLst/>
          </a:prstGeom>
        </p:spPr>
      </p:pic>
      <p:pic>
        <p:nvPicPr>
          <p:cNvPr id="15" name="Picture 14"/>
          <p:cNvPicPr/>
          <p:nvPr/>
        </p:nvPicPr>
        <p:blipFill rotWithShape="1">
          <a:blip r:embed="rId7" cstate="print">
            <a:extLst>
              <a:ext uri="{28A0092B-C50C-407E-A947-70E740481C1C}">
                <a14:useLocalDpi xmlns:a14="http://schemas.microsoft.com/office/drawing/2010/main" val="0"/>
              </a:ext>
            </a:extLst>
          </a:blip>
          <a:srcRect l="6983" t="17829" r="5712" b="18605"/>
          <a:stretch/>
        </p:blipFill>
        <p:spPr bwMode="auto">
          <a:xfrm>
            <a:off x="4595520" y="4740618"/>
            <a:ext cx="2740662" cy="780328"/>
          </a:xfrm>
          <a:prstGeom prst="rect">
            <a:avLst/>
          </a:prstGeom>
          <a:ln>
            <a:noFill/>
          </a:ln>
          <a:extLst>
            <a:ext uri="{53640926-AAD7-44D8-BBD7-CCE9431645EC}">
              <a14:shadowObscured xmlns:a14="http://schemas.microsoft.com/office/drawing/2010/main"/>
            </a:ext>
          </a:extLst>
        </p:spPr>
      </p:pic>
      <p:sp>
        <p:nvSpPr>
          <p:cNvPr id="16" name="TextBox 15"/>
          <p:cNvSpPr txBox="1"/>
          <p:nvPr/>
        </p:nvSpPr>
        <p:spPr>
          <a:xfrm>
            <a:off x="5640" y="5721147"/>
            <a:ext cx="12180720" cy="748154"/>
          </a:xfrm>
          <a:prstGeom prst="rect">
            <a:avLst/>
          </a:prstGeom>
          <a:solidFill>
            <a:schemeClr val="tx1"/>
          </a:solidFill>
        </p:spPr>
        <p:txBody>
          <a:bodyPr wrap="square" rtlCol="0">
            <a:spAutoFit/>
          </a:bodyPr>
          <a:lstStyle/>
          <a:p>
            <a:pPr algn="ctr"/>
            <a:r>
              <a:rPr lang="en-US" sz="2131" b="1" dirty="0">
                <a:solidFill>
                  <a:schemeClr val="bg1"/>
                </a:solidFill>
              </a:rPr>
              <a:t>Only PMI ask for your hands on experience when you apply for PMI-ACP, </a:t>
            </a:r>
          </a:p>
          <a:p>
            <a:pPr algn="ctr"/>
            <a:r>
              <a:rPr lang="en-US" sz="2131" b="1" dirty="0">
                <a:solidFill>
                  <a:schemeClr val="bg1"/>
                </a:solidFill>
              </a:rPr>
              <a:t>there is no pre-requisite for other certifications</a:t>
            </a:r>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96570" y="3087074"/>
            <a:ext cx="2740662" cy="1248788"/>
          </a:xfrm>
          <a:prstGeom prst="rect">
            <a:avLst/>
          </a:prstGeom>
        </p:spPr>
      </p:pic>
    </p:spTree>
    <p:extLst>
      <p:ext uri="{BB962C8B-B14F-4D97-AF65-F5344CB8AC3E}">
        <p14:creationId xmlns:p14="http://schemas.microsoft.com/office/powerpoint/2010/main" val="32751497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347" y="2671191"/>
            <a:ext cx="7465803" cy="1141943"/>
          </a:xfrm>
        </p:spPr>
        <p:txBody>
          <a:bodyPr/>
          <a:lstStyle/>
          <a:p>
            <a:r>
              <a:rPr lang="en-US" dirty="0"/>
              <a:t>Agile  - Origin, Value, Principles</a:t>
            </a:r>
          </a:p>
        </p:txBody>
      </p:sp>
    </p:spTree>
    <p:extLst>
      <p:ext uri="{BB962C8B-B14F-4D97-AF65-F5344CB8AC3E}">
        <p14:creationId xmlns:p14="http://schemas.microsoft.com/office/powerpoint/2010/main" val="40398940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a:bodyPr>
          <a:lstStyle/>
          <a:p>
            <a:r>
              <a:rPr lang="en-US" altLang="en-US" sz="3200" dirty="0">
                <a:solidFill>
                  <a:schemeClr val="bg2">
                    <a:lumMod val="50000"/>
                  </a:schemeClr>
                </a:solidFill>
              </a:rPr>
              <a:t>Which project will be best suite in Agile ?</a:t>
            </a:r>
            <a:endParaRPr lang="en-US" sz="3200" dirty="0"/>
          </a:p>
        </p:txBody>
      </p:sp>
      <p:cxnSp>
        <p:nvCxnSpPr>
          <p:cNvPr id="4" name="Straight Connector 3">
            <a:extLst>
              <a:ext uri="{FF2B5EF4-FFF2-40B4-BE49-F238E27FC236}">
                <a16:creationId xmlns:a16="http://schemas.microsoft.com/office/drawing/2014/main" id="{252998A5-960E-4772-B45F-DD2F58106D8D}"/>
              </a:ext>
            </a:extLst>
          </p:cNvPr>
          <p:cNvCxnSpPr/>
          <p:nvPr/>
        </p:nvCxnSpPr>
        <p:spPr bwMode="auto">
          <a:xfrm>
            <a:off x="4865914" y="1747157"/>
            <a:ext cx="114300" cy="4637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C6414299-D5A6-4042-A519-F4405C3ED539}"/>
              </a:ext>
            </a:extLst>
          </p:cNvPr>
          <p:cNvCxnSpPr/>
          <p:nvPr/>
        </p:nvCxnSpPr>
        <p:spPr bwMode="auto">
          <a:xfrm>
            <a:off x="1143000" y="3722914"/>
            <a:ext cx="831124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a:extLst>
              <a:ext uri="{FF2B5EF4-FFF2-40B4-BE49-F238E27FC236}">
                <a16:creationId xmlns:a16="http://schemas.microsoft.com/office/drawing/2014/main" id="{5AE2EA41-0C3D-4FD7-AAB9-FA4F57EAE719}"/>
              </a:ext>
            </a:extLst>
          </p:cNvPr>
          <p:cNvSpPr txBox="1"/>
          <p:nvPr/>
        </p:nvSpPr>
        <p:spPr>
          <a:xfrm>
            <a:off x="1485900" y="2237014"/>
            <a:ext cx="2743200" cy="769441"/>
          </a:xfrm>
          <a:prstGeom prst="rect">
            <a:avLst/>
          </a:prstGeom>
          <a:noFill/>
        </p:spPr>
        <p:txBody>
          <a:bodyPr wrap="square" rtlCol="0">
            <a:spAutoFit/>
          </a:bodyPr>
          <a:lstStyle/>
          <a:p>
            <a:r>
              <a:rPr lang="en-IN" sz="4400" dirty="0"/>
              <a:t>Simple</a:t>
            </a:r>
          </a:p>
        </p:txBody>
      </p:sp>
      <p:sp>
        <p:nvSpPr>
          <p:cNvPr id="9" name="TextBox 8">
            <a:extLst>
              <a:ext uri="{FF2B5EF4-FFF2-40B4-BE49-F238E27FC236}">
                <a16:creationId xmlns:a16="http://schemas.microsoft.com/office/drawing/2014/main" id="{8035977D-8A93-419E-819A-91ECFDB5FBE4}"/>
              </a:ext>
            </a:extLst>
          </p:cNvPr>
          <p:cNvSpPr txBox="1"/>
          <p:nvPr/>
        </p:nvSpPr>
        <p:spPr>
          <a:xfrm>
            <a:off x="6095999" y="2269705"/>
            <a:ext cx="3358243" cy="769441"/>
          </a:xfrm>
          <a:prstGeom prst="rect">
            <a:avLst/>
          </a:prstGeom>
          <a:noFill/>
        </p:spPr>
        <p:txBody>
          <a:bodyPr wrap="square" rtlCol="0">
            <a:spAutoFit/>
          </a:bodyPr>
          <a:lstStyle>
            <a:defPPr>
              <a:defRPr lang="en-US"/>
            </a:defPPr>
            <a:lvl1pPr>
              <a:defRPr sz="4400"/>
            </a:lvl1pPr>
          </a:lstStyle>
          <a:p>
            <a:r>
              <a:rPr lang="en-IN" dirty="0"/>
              <a:t>Complicated</a:t>
            </a:r>
          </a:p>
        </p:txBody>
      </p:sp>
      <p:sp>
        <p:nvSpPr>
          <p:cNvPr id="10" name="TextBox 9">
            <a:extLst>
              <a:ext uri="{FF2B5EF4-FFF2-40B4-BE49-F238E27FC236}">
                <a16:creationId xmlns:a16="http://schemas.microsoft.com/office/drawing/2014/main" id="{DFC9F667-7912-4C57-8D44-A32FDA4E03AE}"/>
              </a:ext>
            </a:extLst>
          </p:cNvPr>
          <p:cNvSpPr txBox="1"/>
          <p:nvPr/>
        </p:nvSpPr>
        <p:spPr>
          <a:xfrm>
            <a:off x="1423307" y="4499695"/>
            <a:ext cx="2743200" cy="369332"/>
          </a:xfrm>
          <a:prstGeom prst="rect">
            <a:avLst/>
          </a:prstGeom>
          <a:noFill/>
        </p:spPr>
        <p:txBody>
          <a:bodyPr wrap="square" rtlCol="0">
            <a:spAutoFit/>
          </a:bodyPr>
          <a:lstStyle>
            <a:defPPr>
              <a:defRPr lang="en-US"/>
            </a:defPPr>
            <a:lvl1pPr>
              <a:defRPr sz="4400"/>
            </a:lvl1pPr>
          </a:lstStyle>
          <a:p>
            <a:r>
              <a:rPr lang="en-IN" dirty="0"/>
              <a:t>Complex</a:t>
            </a:r>
          </a:p>
        </p:txBody>
      </p:sp>
      <p:sp>
        <p:nvSpPr>
          <p:cNvPr id="11" name="TextBox 10">
            <a:extLst>
              <a:ext uri="{FF2B5EF4-FFF2-40B4-BE49-F238E27FC236}">
                <a16:creationId xmlns:a16="http://schemas.microsoft.com/office/drawing/2014/main" id="{DB3BCD8D-85D3-408F-9F2E-0D04D5C8DF29}"/>
              </a:ext>
            </a:extLst>
          </p:cNvPr>
          <p:cNvSpPr txBox="1"/>
          <p:nvPr/>
        </p:nvSpPr>
        <p:spPr>
          <a:xfrm>
            <a:off x="6213021" y="4613927"/>
            <a:ext cx="2743200" cy="769441"/>
          </a:xfrm>
          <a:prstGeom prst="rect">
            <a:avLst/>
          </a:prstGeom>
          <a:noFill/>
        </p:spPr>
        <p:txBody>
          <a:bodyPr wrap="square" rtlCol="0">
            <a:spAutoFit/>
          </a:bodyPr>
          <a:lstStyle/>
          <a:p>
            <a:r>
              <a:rPr lang="en-IN" sz="4400" dirty="0"/>
              <a:t>Chaotic</a:t>
            </a:r>
          </a:p>
        </p:txBody>
      </p:sp>
    </p:spTree>
    <p:extLst>
      <p:ext uri="{BB962C8B-B14F-4D97-AF65-F5344CB8AC3E}">
        <p14:creationId xmlns:p14="http://schemas.microsoft.com/office/powerpoint/2010/main" val="36996872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a:bodyPr>
          <a:lstStyle/>
          <a:p>
            <a:r>
              <a:rPr lang="en-US" altLang="en-US" sz="3200" dirty="0">
                <a:solidFill>
                  <a:schemeClr val="bg2">
                    <a:lumMod val="50000"/>
                  </a:schemeClr>
                </a:solidFill>
              </a:rPr>
              <a:t>Which project will be best suite in Agile ?</a:t>
            </a:r>
            <a:endParaRPr lang="en-US" sz="3200" dirty="0"/>
          </a:p>
        </p:txBody>
      </p:sp>
      <p:cxnSp>
        <p:nvCxnSpPr>
          <p:cNvPr id="4" name="Straight Connector 3">
            <a:extLst>
              <a:ext uri="{FF2B5EF4-FFF2-40B4-BE49-F238E27FC236}">
                <a16:creationId xmlns:a16="http://schemas.microsoft.com/office/drawing/2014/main" id="{252998A5-960E-4772-B45F-DD2F58106D8D}"/>
              </a:ext>
            </a:extLst>
          </p:cNvPr>
          <p:cNvCxnSpPr/>
          <p:nvPr/>
        </p:nvCxnSpPr>
        <p:spPr bwMode="auto">
          <a:xfrm>
            <a:off x="4865914" y="1747157"/>
            <a:ext cx="114300" cy="4637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C6414299-D5A6-4042-A519-F4405C3ED539}"/>
              </a:ext>
            </a:extLst>
          </p:cNvPr>
          <p:cNvCxnSpPr/>
          <p:nvPr/>
        </p:nvCxnSpPr>
        <p:spPr bwMode="auto">
          <a:xfrm>
            <a:off x="1143000" y="4196447"/>
            <a:ext cx="831124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a:extLst>
              <a:ext uri="{FF2B5EF4-FFF2-40B4-BE49-F238E27FC236}">
                <a16:creationId xmlns:a16="http://schemas.microsoft.com/office/drawing/2014/main" id="{5AE2EA41-0C3D-4FD7-AAB9-FA4F57EAE719}"/>
              </a:ext>
            </a:extLst>
          </p:cNvPr>
          <p:cNvSpPr txBox="1"/>
          <p:nvPr/>
        </p:nvSpPr>
        <p:spPr>
          <a:xfrm>
            <a:off x="1485900" y="2237014"/>
            <a:ext cx="2743200" cy="769441"/>
          </a:xfrm>
          <a:prstGeom prst="rect">
            <a:avLst/>
          </a:prstGeom>
          <a:noFill/>
        </p:spPr>
        <p:txBody>
          <a:bodyPr wrap="square" rtlCol="0">
            <a:spAutoFit/>
          </a:bodyPr>
          <a:lstStyle/>
          <a:p>
            <a:r>
              <a:rPr lang="en-IN" sz="4400" dirty="0">
                <a:solidFill>
                  <a:srgbClr val="FF0000"/>
                </a:solidFill>
              </a:rPr>
              <a:t>Simple</a:t>
            </a:r>
          </a:p>
        </p:txBody>
      </p:sp>
      <p:sp>
        <p:nvSpPr>
          <p:cNvPr id="9" name="TextBox 8">
            <a:extLst>
              <a:ext uri="{FF2B5EF4-FFF2-40B4-BE49-F238E27FC236}">
                <a16:creationId xmlns:a16="http://schemas.microsoft.com/office/drawing/2014/main" id="{8035977D-8A93-419E-819A-91ECFDB5FBE4}"/>
              </a:ext>
            </a:extLst>
          </p:cNvPr>
          <p:cNvSpPr txBox="1"/>
          <p:nvPr/>
        </p:nvSpPr>
        <p:spPr>
          <a:xfrm>
            <a:off x="6095999" y="2269705"/>
            <a:ext cx="3358243" cy="769441"/>
          </a:xfrm>
          <a:prstGeom prst="rect">
            <a:avLst/>
          </a:prstGeom>
          <a:noFill/>
        </p:spPr>
        <p:txBody>
          <a:bodyPr wrap="square" rtlCol="0">
            <a:spAutoFit/>
          </a:bodyPr>
          <a:lstStyle>
            <a:defPPr>
              <a:defRPr lang="en-US"/>
            </a:defPPr>
            <a:lvl1pPr>
              <a:defRPr sz="4400"/>
            </a:lvl1pPr>
          </a:lstStyle>
          <a:p>
            <a:r>
              <a:rPr lang="en-IN" dirty="0"/>
              <a:t>Complicated</a:t>
            </a:r>
          </a:p>
        </p:txBody>
      </p:sp>
      <p:sp>
        <p:nvSpPr>
          <p:cNvPr id="10" name="TextBox 9">
            <a:extLst>
              <a:ext uri="{FF2B5EF4-FFF2-40B4-BE49-F238E27FC236}">
                <a16:creationId xmlns:a16="http://schemas.microsoft.com/office/drawing/2014/main" id="{DFC9F667-7912-4C57-8D44-A32FDA4E03AE}"/>
              </a:ext>
            </a:extLst>
          </p:cNvPr>
          <p:cNvSpPr txBox="1"/>
          <p:nvPr/>
        </p:nvSpPr>
        <p:spPr>
          <a:xfrm>
            <a:off x="1423307" y="4499695"/>
            <a:ext cx="2743200" cy="369332"/>
          </a:xfrm>
          <a:prstGeom prst="rect">
            <a:avLst/>
          </a:prstGeom>
          <a:noFill/>
        </p:spPr>
        <p:txBody>
          <a:bodyPr wrap="square" rtlCol="0">
            <a:spAutoFit/>
          </a:bodyPr>
          <a:lstStyle>
            <a:defPPr>
              <a:defRPr lang="en-US"/>
            </a:defPPr>
            <a:lvl1pPr>
              <a:defRPr sz="4400"/>
            </a:lvl1pPr>
          </a:lstStyle>
          <a:p>
            <a:r>
              <a:rPr lang="en-IN" dirty="0"/>
              <a:t>Complex</a:t>
            </a:r>
          </a:p>
        </p:txBody>
      </p:sp>
      <p:sp>
        <p:nvSpPr>
          <p:cNvPr id="11" name="TextBox 10">
            <a:extLst>
              <a:ext uri="{FF2B5EF4-FFF2-40B4-BE49-F238E27FC236}">
                <a16:creationId xmlns:a16="http://schemas.microsoft.com/office/drawing/2014/main" id="{DB3BCD8D-85D3-408F-9F2E-0D04D5C8DF29}"/>
              </a:ext>
            </a:extLst>
          </p:cNvPr>
          <p:cNvSpPr txBox="1"/>
          <p:nvPr/>
        </p:nvSpPr>
        <p:spPr>
          <a:xfrm>
            <a:off x="6213021" y="4613927"/>
            <a:ext cx="2743200" cy="769441"/>
          </a:xfrm>
          <a:prstGeom prst="rect">
            <a:avLst/>
          </a:prstGeom>
          <a:noFill/>
        </p:spPr>
        <p:txBody>
          <a:bodyPr wrap="square" rtlCol="0">
            <a:spAutoFit/>
          </a:bodyPr>
          <a:lstStyle/>
          <a:p>
            <a:r>
              <a:rPr lang="en-IN" sz="4400" dirty="0"/>
              <a:t>Chaotic</a:t>
            </a:r>
          </a:p>
        </p:txBody>
      </p:sp>
      <p:sp>
        <p:nvSpPr>
          <p:cNvPr id="3" name="TextBox 2">
            <a:extLst>
              <a:ext uri="{FF2B5EF4-FFF2-40B4-BE49-F238E27FC236}">
                <a16:creationId xmlns:a16="http://schemas.microsoft.com/office/drawing/2014/main" id="{B4A9BF75-C4AA-4C66-A592-EA5771D1F202}"/>
              </a:ext>
            </a:extLst>
          </p:cNvPr>
          <p:cNvSpPr txBox="1"/>
          <p:nvPr/>
        </p:nvSpPr>
        <p:spPr>
          <a:xfrm>
            <a:off x="800100" y="3039146"/>
            <a:ext cx="3624943" cy="923330"/>
          </a:xfrm>
          <a:prstGeom prst="rect">
            <a:avLst/>
          </a:prstGeom>
          <a:noFill/>
        </p:spPr>
        <p:txBody>
          <a:bodyPr wrap="square" rtlCol="0">
            <a:spAutoFit/>
          </a:bodyPr>
          <a:lstStyle/>
          <a:p>
            <a:r>
              <a:rPr lang="en-IN" dirty="0"/>
              <a:t>When requirements are clear;</a:t>
            </a:r>
          </a:p>
          <a:p>
            <a:r>
              <a:rPr lang="en-IN" dirty="0"/>
              <a:t>Ex : Frying a burger </a:t>
            </a:r>
          </a:p>
          <a:p>
            <a:r>
              <a:rPr lang="en-IN" dirty="0"/>
              <a:t>(just repeating the process)</a:t>
            </a:r>
          </a:p>
        </p:txBody>
      </p:sp>
    </p:spTree>
    <p:extLst>
      <p:ext uri="{BB962C8B-B14F-4D97-AF65-F5344CB8AC3E}">
        <p14:creationId xmlns:p14="http://schemas.microsoft.com/office/powerpoint/2010/main" val="5111356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a:bodyPr>
          <a:lstStyle/>
          <a:p>
            <a:r>
              <a:rPr lang="en-US" altLang="en-US" sz="3200" dirty="0">
                <a:solidFill>
                  <a:schemeClr val="bg2">
                    <a:lumMod val="50000"/>
                  </a:schemeClr>
                </a:solidFill>
              </a:rPr>
              <a:t>Which project will be best suite in Agile ?</a:t>
            </a:r>
            <a:endParaRPr lang="en-US" sz="3200" dirty="0"/>
          </a:p>
        </p:txBody>
      </p:sp>
      <p:cxnSp>
        <p:nvCxnSpPr>
          <p:cNvPr id="4" name="Straight Connector 3">
            <a:extLst>
              <a:ext uri="{FF2B5EF4-FFF2-40B4-BE49-F238E27FC236}">
                <a16:creationId xmlns:a16="http://schemas.microsoft.com/office/drawing/2014/main" id="{252998A5-960E-4772-B45F-DD2F58106D8D}"/>
              </a:ext>
            </a:extLst>
          </p:cNvPr>
          <p:cNvCxnSpPr/>
          <p:nvPr/>
        </p:nvCxnSpPr>
        <p:spPr bwMode="auto">
          <a:xfrm>
            <a:off x="4865914" y="1747157"/>
            <a:ext cx="114300" cy="4637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C6414299-D5A6-4042-A519-F4405C3ED539}"/>
              </a:ext>
            </a:extLst>
          </p:cNvPr>
          <p:cNvCxnSpPr/>
          <p:nvPr/>
        </p:nvCxnSpPr>
        <p:spPr bwMode="auto">
          <a:xfrm>
            <a:off x="1143000" y="4196447"/>
            <a:ext cx="831124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a:extLst>
              <a:ext uri="{FF2B5EF4-FFF2-40B4-BE49-F238E27FC236}">
                <a16:creationId xmlns:a16="http://schemas.microsoft.com/office/drawing/2014/main" id="{5AE2EA41-0C3D-4FD7-AAB9-FA4F57EAE719}"/>
              </a:ext>
            </a:extLst>
          </p:cNvPr>
          <p:cNvSpPr txBox="1"/>
          <p:nvPr/>
        </p:nvSpPr>
        <p:spPr>
          <a:xfrm>
            <a:off x="1485900" y="2237014"/>
            <a:ext cx="2743200" cy="769441"/>
          </a:xfrm>
          <a:prstGeom prst="rect">
            <a:avLst/>
          </a:prstGeom>
          <a:noFill/>
        </p:spPr>
        <p:txBody>
          <a:bodyPr wrap="square" rtlCol="0">
            <a:spAutoFit/>
          </a:bodyPr>
          <a:lstStyle/>
          <a:p>
            <a:r>
              <a:rPr lang="en-IN" sz="4400" dirty="0">
                <a:solidFill>
                  <a:srgbClr val="FF0000"/>
                </a:solidFill>
              </a:rPr>
              <a:t>Simple</a:t>
            </a:r>
          </a:p>
        </p:txBody>
      </p:sp>
      <p:sp>
        <p:nvSpPr>
          <p:cNvPr id="9" name="TextBox 8">
            <a:extLst>
              <a:ext uri="{FF2B5EF4-FFF2-40B4-BE49-F238E27FC236}">
                <a16:creationId xmlns:a16="http://schemas.microsoft.com/office/drawing/2014/main" id="{8035977D-8A93-419E-819A-91ECFDB5FBE4}"/>
              </a:ext>
            </a:extLst>
          </p:cNvPr>
          <p:cNvSpPr txBox="1"/>
          <p:nvPr/>
        </p:nvSpPr>
        <p:spPr>
          <a:xfrm>
            <a:off x="6095999" y="2269705"/>
            <a:ext cx="3358243" cy="769441"/>
          </a:xfrm>
          <a:prstGeom prst="rect">
            <a:avLst/>
          </a:prstGeom>
          <a:noFill/>
        </p:spPr>
        <p:txBody>
          <a:bodyPr wrap="square" rtlCol="0">
            <a:spAutoFit/>
          </a:bodyPr>
          <a:lstStyle>
            <a:defPPr>
              <a:defRPr lang="en-US"/>
            </a:defPPr>
            <a:lvl1pPr>
              <a:defRPr sz="4400"/>
            </a:lvl1pPr>
          </a:lstStyle>
          <a:p>
            <a:r>
              <a:rPr lang="en-IN" dirty="0"/>
              <a:t>Complicated</a:t>
            </a:r>
          </a:p>
        </p:txBody>
      </p:sp>
      <p:sp>
        <p:nvSpPr>
          <p:cNvPr id="10" name="TextBox 9">
            <a:extLst>
              <a:ext uri="{FF2B5EF4-FFF2-40B4-BE49-F238E27FC236}">
                <a16:creationId xmlns:a16="http://schemas.microsoft.com/office/drawing/2014/main" id="{DFC9F667-7912-4C57-8D44-A32FDA4E03AE}"/>
              </a:ext>
            </a:extLst>
          </p:cNvPr>
          <p:cNvSpPr txBox="1"/>
          <p:nvPr/>
        </p:nvSpPr>
        <p:spPr>
          <a:xfrm>
            <a:off x="1423307" y="4499695"/>
            <a:ext cx="2743200" cy="369332"/>
          </a:xfrm>
          <a:prstGeom prst="rect">
            <a:avLst/>
          </a:prstGeom>
          <a:noFill/>
        </p:spPr>
        <p:txBody>
          <a:bodyPr wrap="square" rtlCol="0">
            <a:spAutoFit/>
          </a:bodyPr>
          <a:lstStyle>
            <a:defPPr>
              <a:defRPr lang="en-US"/>
            </a:defPPr>
            <a:lvl1pPr>
              <a:defRPr sz="4400"/>
            </a:lvl1pPr>
          </a:lstStyle>
          <a:p>
            <a:r>
              <a:rPr lang="en-IN" dirty="0"/>
              <a:t>Complex</a:t>
            </a:r>
          </a:p>
        </p:txBody>
      </p:sp>
      <p:sp>
        <p:nvSpPr>
          <p:cNvPr id="11" name="TextBox 10">
            <a:extLst>
              <a:ext uri="{FF2B5EF4-FFF2-40B4-BE49-F238E27FC236}">
                <a16:creationId xmlns:a16="http://schemas.microsoft.com/office/drawing/2014/main" id="{DB3BCD8D-85D3-408F-9F2E-0D04D5C8DF29}"/>
              </a:ext>
            </a:extLst>
          </p:cNvPr>
          <p:cNvSpPr txBox="1"/>
          <p:nvPr/>
        </p:nvSpPr>
        <p:spPr>
          <a:xfrm>
            <a:off x="6213021" y="4613927"/>
            <a:ext cx="2743200" cy="769441"/>
          </a:xfrm>
          <a:prstGeom prst="rect">
            <a:avLst/>
          </a:prstGeom>
          <a:noFill/>
        </p:spPr>
        <p:txBody>
          <a:bodyPr wrap="square" rtlCol="0">
            <a:spAutoFit/>
          </a:bodyPr>
          <a:lstStyle/>
          <a:p>
            <a:r>
              <a:rPr lang="en-IN" sz="4400" dirty="0"/>
              <a:t>Chaotic</a:t>
            </a:r>
          </a:p>
        </p:txBody>
      </p:sp>
      <p:sp>
        <p:nvSpPr>
          <p:cNvPr id="3" name="TextBox 2">
            <a:extLst>
              <a:ext uri="{FF2B5EF4-FFF2-40B4-BE49-F238E27FC236}">
                <a16:creationId xmlns:a16="http://schemas.microsoft.com/office/drawing/2014/main" id="{B4A9BF75-C4AA-4C66-A592-EA5771D1F202}"/>
              </a:ext>
            </a:extLst>
          </p:cNvPr>
          <p:cNvSpPr txBox="1"/>
          <p:nvPr/>
        </p:nvSpPr>
        <p:spPr>
          <a:xfrm>
            <a:off x="800100" y="3039146"/>
            <a:ext cx="3624943" cy="923330"/>
          </a:xfrm>
          <a:prstGeom prst="rect">
            <a:avLst/>
          </a:prstGeom>
          <a:noFill/>
        </p:spPr>
        <p:txBody>
          <a:bodyPr wrap="square" rtlCol="0">
            <a:spAutoFit/>
          </a:bodyPr>
          <a:lstStyle/>
          <a:p>
            <a:r>
              <a:rPr lang="en-IN" dirty="0"/>
              <a:t>When requirements are clear;</a:t>
            </a:r>
          </a:p>
          <a:p>
            <a:r>
              <a:rPr lang="en-IN" dirty="0"/>
              <a:t>Ex : Frying a burger </a:t>
            </a:r>
          </a:p>
          <a:p>
            <a:r>
              <a:rPr lang="en-IN" dirty="0"/>
              <a:t>(just repeating the process)</a:t>
            </a:r>
          </a:p>
        </p:txBody>
      </p:sp>
    </p:spTree>
    <p:extLst>
      <p:ext uri="{BB962C8B-B14F-4D97-AF65-F5344CB8AC3E}">
        <p14:creationId xmlns:p14="http://schemas.microsoft.com/office/powerpoint/2010/main" val="272237889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a:bodyPr>
          <a:lstStyle/>
          <a:p>
            <a:r>
              <a:rPr lang="en-US" altLang="en-US" sz="3200" dirty="0">
                <a:solidFill>
                  <a:schemeClr val="bg2">
                    <a:lumMod val="50000"/>
                  </a:schemeClr>
                </a:solidFill>
              </a:rPr>
              <a:t>Which project will be best suite in Agile ?</a:t>
            </a:r>
            <a:endParaRPr lang="en-US" sz="3200" dirty="0"/>
          </a:p>
        </p:txBody>
      </p:sp>
      <p:cxnSp>
        <p:nvCxnSpPr>
          <p:cNvPr id="4" name="Straight Connector 3">
            <a:extLst>
              <a:ext uri="{FF2B5EF4-FFF2-40B4-BE49-F238E27FC236}">
                <a16:creationId xmlns:a16="http://schemas.microsoft.com/office/drawing/2014/main" id="{252998A5-960E-4772-B45F-DD2F58106D8D}"/>
              </a:ext>
            </a:extLst>
          </p:cNvPr>
          <p:cNvCxnSpPr/>
          <p:nvPr/>
        </p:nvCxnSpPr>
        <p:spPr bwMode="auto">
          <a:xfrm>
            <a:off x="4865914" y="1747157"/>
            <a:ext cx="114300" cy="4637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C6414299-D5A6-4042-A519-F4405C3ED539}"/>
              </a:ext>
            </a:extLst>
          </p:cNvPr>
          <p:cNvCxnSpPr/>
          <p:nvPr/>
        </p:nvCxnSpPr>
        <p:spPr bwMode="auto">
          <a:xfrm>
            <a:off x="1143000" y="4196447"/>
            <a:ext cx="831124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a:extLst>
              <a:ext uri="{FF2B5EF4-FFF2-40B4-BE49-F238E27FC236}">
                <a16:creationId xmlns:a16="http://schemas.microsoft.com/office/drawing/2014/main" id="{5AE2EA41-0C3D-4FD7-AAB9-FA4F57EAE719}"/>
              </a:ext>
            </a:extLst>
          </p:cNvPr>
          <p:cNvSpPr txBox="1"/>
          <p:nvPr/>
        </p:nvSpPr>
        <p:spPr>
          <a:xfrm>
            <a:off x="1485900" y="2237014"/>
            <a:ext cx="2743200" cy="769441"/>
          </a:xfrm>
          <a:prstGeom prst="rect">
            <a:avLst/>
          </a:prstGeom>
          <a:noFill/>
        </p:spPr>
        <p:txBody>
          <a:bodyPr wrap="square" rtlCol="0">
            <a:spAutoFit/>
          </a:bodyPr>
          <a:lstStyle/>
          <a:p>
            <a:r>
              <a:rPr lang="en-IN" sz="4400" dirty="0"/>
              <a:t>Simple</a:t>
            </a:r>
          </a:p>
        </p:txBody>
      </p:sp>
      <p:sp>
        <p:nvSpPr>
          <p:cNvPr id="9" name="TextBox 8">
            <a:extLst>
              <a:ext uri="{FF2B5EF4-FFF2-40B4-BE49-F238E27FC236}">
                <a16:creationId xmlns:a16="http://schemas.microsoft.com/office/drawing/2014/main" id="{8035977D-8A93-419E-819A-91ECFDB5FBE4}"/>
              </a:ext>
            </a:extLst>
          </p:cNvPr>
          <p:cNvSpPr txBox="1"/>
          <p:nvPr/>
        </p:nvSpPr>
        <p:spPr>
          <a:xfrm>
            <a:off x="6095999" y="2269705"/>
            <a:ext cx="3358243" cy="769441"/>
          </a:xfrm>
          <a:prstGeom prst="rect">
            <a:avLst/>
          </a:prstGeom>
          <a:noFill/>
        </p:spPr>
        <p:txBody>
          <a:bodyPr wrap="square" rtlCol="0">
            <a:spAutoFit/>
          </a:bodyPr>
          <a:lstStyle>
            <a:defPPr>
              <a:defRPr lang="en-US"/>
            </a:defPPr>
            <a:lvl1pPr>
              <a:defRPr sz="4400"/>
            </a:lvl1pPr>
          </a:lstStyle>
          <a:p>
            <a:r>
              <a:rPr lang="en-IN" dirty="0">
                <a:solidFill>
                  <a:srgbClr val="FF0000"/>
                </a:solidFill>
              </a:rPr>
              <a:t>Complicated</a:t>
            </a:r>
          </a:p>
        </p:txBody>
      </p:sp>
      <p:sp>
        <p:nvSpPr>
          <p:cNvPr id="10" name="TextBox 9">
            <a:extLst>
              <a:ext uri="{FF2B5EF4-FFF2-40B4-BE49-F238E27FC236}">
                <a16:creationId xmlns:a16="http://schemas.microsoft.com/office/drawing/2014/main" id="{DFC9F667-7912-4C57-8D44-A32FDA4E03AE}"/>
              </a:ext>
            </a:extLst>
          </p:cNvPr>
          <p:cNvSpPr txBox="1"/>
          <p:nvPr/>
        </p:nvSpPr>
        <p:spPr>
          <a:xfrm>
            <a:off x="1423307" y="4499695"/>
            <a:ext cx="2743200" cy="369332"/>
          </a:xfrm>
          <a:prstGeom prst="rect">
            <a:avLst/>
          </a:prstGeom>
          <a:noFill/>
        </p:spPr>
        <p:txBody>
          <a:bodyPr wrap="square" rtlCol="0">
            <a:spAutoFit/>
          </a:bodyPr>
          <a:lstStyle>
            <a:defPPr>
              <a:defRPr lang="en-US"/>
            </a:defPPr>
            <a:lvl1pPr>
              <a:defRPr sz="4400"/>
            </a:lvl1pPr>
          </a:lstStyle>
          <a:p>
            <a:r>
              <a:rPr lang="en-IN" dirty="0"/>
              <a:t>Complex</a:t>
            </a:r>
          </a:p>
        </p:txBody>
      </p:sp>
      <p:sp>
        <p:nvSpPr>
          <p:cNvPr id="11" name="TextBox 10">
            <a:extLst>
              <a:ext uri="{FF2B5EF4-FFF2-40B4-BE49-F238E27FC236}">
                <a16:creationId xmlns:a16="http://schemas.microsoft.com/office/drawing/2014/main" id="{DB3BCD8D-85D3-408F-9F2E-0D04D5C8DF29}"/>
              </a:ext>
            </a:extLst>
          </p:cNvPr>
          <p:cNvSpPr txBox="1"/>
          <p:nvPr/>
        </p:nvSpPr>
        <p:spPr>
          <a:xfrm>
            <a:off x="6213021" y="4613927"/>
            <a:ext cx="2743200" cy="769441"/>
          </a:xfrm>
          <a:prstGeom prst="rect">
            <a:avLst/>
          </a:prstGeom>
          <a:noFill/>
        </p:spPr>
        <p:txBody>
          <a:bodyPr wrap="square" rtlCol="0">
            <a:spAutoFit/>
          </a:bodyPr>
          <a:lstStyle/>
          <a:p>
            <a:r>
              <a:rPr lang="en-IN" sz="4400" dirty="0"/>
              <a:t>Chaotic</a:t>
            </a:r>
          </a:p>
        </p:txBody>
      </p:sp>
      <p:sp>
        <p:nvSpPr>
          <p:cNvPr id="3" name="TextBox 2">
            <a:extLst>
              <a:ext uri="{FF2B5EF4-FFF2-40B4-BE49-F238E27FC236}">
                <a16:creationId xmlns:a16="http://schemas.microsoft.com/office/drawing/2014/main" id="{B4A9BF75-C4AA-4C66-A592-EA5771D1F202}"/>
              </a:ext>
            </a:extLst>
          </p:cNvPr>
          <p:cNvSpPr txBox="1"/>
          <p:nvPr/>
        </p:nvSpPr>
        <p:spPr>
          <a:xfrm>
            <a:off x="800100" y="3039146"/>
            <a:ext cx="3624943" cy="923330"/>
          </a:xfrm>
          <a:prstGeom prst="rect">
            <a:avLst/>
          </a:prstGeom>
          <a:noFill/>
        </p:spPr>
        <p:txBody>
          <a:bodyPr wrap="square" rtlCol="0">
            <a:spAutoFit/>
          </a:bodyPr>
          <a:lstStyle/>
          <a:p>
            <a:r>
              <a:rPr lang="en-IN" dirty="0"/>
              <a:t>When requirements are clear;</a:t>
            </a:r>
          </a:p>
          <a:p>
            <a:r>
              <a:rPr lang="en-IN" dirty="0"/>
              <a:t>Ex : Frying a burger </a:t>
            </a:r>
          </a:p>
          <a:p>
            <a:r>
              <a:rPr lang="en-IN" dirty="0"/>
              <a:t>(just repeating the process)</a:t>
            </a:r>
          </a:p>
        </p:txBody>
      </p:sp>
      <p:sp>
        <p:nvSpPr>
          <p:cNvPr id="12" name="TextBox 11">
            <a:extLst>
              <a:ext uri="{FF2B5EF4-FFF2-40B4-BE49-F238E27FC236}">
                <a16:creationId xmlns:a16="http://schemas.microsoft.com/office/drawing/2014/main" id="{798858B5-668F-4E3D-8C2E-933781948105}"/>
              </a:ext>
            </a:extLst>
          </p:cNvPr>
          <p:cNvSpPr txBox="1"/>
          <p:nvPr/>
        </p:nvSpPr>
        <p:spPr>
          <a:xfrm>
            <a:off x="5679621" y="3142484"/>
            <a:ext cx="4215493" cy="923330"/>
          </a:xfrm>
          <a:prstGeom prst="rect">
            <a:avLst/>
          </a:prstGeom>
          <a:noFill/>
        </p:spPr>
        <p:txBody>
          <a:bodyPr wrap="square" rtlCol="0">
            <a:spAutoFit/>
          </a:bodyPr>
          <a:lstStyle/>
          <a:p>
            <a:r>
              <a:rPr lang="en-IN" dirty="0"/>
              <a:t>When requirements are clear;</a:t>
            </a:r>
          </a:p>
          <a:p>
            <a:r>
              <a:rPr lang="en-IN" dirty="0"/>
              <a:t>Ex : Laying network cables</a:t>
            </a:r>
          </a:p>
          <a:p>
            <a:r>
              <a:rPr lang="en-IN" dirty="0"/>
              <a:t>(High level plan and low level plan)</a:t>
            </a:r>
          </a:p>
        </p:txBody>
      </p:sp>
    </p:spTree>
    <p:extLst>
      <p:ext uri="{BB962C8B-B14F-4D97-AF65-F5344CB8AC3E}">
        <p14:creationId xmlns:p14="http://schemas.microsoft.com/office/powerpoint/2010/main" val="20042845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5" y="576228"/>
            <a:ext cx="8831023" cy="609600"/>
          </a:xfrm>
        </p:spPr>
        <p:txBody>
          <a:bodyPr>
            <a:normAutofit/>
          </a:bodyPr>
          <a:lstStyle/>
          <a:p>
            <a:r>
              <a:rPr lang="en-US" altLang="en-US" sz="3200" dirty="0">
                <a:solidFill>
                  <a:schemeClr val="bg2">
                    <a:lumMod val="50000"/>
                  </a:schemeClr>
                </a:solidFill>
              </a:rPr>
              <a:t>Which project will be best suite in Agile ?</a:t>
            </a:r>
            <a:endParaRPr lang="en-US" sz="3200" dirty="0"/>
          </a:p>
        </p:txBody>
      </p:sp>
      <p:cxnSp>
        <p:nvCxnSpPr>
          <p:cNvPr id="4" name="Straight Connector 3">
            <a:extLst>
              <a:ext uri="{FF2B5EF4-FFF2-40B4-BE49-F238E27FC236}">
                <a16:creationId xmlns:a16="http://schemas.microsoft.com/office/drawing/2014/main" id="{252998A5-960E-4772-B45F-DD2F58106D8D}"/>
              </a:ext>
            </a:extLst>
          </p:cNvPr>
          <p:cNvCxnSpPr/>
          <p:nvPr/>
        </p:nvCxnSpPr>
        <p:spPr bwMode="auto">
          <a:xfrm>
            <a:off x="4865914" y="1747157"/>
            <a:ext cx="114300" cy="4637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C6414299-D5A6-4042-A519-F4405C3ED539}"/>
              </a:ext>
            </a:extLst>
          </p:cNvPr>
          <p:cNvCxnSpPr/>
          <p:nvPr/>
        </p:nvCxnSpPr>
        <p:spPr bwMode="auto">
          <a:xfrm>
            <a:off x="1143000" y="4196447"/>
            <a:ext cx="831124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a:extLst>
              <a:ext uri="{FF2B5EF4-FFF2-40B4-BE49-F238E27FC236}">
                <a16:creationId xmlns:a16="http://schemas.microsoft.com/office/drawing/2014/main" id="{5AE2EA41-0C3D-4FD7-AAB9-FA4F57EAE719}"/>
              </a:ext>
            </a:extLst>
          </p:cNvPr>
          <p:cNvSpPr txBox="1"/>
          <p:nvPr/>
        </p:nvSpPr>
        <p:spPr>
          <a:xfrm>
            <a:off x="1485900" y="2237014"/>
            <a:ext cx="2743200" cy="769441"/>
          </a:xfrm>
          <a:prstGeom prst="rect">
            <a:avLst/>
          </a:prstGeom>
          <a:noFill/>
        </p:spPr>
        <p:txBody>
          <a:bodyPr wrap="square" rtlCol="0">
            <a:spAutoFit/>
          </a:bodyPr>
          <a:lstStyle/>
          <a:p>
            <a:r>
              <a:rPr lang="en-IN" sz="4400" dirty="0"/>
              <a:t>Simple</a:t>
            </a:r>
          </a:p>
        </p:txBody>
      </p:sp>
      <p:sp>
        <p:nvSpPr>
          <p:cNvPr id="9" name="TextBox 8">
            <a:extLst>
              <a:ext uri="{FF2B5EF4-FFF2-40B4-BE49-F238E27FC236}">
                <a16:creationId xmlns:a16="http://schemas.microsoft.com/office/drawing/2014/main" id="{8035977D-8A93-419E-819A-91ECFDB5FBE4}"/>
              </a:ext>
            </a:extLst>
          </p:cNvPr>
          <p:cNvSpPr txBox="1"/>
          <p:nvPr/>
        </p:nvSpPr>
        <p:spPr>
          <a:xfrm>
            <a:off x="6095999" y="2269705"/>
            <a:ext cx="3358243" cy="769441"/>
          </a:xfrm>
          <a:prstGeom prst="rect">
            <a:avLst/>
          </a:prstGeom>
          <a:noFill/>
        </p:spPr>
        <p:txBody>
          <a:bodyPr wrap="square" rtlCol="0">
            <a:spAutoFit/>
          </a:bodyPr>
          <a:lstStyle>
            <a:defPPr>
              <a:defRPr lang="en-US"/>
            </a:defPPr>
            <a:lvl1pPr>
              <a:defRPr sz="4400"/>
            </a:lvl1pPr>
          </a:lstStyle>
          <a:p>
            <a:r>
              <a:rPr lang="en-IN" dirty="0"/>
              <a:t>Complicated</a:t>
            </a:r>
          </a:p>
        </p:txBody>
      </p:sp>
      <p:sp>
        <p:nvSpPr>
          <p:cNvPr id="10" name="TextBox 9">
            <a:extLst>
              <a:ext uri="{FF2B5EF4-FFF2-40B4-BE49-F238E27FC236}">
                <a16:creationId xmlns:a16="http://schemas.microsoft.com/office/drawing/2014/main" id="{DFC9F667-7912-4C57-8D44-A32FDA4E03AE}"/>
              </a:ext>
            </a:extLst>
          </p:cNvPr>
          <p:cNvSpPr txBox="1"/>
          <p:nvPr/>
        </p:nvSpPr>
        <p:spPr>
          <a:xfrm>
            <a:off x="1423307" y="4499695"/>
            <a:ext cx="2743200" cy="369332"/>
          </a:xfrm>
          <a:prstGeom prst="rect">
            <a:avLst/>
          </a:prstGeom>
          <a:noFill/>
        </p:spPr>
        <p:txBody>
          <a:bodyPr wrap="square" rtlCol="0">
            <a:spAutoFit/>
          </a:bodyPr>
          <a:lstStyle>
            <a:defPPr>
              <a:defRPr lang="en-US"/>
            </a:defPPr>
            <a:lvl1pPr>
              <a:defRPr sz="4400"/>
            </a:lvl1pPr>
          </a:lstStyle>
          <a:p>
            <a:r>
              <a:rPr lang="en-IN" dirty="0">
                <a:solidFill>
                  <a:srgbClr val="FF0000"/>
                </a:solidFill>
              </a:rPr>
              <a:t>Complex</a:t>
            </a:r>
          </a:p>
        </p:txBody>
      </p:sp>
      <p:sp>
        <p:nvSpPr>
          <p:cNvPr id="11" name="TextBox 10">
            <a:extLst>
              <a:ext uri="{FF2B5EF4-FFF2-40B4-BE49-F238E27FC236}">
                <a16:creationId xmlns:a16="http://schemas.microsoft.com/office/drawing/2014/main" id="{DB3BCD8D-85D3-408F-9F2E-0D04D5C8DF29}"/>
              </a:ext>
            </a:extLst>
          </p:cNvPr>
          <p:cNvSpPr txBox="1"/>
          <p:nvPr/>
        </p:nvSpPr>
        <p:spPr>
          <a:xfrm>
            <a:off x="6213021" y="4613927"/>
            <a:ext cx="2743200" cy="769441"/>
          </a:xfrm>
          <a:prstGeom prst="rect">
            <a:avLst/>
          </a:prstGeom>
          <a:noFill/>
        </p:spPr>
        <p:txBody>
          <a:bodyPr wrap="square" rtlCol="0">
            <a:spAutoFit/>
          </a:bodyPr>
          <a:lstStyle/>
          <a:p>
            <a:r>
              <a:rPr lang="en-IN" sz="4400" dirty="0"/>
              <a:t>Chaotic</a:t>
            </a:r>
          </a:p>
        </p:txBody>
      </p:sp>
      <p:sp>
        <p:nvSpPr>
          <p:cNvPr id="3" name="TextBox 2">
            <a:extLst>
              <a:ext uri="{FF2B5EF4-FFF2-40B4-BE49-F238E27FC236}">
                <a16:creationId xmlns:a16="http://schemas.microsoft.com/office/drawing/2014/main" id="{B4A9BF75-C4AA-4C66-A592-EA5771D1F202}"/>
              </a:ext>
            </a:extLst>
          </p:cNvPr>
          <p:cNvSpPr txBox="1"/>
          <p:nvPr/>
        </p:nvSpPr>
        <p:spPr>
          <a:xfrm>
            <a:off x="800100" y="3039146"/>
            <a:ext cx="3624943" cy="923330"/>
          </a:xfrm>
          <a:prstGeom prst="rect">
            <a:avLst/>
          </a:prstGeom>
          <a:noFill/>
        </p:spPr>
        <p:txBody>
          <a:bodyPr wrap="square" rtlCol="0">
            <a:spAutoFit/>
          </a:bodyPr>
          <a:lstStyle/>
          <a:p>
            <a:r>
              <a:rPr lang="en-IN" dirty="0"/>
              <a:t>When requirements are clear;</a:t>
            </a:r>
          </a:p>
          <a:p>
            <a:r>
              <a:rPr lang="en-IN" dirty="0"/>
              <a:t>Ex : Frying a burger </a:t>
            </a:r>
          </a:p>
          <a:p>
            <a:r>
              <a:rPr lang="en-IN" dirty="0"/>
              <a:t>(just repeating the process)</a:t>
            </a:r>
          </a:p>
        </p:txBody>
      </p:sp>
      <p:sp>
        <p:nvSpPr>
          <p:cNvPr id="12" name="TextBox 11">
            <a:extLst>
              <a:ext uri="{FF2B5EF4-FFF2-40B4-BE49-F238E27FC236}">
                <a16:creationId xmlns:a16="http://schemas.microsoft.com/office/drawing/2014/main" id="{798858B5-668F-4E3D-8C2E-933781948105}"/>
              </a:ext>
            </a:extLst>
          </p:cNvPr>
          <p:cNvSpPr txBox="1"/>
          <p:nvPr/>
        </p:nvSpPr>
        <p:spPr>
          <a:xfrm>
            <a:off x="5679621" y="3142484"/>
            <a:ext cx="4215493" cy="923330"/>
          </a:xfrm>
          <a:prstGeom prst="rect">
            <a:avLst/>
          </a:prstGeom>
          <a:noFill/>
        </p:spPr>
        <p:txBody>
          <a:bodyPr wrap="square" rtlCol="0">
            <a:spAutoFit/>
          </a:bodyPr>
          <a:lstStyle/>
          <a:p>
            <a:r>
              <a:rPr lang="en-IN" dirty="0"/>
              <a:t>When requirements are clear;</a:t>
            </a:r>
          </a:p>
          <a:p>
            <a:r>
              <a:rPr lang="en-IN" dirty="0"/>
              <a:t>Ex : Laying network cables</a:t>
            </a:r>
          </a:p>
          <a:p>
            <a:r>
              <a:rPr lang="en-IN" dirty="0"/>
              <a:t>(High level plan and low level plan)</a:t>
            </a:r>
          </a:p>
        </p:txBody>
      </p:sp>
      <p:sp>
        <p:nvSpPr>
          <p:cNvPr id="13" name="TextBox 12">
            <a:extLst>
              <a:ext uri="{FF2B5EF4-FFF2-40B4-BE49-F238E27FC236}">
                <a16:creationId xmlns:a16="http://schemas.microsoft.com/office/drawing/2014/main" id="{6BC1F5C6-E955-4A3E-AB6C-55AE4DA39F33}"/>
              </a:ext>
            </a:extLst>
          </p:cNvPr>
          <p:cNvSpPr txBox="1"/>
          <p:nvPr/>
        </p:nvSpPr>
        <p:spPr>
          <a:xfrm>
            <a:off x="574218" y="5172674"/>
            <a:ext cx="4215493" cy="369332"/>
          </a:xfrm>
          <a:prstGeom prst="rect">
            <a:avLst/>
          </a:prstGeom>
          <a:noFill/>
        </p:spPr>
        <p:txBody>
          <a:bodyPr wrap="square" rtlCol="0">
            <a:spAutoFit/>
          </a:bodyPr>
          <a:lstStyle/>
          <a:p>
            <a:r>
              <a:rPr lang="en-IN" dirty="0"/>
              <a:t>Ex : Heart Transplantation</a:t>
            </a:r>
          </a:p>
        </p:txBody>
      </p:sp>
    </p:spTree>
    <p:extLst>
      <p:ext uri="{BB962C8B-B14F-4D97-AF65-F5344CB8AC3E}">
        <p14:creationId xmlns:p14="http://schemas.microsoft.com/office/powerpoint/2010/main" val="1032149267"/>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673D41-E28E-4CB4-9653-3319DF401008}"/>
</file>

<file path=customXml/itemProps2.xml><?xml version="1.0" encoding="utf-8"?>
<ds:datastoreItem xmlns:ds="http://schemas.openxmlformats.org/officeDocument/2006/customXml" ds:itemID="{1590D1E7-2A80-490F-937A-F1E57FE1C728}"/>
</file>

<file path=customXml/itemProps3.xml><?xml version="1.0" encoding="utf-8"?>
<ds:datastoreItem xmlns:ds="http://schemas.openxmlformats.org/officeDocument/2006/customXml" ds:itemID="{C926062C-4902-43B7-80AC-982CC71E71BB}"/>
</file>

<file path=customXml/itemProps4.xml><?xml version="1.0" encoding="utf-8"?>
<ds:datastoreItem xmlns:ds="http://schemas.openxmlformats.org/officeDocument/2006/customXml" ds:itemID="{EFE2F61D-0844-4312-8295-BA9460D20164}"/>
</file>

<file path=docProps/app.xml><?xml version="1.0" encoding="utf-8"?>
<Properties xmlns="http://schemas.openxmlformats.org/officeDocument/2006/extended-properties" xmlns:vt="http://schemas.openxmlformats.org/officeDocument/2006/docPropsVTypes">
  <Template>Q3 2014 Board Meeting v4 November 2 2014</Template>
  <TotalTime>7864</TotalTime>
  <Words>2994</Words>
  <Application>Microsoft Office PowerPoint</Application>
  <PresentationFormat>Widescreen</PresentationFormat>
  <Paragraphs>299</Paragraphs>
  <Slides>38</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ＭＳ Ｐゴシック</vt:lpstr>
      <vt:lpstr>ＭＳ Ｐゴシック</vt:lpstr>
      <vt:lpstr>Arial</vt:lpstr>
      <vt:lpstr>Brush Script Std</vt:lpstr>
      <vt:lpstr>Calibri</vt:lpstr>
      <vt:lpstr>Helvetica Condensed</vt:lpstr>
      <vt:lpstr>HelveticaNeue Condensed</vt:lpstr>
      <vt:lpstr>Lato</vt:lpstr>
      <vt:lpstr>Times</vt:lpstr>
      <vt:lpstr>Times New Roman</vt:lpstr>
      <vt:lpstr>Wingdings</vt:lpstr>
      <vt:lpstr>Blank Presentation</vt:lpstr>
      <vt:lpstr>Session II : Agile Awareness</vt:lpstr>
      <vt:lpstr>Agile     Where Am I ??????</vt:lpstr>
      <vt:lpstr>What is Agile?</vt:lpstr>
      <vt:lpstr>Agile  - Origin, Value, Principles</vt:lpstr>
      <vt:lpstr>Which project will be best suite in Agile ?</vt:lpstr>
      <vt:lpstr>Which project will be best suite in Agile ?</vt:lpstr>
      <vt:lpstr>Which project will be best suite in Agile ?</vt:lpstr>
      <vt:lpstr>Which project will be best suite in Agile ?</vt:lpstr>
      <vt:lpstr>Which project will be best suite in Agile ?</vt:lpstr>
      <vt:lpstr>Which project will be best suite in Agile ?</vt:lpstr>
      <vt:lpstr>Which project will be best suite in Agile ?</vt:lpstr>
      <vt:lpstr>What is Agile?</vt:lpstr>
      <vt:lpstr>What is Agile?</vt:lpstr>
      <vt:lpstr>Origin</vt:lpstr>
      <vt:lpstr>Agile Values</vt:lpstr>
      <vt:lpstr>Agile Principles </vt:lpstr>
      <vt:lpstr>Agile Methodologies</vt:lpstr>
      <vt:lpstr>Agile  - Scrum</vt:lpstr>
      <vt:lpstr>Scrum</vt:lpstr>
      <vt:lpstr>Attributes of Agile Team – A quick glimpse</vt:lpstr>
      <vt:lpstr>User Stories</vt:lpstr>
      <vt:lpstr>How Scrum Works?</vt:lpstr>
      <vt:lpstr>PowerPoint Presentation</vt:lpstr>
      <vt:lpstr>1. Who is responsible for prioritizing the backlog?</vt:lpstr>
      <vt:lpstr>1. Who is responsible for prioritizing the backlog?</vt:lpstr>
      <vt:lpstr>2. Who one of the following is not a scrum role ?</vt:lpstr>
      <vt:lpstr>2. Who one of the following is not a scrum role ?</vt:lpstr>
      <vt:lpstr>3. Who one of the following is not a scrum artifact ?</vt:lpstr>
      <vt:lpstr>3. Who one of the following is not a scrum artifact ?</vt:lpstr>
      <vt:lpstr>4. Velocity is a measure of ?</vt:lpstr>
      <vt:lpstr>4. Velocity is a measure of ?</vt:lpstr>
      <vt:lpstr>5. In the popular priotization rechnique, called “MoSCoW”, “M” stands for?</vt:lpstr>
      <vt:lpstr>5. In the popular priotization rechnique, called “MoSCoW”, “M” stands for?</vt:lpstr>
      <vt:lpstr>6. The Scrum Master assigns the tasks to the Team Members. Say True or False</vt:lpstr>
      <vt:lpstr>6. The Scrum Master assigns the tasks to the Team Members. Say True or False</vt:lpstr>
      <vt:lpstr>Agile Certifications</vt:lpstr>
      <vt:lpstr>Whom do you like to certify your Agile Knowledge?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Session_I_Need for Agile</dc:title>
  <dc:creator>Varsha Salla</dc:creator>
  <cp:lastModifiedBy>Umar S D</cp:lastModifiedBy>
  <cp:revision>793</cp:revision>
  <dcterms:created xsi:type="dcterms:W3CDTF">2014-11-02T05:32:32Z</dcterms:created>
  <dcterms:modified xsi:type="dcterms:W3CDTF">2018-01-08T03:57:22Z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