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EFF"/>
    <a:srgbClr val="000061"/>
    <a:srgbClr val="FB0A1A"/>
    <a:srgbClr val="000000"/>
    <a:srgbClr val="FFFFFF"/>
    <a:srgbClr val="FFB006"/>
    <a:srgbClr val="F39220"/>
    <a:srgbClr val="B40028"/>
    <a:srgbClr val="FF0000"/>
    <a:srgbClr val="00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7" autoAdjust="0"/>
  </p:normalViewPr>
  <p:slideViewPr>
    <p:cSldViewPr snapToGrid="0">
      <p:cViewPr varScale="1">
        <p:scale>
          <a:sx n="64" d="100"/>
          <a:sy n="64" d="100"/>
        </p:scale>
        <p:origin x="7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ustomXml" Target="../customXml/item4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r>
              <a:rPr lang="en-US" smtClean="0"/>
              <a:t>Oriented Programing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418" y="1580017"/>
            <a:ext cx="4461510" cy="4724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interface Shape {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public double area();</a:t>
            </a:r>
          </a:p>
          <a:p>
            <a:r>
              <a:rPr lang="en-US" dirty="0">
                <a:solidFill>
                  <a:schemeClr val="tx1"/>
                </a:solidFill>
              </a:rPr>
              <a:t>	public double volume();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994494" y="1297374"/>
            <a:ext cx="5785843" cy="5015187"/>
          </a:xfrm>
        </p:spPr>
        <p:txBody>
          <a:bodyPr>
            <a:noAutofit/>
          </a:bodyPr>
          <a:lstStyle/>
          <a:p>
            <a:r>
              <a:rPr lang="en-US" sz="1465" dirty="0">
                <a:solidFill>
                  <a:schemeClr val="tx1"/>
                </a:solidFill>
              </a:rPr>
              <a:t>public class Point implements Shape {</a:t>
            </a:r>
          </a:p>
          <a:p>
            <a:endParaRPr lang="en-US" sz="266" dirty="0"/>
          </a:p>
          <a:p>
            <a:r>
              <a:rPr lang="en-US" sz="1465" dirty="0">
                <a:solidFill>
                  <a:schemeClr val="tx1"/>
                </a:solidFill>
              </a:rPr>
              <a:t>	static int x, y;</a:t>
            </a:r>
          </a:p>
          <a:p>
            <a:r>
              <a:rPr lang="en-US" sz="1465" dirty="0">
                <a:solidFill>
                  <a:schemeClr val="tx1"/>
                </a:solidFill>
              </a:rPr>
              <a:t>	public Point() {</a:t>
            </a:r>
          </a:p>
          <a:p>
            <a:r>
              <a:rPr lang="en-US" sz="1465" dirty="0">
                <a:solidFill>
                  <a:schemeClr val="tx1"/>
                </a:solidFill>
              </a:rPr>
              <a:t>		x = 0;</a:t>
            </a:r>
          </a:p>
          <a:p>
            <a:r>
              <a:rPr lang="en-US" sz="1465" dirty="0">
                <a:solidFill>
                  <a:schemeClr val="tx1"/>
                </a:solidFill>
              </a:rPr>
              <a:t>		y = 0;</a:t>
            </a:r>
          </a:p>
          <a:p>
            <a:r>
              <a:rPr lang="en-US" sz="1465" dirty="0">
                <a:solidFill>
                  <a:schemeClr val="tx1"/>
                </a:solidFill>
              </a:rPr>
              <a:t>	}</a:t>
            </a:r>
          </a:p>
          <a:p>
            <a:r>
              <a:rPr lang="en-US" sz="1465" dirty="0">
                <a:solidFill>
                  <a:schemeClr val="tx1"/>
                </a:solidFill>
              </a:rPr>
              <a:t>	public double area() {</a:t>
            </a:r>
          </a:p>
          <a:p>
            <a:r>
              <a:rPr lang="en-US" sz="1465" dirty="0">
                <a:solidFill>
                  <a:schemeClr val="tx1"/>
                </a:solidFill>
              </a:rPr>
              <a:t>		return 2000;</a:t>
            </a:r>
          </a:p>
          <a:p>
            <a:r>
              <a:rPr lang="en-US" sz="1465" dirty="0">
                <a:solidFill>
                  <a:schemeClr val="tx1"/>
                </a:solidFill>
              </a:rPr>
              <a:t>	}</a:t>
            </a:r>
          </a:p>
          <a:p>
            <a:r>
              <a:rPr lang="en-US" sz="1465" dirty="0">
                <a:solidFill>
                  <a:schemeClr val="tx1"/>
                </a:solidFill>
              </a:rPr>
              <a:t>	public double volume() {</a:t>
            </a:r>
          </a:p>
          <a:p>
            <a:r>
              <a:rPr lang="en-US" sz="1465" dirty="0">
                <a:solidFill>
                  <a:schemeClr val="tx1"/>
                </a:solidFill>
              </a:rPr>
              <a:t>		return 7878;</a:t>
            </a:r>
          </a:p>
          <a:p>
            <a:r>
              <a:rPr lang="en-US" sz="932" dirty="0">
                <a:solidFill>
                  <a:schemeClr val="tx1"/>
                </a:solidFill>
              </a:rPr>
              <a:t>	}</a:t>
            </a:r>
          </a:p>
          <a:p>
            <a:r>
              <a:rPr lang="en-US" sz="1465" dirty="0">
                <a:solidFill>
                  <a:schemeClr val="tx1"/>
                </a:solidFill>
              </a:rPr>
              <a:t>	public static void print() {</a:t>
            </a:r>
          </a:p>
          <a:p>
            <a:r>
              <a:rPr lang="en-US" sz="1465" dirty="0">
                <a:solidFill>
                  <a:schemeClr val="tx1"/>
                </a:solidFill>
              </a:rPr>
              <a:t>	System.out.println("point: " + x + "," + y);</a:t>
            </a:r>
          </a:p>
          <a:p>
            <a:r>
              <a:rPr lang="en-US" sz="1066" dirty="0">
                <a:solidFill>
                  <a:schemeClr val="tx1"/>
                </a:solidFill>
              </a:rPr>
              <a:t>	}</a:t>
            </a:r>
          </a:p>
          <a:p>
            <a:r>
              <a:rPr lang="en-US" sz="1465" dirty="0">
                <a:solidFill>
                  <a:schemeClr val="tx1"/>
                </a:solidFill>
              </a:rPr>
              <a:t>	public static void main(String args[]) {</a:t>
            </a:r>
          </a:p>
          <a:p>
            <a:r>
              <a:rPr lang="en-US" sz="1465" dirty="0">
                <a:solidFill>
                  <a:schemeClr val="tx1"/>
                </a:solidFill>
              </a:rPr>
              <a:t>	Point p = new Point();</a:t>
            </a:r>
          </a:p>
          <a:p>
            <a:r>
              <a:rPr lang="en-US" sz="1465" dirty="0">
                <a:solidFill>
                  <a:schemeClr val="tx1"/>
                </a:solidFill>
              </a:rPr>
              <a:t>	p.print();</a:t>
            </a:r>
          </a:p>
          <a:p>
            <a:r>
              <a:rPr lang="en-US" sz="266" dirty="0"/>
              <a:t>	}</a:t>
            </a:r>
          </a:p>
          <a:p>
            <a:r>
              <a:rPr lang="en-US" sz="1465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Interface </a:t>
            </a:r>
            <a:r>
              <a:rPr lang="en-US" dirty="0" smtClean="0">
                <a:solidFill>
                  <a:schemeClr val="tx1"/>
                </a:solidFill>
              </a:rPr>
              <a:t>Sample Demo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182446" y="1094362"/>
            <a:ext cx="710542" cy="53798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defTabSz="121807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197"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26166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8568" y="180808"/>
            <a:ext cx="8831023" cy="609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Abstract class  Vs Interface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3169" y="1195868"/>
          <a:ext cx="10658132" cy="49674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29066"/>
                <a:gridCol w="5329066"/>
              </a:tblGrid>
              <a:tr h="6090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Interface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Abstract class </a:t>
                      </a:r>
                      <a:endParaRPr lang="en-US" sz="1600" dirty="0"/>
                    </a:p>
                  </a:txBody>
                  <a:tcPr marL="121807" marR="121807" marT="60904" marB="60904"/>
                </a:tc>
              </a:tr>
              <a:tr h="76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Interface are implicitly abstract and cannot have implementations. </a:t>
                      </a:r>
                    </a:p>
                    <a:p>
                      <a:endParaRPr lang="en-US" sz="1400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 abstract class can have instance methods that implements a default behavior.</a:t>
                      </a:r>
                    </a:p>
                    <a:p>
                      <a:endParaRPr lang="en-US" sz="1400" dirty="0"/>
                    </a:p>
                  </a:txBody>
                  <a:tcPr marL="121807" marR="121807" marT="60904" marB="60904"/>
                </a:tc>
              </a:tr>
              <a:tr h="5481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Variables declared in a Java interface is by default final. </a:t>
                      </a:r>
                    </a:p>
                    <a:p>
                      <a:endParaRPr lang="en-US" sz="1400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  abstract class may contain non-final variables.</a:t>
                      </a:r>
                    </a:p>
                    <a:p>
                      <a:endParaRPr lang="en-US" sz="1400" dirty="0"/>
                    </a:p>
                  </a:txBody>
                  <a:tcPr marL="121807" marR="121807" marT="60904" marB="60904"/>
                </a:tc>
              </a:tr>
              <a:tr h="76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 of a Java interface are public by default. </a:t>
                      </a:r>
                    </a:p>
                    <a:p>
                      <a:endParaRPr lang="en-US" sz="1400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 Java abstract class can have the usual flavors of class members like private, protected, etc..</a:t>
                      </a:r>
                    </a:p>
                    <a:p>
                      <a:endParaRPr lang="en-US" sz="1400" dirty="0"/>
                    </a:p>
                  </a:txBody>
                  <a:tcPr marL="121807" marR="121807" marT="60904" marB="60904"/>
                </a:tc>
              </a:tr>
              <a:tr h="9744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Java interface should be implemented using keyword “implements”; A Java abstract class should be extended using keyword “extends”.</a:t>
                      </a:r>
                    </a:p>
                    <a:p>
                      <a:endParaRPr lang="en-US" sz="1400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 interface can extend another Java interface only, an abstract class can extend another Java class and implement multiple Java interfaces.</a:t>
                      </a:r>
                    </a:p>
                    <a:p>
                      <a:endParaRPr lang="en-US" sz="1400" dirty="0"/>
                    </a:p>
                  </a:txBody>
                  <a:tcPr marL="121807" marR="121807" marT="60904" marB="60904"/>
                </a:tc>
              </a:tr>
              <a:tr h="76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 Java class can implement multiple interfaces but it can extend only one abstract class.</a:t>
                      </a:r>
                    </a:p>
                    <a:p>
                      <a:endParaRPr lang="en-US" sz="1400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Abstract</a:t>
                      </a:r>
                      <a:r>
                        <a:rPr lang="en-US" sz="1400" baseline="0" dirty="0" smtClean="0"/>
                        <a:t> class can extends only one class</a:t>
                      </a:r>
                      <a:endParaRPr lang="en-US" sz="1400" dirty="0"/>
                    </a:p>
                  </a:txBody>
                  <a:tcPr marL="121807" marR="121807" marT="60904" marB="60904"/>
                </a:tc>
              </a:tr>
              <a:tr h="5481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Interface is absolutely abstract and cannot be instantiated</a:t>
                      </a:r>
                      <a:endParaRPr lang="en-US" sz="1400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 Java abstract class also cannot be instantiated</a:t>
                      </a:r>
                    </a:p>
                    <a:p>
                      <a:endParaRPr lang="en-US" sz="1400" dirty="0"/>
                    </a:p>
                  </a:txBody>
                  <a:tcPr marL="121807" marR="121807" marT="60904" marB="6090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942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understand </a:t>
            </a:r>
            <a:r>
              <a:rPr lang="en-US" smtClean="0"/>
              <a:t>and create Abstract </a:t>
            </a:r>
            <a:r>
              <a:rPr lang="en-US" dirty="0" smtClean="0"/>
              <a:t>class  and Interface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97308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985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417" y="1580017"/>
            <a:ext cx="10856389" cy="4724400"/>
          </a:xfrm>
        </p:spPr>
        <p:txBody>
          <a:bodyPr>
            <a:normAutofit/>
          </a:bodyPr>
          <a:lstStyle/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</a:rPr>
              <a:t>Java Abstract classes are used to declare common characteristics of subclasses. </a:t>
            </a:r>
          </a:p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</a:rPr>
              <a:t>An abstract class cannot be instantiated. It can only be used as a superclass for other classes that extend the abstract class.</a:t>
            </a:r>
          </a:p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</a:rPr>
              <a:t> Abstract classes are declared with the abstract keyword.</a:t>
            </a:r>
          </a:p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</a:rPr>
              <a:t> Abstract classes are used to provide a template or design for concrete subclasses down the inheritance tree.</a:t>
            </a:r>
          </a:p>
          <a:p>
            <a:pPr>
              <a:lnSpc>
                <a:spcPct val="150000"/>
              </a:lnSpc>
            </a:pPr>
            <a:endParaRPr lang="en-US" sz="1599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Abstract class</a:t>
            </a:r>
          </a:p>
        </p:txBody>
      </p:sp>
    </p:spTree>
    <p:extLst>
      <p:ext uri="{BB962C8B-B14F-4D97-AF65-F5344CB8AC3E}">
        <p14:creationId xmlns:p14="http://schemas.microsoft.com/office/powerpoint/2010/main" val="1139909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417" y="1580017"/>
            <a:ext cx="10856389" cy="4724400"/>
          </a:xfrm>
        </p:spPr>
        <p:txBody>
          <a:bodyPr>
            <a:normAutofit/>
          </a:bodyPr>
          <a:lstStyle/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</a:rPr>
              <a:t>Like any other class, an abstract class can contain fields that describe the characteristics and methods that describe the actions that a class can perform.</a:t>
            </a:r>
          </a:p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</a:rPr>
              <a:t> An abstract class can include methods that contain no implementation. </a:t>
            </a:r>
          </a:p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</a:rPr>
              <a:t>These are called abstract methods. </a:t>
            </a:r>
          </a:p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</a:rPr>
              <a:t>Abstract classes cannot be instantiated</a:t>
            </a:r>
          </a:p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</a:rPr>
              <a:t> They must be sub classed, and actual implementations must be provided for the abstract methods.</a:t>
            </a:r>
          </a:p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599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Abstract </a:t>
            </a:r>
            <a:r>
              <a:rPr lang="en-US" dirty="0" smtClean="0">
                <a:solidFill>
                  <a:schemeClr val="tx1"/>
                </a:solidFill>
              </a:rPr>
              <a:t>class				…cont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583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418" y="1580017"/>
            <a:ext cx="4664522" cy="4724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599" dirty="0">
                <a:solidFill>
                  <a:schemeClr val="tx1"/>
                </a:solidFill>
              </a:rPr>
              <a:t>public abstract class Vehicle</a:t>
            </a:r>
          </a:p>
          <a:p>
            <a:r>
              <a:rPr lang="en-US" sz="1599" dirty="0">
                <a:solidFill>
                  <a:schemeClr val="tx1"/>
                </a:solidFill>
              </a:rPr>
              <a:t>{	</a:t>
            </a:r>
          </a:p>
          <a:p>
            <a:pPr>
              <a:lnSpc>
                <a:spcPct val="150000"/>
              </a:lnSpc>
            </a:pPr>
            <a:r>
              <a:rPr lang="en-US" sz="1599" dirty="0">
                <a:solidFill>
                  <a:schemeClr val="tx1"/>
                </a:solidFill>
              </a:rPr>
              <a:t>	abstract </a:t>
            </a:r>
            <a:r>
              <a:rPr lang="en-US" sz="1599" dirty="0" err="1">
                <a:solidFill>
                  <a:schemeClr val="tx1"/>
                </a:solidFill>
              </a:rPr>
              <a:t>boolean</a:t>
            </a:r>
            <a:r>
              <a:rPr lang="en-US" sz="1599" dirty="0">
                <a:solidFill>
                  <a:schemeClr val="tx1"/>
                </a:solidFill>
              </a:rPr>
              <a:t> </a:t>
            </a:r>
            <a:r>
              <a:rPr lang="en-US" sz="1599" dirty="0" err="1">
                <a:solidFill>
                  <a:schemeClr val="tx1"/>
                </a:solidFill>
              </a:rPr>
              <a:t>hasDiskBrake</a:t>
            </a:r>
            <a:r>
              <a:rPr lang="en-US" sz="1599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599" dirty="0">
                <a:solidFill>
                  <a:schemeClr val="tx1"/>
                </a:solidFill>
              </a:rPr>
              <a:t>	abstract int </a:t>
            </a:r>
            <a:r>
              <a:rPr lang="en-US" sz="1599" dirty="0" err="1">
                <a:solidFill>
                  <a:schemeClr val="tx1"/>
                </a:solidFill>
              </a:rPr>
              <a:t>getNoofGears</a:t>
            </a:r>
            <a:r>
              <a:rPr lang="en-US" sz="1599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599" dirty="0">
                <a:solidFill>
                  <a:schemeClr val="tx1"/>
                </a:solidFill>
              </a:rPr>
              <a:t>// method with implementation (concreate method)</a:t>
            </a:r>
          </a:p>
          <a:p>
            <a:pPr>
              <a:lnSpc>
                <a:spcPct val="150000"/>
              </a:lnSpc>
            </a:pPr>
            <a:r>
              <a:rPr lang="en-US" sz="1599" dirty="0">
                <a:solidFill>
                  <a:schemeClr val="tx1"/>
                </a:solidFill>
              </a:rPr>
              <a:t>	String </a:t>
            </a:r>
            <a:r>
              <a:rPr lang="en-US" sz="1599" dirty="0" err="1">
                <a:solidFill>
                  <a:schemeClr val="tx1"/>
                </a:solidFill>
              </a:rPr>
              <a:t>ownerShip</a:t>
            </a:r>
            <a:r>
              <a:rPr lang="en-US" sz="1599" dirty="0">
                <a:solidFill>
                  <a:schemeClr val="tx1"/>
                </a:solidFill>
              </a:rPr>
              <a:t>(String own)</a:t>
            </a:r>
          </a:p>
          <a:p>
            <a:r>
              <a:rPr lang="en-US" sz="1599" dirty="0">
                <a:solidFill>
                  <a:schemeClr val="tx1"/>
                </a:solidFill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sz="1599" dirty="0">
                <a:solidFill>
                  <a:schemeClr val="tx1"/>
                </a:solidFill>
              </a:rPr>
              <a:t>		Return own;;</a:t>
            </a:r>
          </a:p>
          <a:p>
            <a:pPr>
              <a:lnSpc>
                <a:spcPct val="150000"/>
              </a:lnSpc>
            </a:pPr>
            <a:r>
              <a:rPr lang="en-US" sz="1599" dirty="0">
                <a:solidFill>
                  <a:schemeClr val="tx1"/>
                </a:solidFill>
              </a:rPr>
              <a:t>	</a:t>
            </a:r>
            <a:r>
              <a:rPr lang="en-US" sz="1599" i="1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5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59165" y="1398880"/>
            <a:ext cx="5421172" cy="49136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399" dirty="0">
                <a:solidFill>
                  <a:schemeClr val="tx1"/>
                </a:solidFill>
              </a:rPr>
              <a:t>Class Car extends Vehicle</a:t>
            </a:r>
          </a:p>
          <a:p>
            <a:r>
              <a:rPr lang="en-US" sz="932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399" dirty="0">
                <a:solidFill>
                  <a:schemeClr val="tx1"/>
                </a:solidFill>
              </a:rPr>
              <a:t>//overriding the abstract methods</a:t>
            </a:r>
          </a:p>
          <a:p>
            <a:pPr>
              <a:lnSpc>
                <a:spcPct val="150000"/>
              </a:lnSpc>
            </a:pPr>
            <a:r>
              <a:rPr lang="en-US" sz="1399" dirty="0">
                <a:solidFill>
                  <a:schemeClr val="tx1"/>
                </a:solidFill>
              </a:rPr>
              <a:t>	</a:t>
            </a:r>
            <a:r>
              <a:rPr lang="en-US" sz="1399" dirty="0" err="1">
                <a:solidFill>
                  <a:schemeClr val="tx1"/>
                </a:solidFill>
              </a:rPr>
              <a:t>boolean</a:t>
            </a:r>
            <a:r>
              <a:rPr lang="en-US" sz="1399" dirty="0">
                <a:solidFill>
                  <a:schemeClr val="tx1"/>
                </a:solidFill>
              </a:rPr>
              <a:t> </a:t>
            </a:r>
            <a:r>
              <a:rPr lang="en-US" sz="1399" dirty="0" err="1">
                <a:solidFill>
                  <a:schemeClr val="tx1"/>
                </a:solidFill>
              </a:rPr>
              <a:t>hasDiskBrake</a:t>
            </a:r>
            <a:r>
              <a:rPr lang="en-US" sz="1399" dirty="0">
                <a:solidFill>
                  <a:schemeClr val="tx1"/>
                </a:solidFill>
              </a:rPr>
              <a:t>()</a:t>
            </a:r>
          </a:p>
          <a:p>
            <a:r>
              <a:rPr lang="en-US" sz="932" dirty="0">
                <a:solidFill>
                  <a:schemeClr val="tx1"/>
                </a:solidFill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sz="1399" dirty="0">
                <a:solidFill>
                  <a:schemeClr val="tx1"/>
                </a:solidFill>
              </a:rPr>
              <a:t>		Return true;</a:t>
            </a:r>
          </a:p>
          <a:p>
            <a:pPr>
              <a:lnSpc>
                <a:spcPct val="150000"/>
              </a:lnSpc>
            </a:pPr>
            <a:r>
              <a:rPr lang="en-US" sz="1399" dirty="0">
                <a:solidFill>
                  <a:schemeClr val="tx1"/>
                </a:solidFill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sz="1399" dirty="0">
                <a:solidFill>
                  <a:schemeClr val="tx1"/>
                </a:solidFill>
              </a:rPr>
              <a:t>	 int </a:t>
            </a:r>
            <a:r>
              <a:rPr lang="en-US" sz="1399" dirty="0" err="1">
                <a:solidFill>
                  <a:schemeClr val="tx1"/>
                </a:solidFill>
              </a:rPr>
              <a:t>getNoofGears</a:t>
            </a:r>
            <a:r>
              <a:rPr lang="en-US" sz="1399" dirty="0">
                <a:solidFill>
                  <a:schemeClr val="tx1"/>
                </a:solidFill>
              </a:rPr>
              <a:t>()</a:t>
            </a:r>
          </a:p>
          <a:p>
            <a:r>
              <a:rPr lang="en-US" sz="932" dirty="0">
                <a:solidFill>
                  <a:schemeClr val="tx1"/>
                </a:solidFill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sz="1399" dirty="0">
                <a:solidFill>
                  <a:schemeClr val="tx1"/>
                </a:solidFill>
              </a:rPr>
              <a:t>		Return 2;</a:t>
            </a:r>
          </a:p>
          <a:p>
            <a:r>
              <a:rPr lang="en-US" sz="932" dirty="0">
                <a:solidFill>
                  <a:schemeClr val="tx1"/>
                </a:solidFill>
              </a:rPr>
              <a:t>	}</a:t>
            </a:r>
          </a:p>
          <a:p>
            <a:r>
              <a:rPr lang="en-US" sz="932" dirty="0">
                <a:solidFill>
                  <a:schemeClr val="tx1"/>
                </a:solidFill>
              </a:rPr>
              <a:t> </a:t>
            </a:r>
            <a:r>
              <a:rPr lang="en-US" sz="1399" dirty="0">
                <a:solidFill>
                  <a:schemeClr val="tx1"/>
                </a:solidFill>
              </a:rPr>
              <a:t>//implementing its own logic</a:t>
            </a:r>
          </a:p>
          <a:p>
            <a:pPr>
              <a:lnSpc>
                <a:spcPct val="150000"/>
              </a:lnSpc>
            </a:pPr>
            <a:r>
              <a:rPr lang="en-US" sz="1399" dirty="0">
                <a:solidFill>
                  <a:schemeClr val="tx1"/>
                </a:solidFill>
              </a:rPr>
              <a:t>	String color()</a:t>
            </a:r>
          </a:p>
          <a:p>
            <a:r>
              <a:rPr lang="en-US" sz="932" dirty="0">
                <a:solidFill>
                  <a:schemeClr val="tx1"/>
                </a:solidFill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sz="1399" dirty="0">
                <a:solidFill>
                  <a:schemeClr val="tx1"/>
                </a:solidFill>
              </a:rPr>
              <a:t>		Return “red”;</a:t>
            </a:r>
          </a:p>
          <a:p>
            <a:r>
              <a:rPr lang="en-US" sz="932" dirty="0">
                <a:solidFill>
                  <a:schemeClr val="tx1"/>
                </a:solidFill>
              </a:rPr>
              <a:t>	}</a:t>
            </a:r>
          </a:p>
          <a:p>
            <a:r>
              <a:rPr lang="en-US" sz="932" dirty="0">
                <a:solidFill>
                  <a:schemeClr val="tx1"/>
                </a:solidFill>
              </a:rPr>
              <a:t> </a:t>
            </a:r>
          </a:p>
          <a:p>
            <a:r>
              <a:rPr lang="en-US" sz="932" dirty="0">
                <a:solidFill>
                  <a:schemeClr val="tx1"/>
                </a:solidFill>
              </a:rPr>
              <a:t>}</a:t>
            </a:r>
          </a:p>
          <a:p>
            <a:r>
              <a:rPr lang="en-US" sz="932" b="1" dirty="0">
                <a:solidFill>
                  <a:schemeClr val="tx1"/>
                </a:solidFill>
              </a:rPr>
              <a:t> </a:t>
            </a:r>
            <a:endParaRPr lang="en-US" sz="932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Abstract class </a:t>
            </a:r>
            <a:r>
              <a:rPr lang="en-US" dirty="0" smtClean="0">
                <a:solidFill>
                  <a:schemeClr val="tx1"/>
                </a:solidFill>
              </a:rPr>
              <a:t>Demo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385458" y="1297374"/>
            <a:ext cx="710542" cy="53798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defTabSz="121807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197"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47769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236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417" y="1580017"/>
            <a:ext cx="9841329" cy="4724400"/>
          </a:xfrm>
        </p:spPr>
        <p:txBody>
          <a:bodyPr>
            <a:normAutofit/>
          </a:bodyPr>
          <a:lstStyle/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</a:rPr>
              <a:t>An Interface in java is known as Contract which must be followed by its implementing class (Child class).</a:t>
            </a:r>
          </a:p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</a:rPr>
              <a:t>Only public and abstract modifiers are allowed to use in interface. </a:t>
            </a:r>
          </a:p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</a:rPr>
              <a:t>If variable is defined inside the interface will be considered as  final by default.</a:t>
            </a:r>
          </a:p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</a:rPr>
              <a:t>An interface cannot be instantiated directly.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602798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417" y="1580017"/>
            <a:ext cx="9841329" cy="4724400"/>
          </a:xfrm>
        </p:spPr>
        <p:txBody>
          <a:bodyPr>
            <a:normAutofit/>
          </a:bodyPr>
          <a:lstStyle/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</a:rPr>
              <a:t>A class  can implement more than one interface.</a:t>
            </a:r>
          </a:p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</a:rPr>
              <a:t>An interface itself can inherit from multiple interfaces.</a:t>
            </a:r>
          </a:p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</a:rPr>
              <a:t>The interface itself contains no implementations but only the public members signature</a:t>
            </a:r>
          </a:p>
          <a:p>
            <a:endParaRPr lang="en-US" sz="1599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018108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2427474e-60f8-4f75-abfc-98841d67cf98" ContentTypeId="0x01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8187cb-8916-4058-bf8c-5a14975cbd53"/>
    <Document_x0020_Status xmlns="83f541c1-93d0-4555-909e-9278fdf60e09">New</Document_x0020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5031A67AD61C42943EAA7E3CD69BB5" ma:contentTypeVersion="27" ma:contentTypeDescription="Create a new document." ma:contentTypeScope="" ma:versionID="0049ff18c62cc56b8344e730804c165f">
  <xsd:schema xmlns:xsd="http://www.w3.org/2001/XMLSchema" xmlns:xs="http://www.w3.org/2001/XMLSchema" xmlns:p="http://schemas.microsoft.com/office/2006/metadata/properties" xmlns:ns3="83f541c1-93d0-4555-909e-9278fdf60e09" xmlns:ns4="b18187cb-8916-4058-bf8c-5a14975cbd53" targetNamespace="http://schemas.microsoft.com/office/2006/metadata/properties" ma:root="true" ma:fieldsID="effc5c766fea21256dc953216e535961" ns3:_="" ns4:_="">
    <xsd:import namespace="83f541c1-93d0-4555-909e-9278fdf60e09"/>
    <xsd:import namespace="b18187cb-8916-4058-bf8c-5a14975cbd53"/>
    <xsd:element name="properties">
      <xsd:complexType>
        <xsd:sequence>
          <xsd:element name="documentManagement">
            <xsd:complexType>
              <xsd:all>
                <xsd:element ref="ns3:Document_x0020_Status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541c1-93d0-4555-909e-9278fdf60e09" elementFormDefault="qualified">
    <xsd:import namespace="http://schemas.microsoft.com/office/2006/documentManagement/types"/>
    <xsd:import namespace="http://schemas.microsoft.com/office/infopath/2007/PartnerControls"/>
    <xsd:element name="Document_x0020_Status" ma:index="9" nillable="true" ma:displayName="Document Status" ma:default="New" ma:format="Dropdown" ma:internalName="Document_x0020_Status">
      <xsd:simpleType>
        <xsd:restriction base="dms:Choice">
          <xsd:enumeration value="New"/>
          <xsd:enumeration value="Approved"/>
          <xsd:enumeration value="Due for Revision"/>
          <xsd:enumeration value="Revis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187cb-8916-4058-bf8c-5a14975cbd5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23eb8f7-4ab3-4572-aed0-ecdb357c8046}" ma:internalName="TaxCatchAll" ma:showField="CatchAllData" ma:web="bfceae84-e637-4bce-973f-0a9a0545e2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8F9515-E80F-49DE-A2EE-4B9701A13C1A}"/>
</file>

<file path=customXml/itemProps2.xml><?xml version="1.0" encoding="utf-8"?>
<ds:datastoreItem xmlns:ds="http://schemas.openxmlformats.org/officeDocument/2006/customXml" ds:itemID="{1590D1E7-2A80-490F-937A-F1E57FE1C728}"/>
</file>

<file path=customXml/itemProps3.xml><?xml version="1.0" encoding="utf-8"?>
<ds:datastoreItem xmlns:ds="http://schemas.openxmlformats.org/officeDocument/2006/customXml" ds:itemID="{EFE2F61D-0844-4312-8295-BA9460D20164}"/>
</file>

<file path=customXml/itemProps4.xml><?xml version="1.0" encoding="utf-8"?>
<ds:datastoreItem xmlns:ds="http://schemas.openxmlformats.org/officeDocument/2006/customXml" ds:itemID="{070BEE8E-889C-44AC-AD96-2A9989E11E2F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9484</TotalTime>
  <Words>413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Brush Script Std</vt:lpstr>
      <vt:lpstr>Calibri</vt:lpstr>
      <vt:lpstr>Helvetica Condensed</vt:lpstr>
      <vt:lpstr>HelveticaNeue Condensed</vt:lpstr>
      <vt:lpstr>Times</vt:lpstr>
      <vt:lpstr>Blank Presentation</vt:lpstr>
      <vt:lpstr>Object Oriented Programing</vt:lpstr>
      <vt:lpstr>Session plan</vt:lpstr>
      <vt:lpstr>Abstract Class</vt:lpstr>
      <vt:lpstr>Abstract class</vt:lpstr>
      <vt:lpstr>Abstract class    …cont</vt:lpstr>
      <vt:lpstr>Abstract class Demo </vt:lpstr>
      <vt:lpstr>Interface</vt:lpstr>
      <vt:lpstr>Interface</vt:lpstr>
      <vt:lpstr>Interface</vt:lpstr>
      <vt:lpstr>Interface Sample Demo</vt:lpstr>
      <vt:lpstr> Abstract class  Vs Interface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Sivaraj R</dc:creator>
  <cp:lastModifiedBy>Umamaheswari Aravindan</cp:lastModifiedBy>
  <cp:revision>682</cp:revision>
  <dcterms:created xsi:type="dcterms:W3CDTF">2014-11-02T05:32:32Z</dcterms:created>
  <dcterms:modified xsi:type="dcterms:W3CDTF">2017-10-23T07:04:29Z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0x010100B65031A67AD61C42943EAA7E3CD69BB5</vt:lpwstr>
  </property>
</Properties>
</file>