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slides/slide56.xml" ContentType="application/vnd.openxmlformats-officedocument.presentationml.slide+xml"/>
  <Override PartName="/ppt/slides/slide57.xml" ContentType="application/vnd.openxmlformats-officedocument.presentationml.slide+xml"/>
  <Override PartName="/ppt/presentation.xml" ContentType="application/vnd.openxmlformats-officedocument.presentationml.presentation.main+xml"/>
  <Override PartName="/ppt/slides/slide55.xml" ContentType="application/vnd.openxmlformats-officedocument.presentationml.slide+xml"/>
  <Override PartName="/ppt/slides/slide35.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53.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notesSlides/notesSlide19.xml" ContentType="application/vnd.openxmlformats-officedocument.presentationml.notes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18.xml" ContentType="application/vnd.openxmlformats-officedocument.presentationml.notesSlide+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9.xml" ContentType="application/vnd.openxmlformats-officedocument.presentationml.slideLayout+xml"/>
  <Override PartName="/ppt/notesSlides/notesSlide7.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33.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slideLayouts/slideLayout15.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notesSlides/notesSlide1.xml" ContentType="application/vnd.openxmlformats-officedocument.presentationml.notesSlide+xml"/>
  <Override PartName="/ppt/slideLayouts/slideLayout17.xml" ContentType="application/vnd.openxmlformats-officedocument.presentationml.slideLayout+xml"/>
  <Override PartName="/ppt/handoutMasters/handoutMaster1.xml" ContentType="application/vnd.openxmlformats-officedocument.presentationml.handoutMaster+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ustom.xml" ContentType="application/vnd.openxmlformats-officedocument.custom-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ore.xml" ContentType="application/vnd.openxmlformats-package.core-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62"/>
  </p:notesMasterIdLst>
  <p:handoutMasterIdLst>
    <p:handoutMasterId r:id="rId63"/>
  </p:handoutMasterIdLst>
  <p:sldIdLst>
    <p:sldId id="256" r:id="rId5"/>
    <p:sldId id="269"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314" r:id="rId50"/>
    <p:sldId id="315" r:id="rId51"/>
    <p:sldId id="316" r:id="rId52"/>
    <p:sldId id="317" r:id="rId53"/>
    <p:sldId id="318" r:id="rId54"/>
    <p:sldId id="319" r:id="rId55"/>
    <p:sldId id="320" r:id="rId56"/>
    <p:sldId id="321" r:id="rId57"/>
    <p:sldId id="322" r:id="rId58"/>
    <p:sldId id="323" r:id="rId59"/>
    <p:sldId id="324" r:id="rId60"/>
    <p:sldId id="268"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1"/>
    <a:srgbClr val="0E4EFF"/>
    <a:srgbClr val="FB0A1A"/>
    <a:srgbClr val="000000"/>
    <a:srgbClr val="FFFFFF"/>
    <a:srgbClr val="FFB006"/>
    <a:srgbClr val="F39220"/>
    <a:srgbClr val="B40028"/>
    <a:srgbClr val="FF0000"/>
    <a:srgbClr val="000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7" autoAdjust="0"/>
  </p:normalViewPr>
  <p:slideViewPr>
    <p:cSldViewPr snapToGrid="0">
      <p:cViewPr varScale="1">
        <p:scale>
          <a:sx n="31" d="100"/>
          <a:sy n="31" d="100"/>
        </p:scale>
        <p:origin x="90" y="30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handoutMaster" Target="handoutMasters/handoutMaster1.xml"/><Relationship Id="rId68" Type="http://schemas.openxmlformats.org/officeDocument/2006/relationships/customXml" Target="../customXml/item4.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B4F5B-AD17-49B3-9E04-D9C69DAEFB00}" type="datetimeFigureOut">
              <a:rPr lang="en-US" smtClean="0"/>
              <a:t>11/27/2017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303457-50A4-4FD1-8912-B9BA9125BE1C}" type="slidenum">
              <a:rPr lang="en-US" smtClean="0"/>
              <a:t>‹#›</a:t>
            </a:fld>
            <a:endParaRPr lang="en-US"/>
          </a:p>
        </p:txBody>
      </p:sp>
    </p:spTree>
    <p:extLst>
      <p:ext uri="{BB962C8B-B14F-4D97-AF65-F5344CB8AC3E}">
        <p14:creationId xmlns:p14="http://schemas.microsoft.com/office/powerpoint/2010/main" val="188743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8CB23-AD13-4978-AE3C-DD0A325218FE}" type="datetimeFigureOut">
              <a:rPr lang="en-US" smtClean="0"/>
              <a:t>11/27/2017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22F9C-AE55-4436-AB15-B0A9204A92F8}" type="slidenum">
              <a:rPr lang="en-US" smtClean="0"/>
              <a:t>‹#›</a:t>
            </a:fld>
            <a:endParaRPr lang="en-US"/>
          </a:p>
        </p:txBody>
      </p:sp>
    </p:spTree>
    <p:extLst>
      <p:ext uri="{BB962C8B-B14F-4D97-AF65-F5344CB8AC3E}">
        <p14:creationId xmlns:p14="http://schemas.microsoft.com/office/powerpoint/2010/main" val="267826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1</a:t>
            </a:fld>
            <a:endParaRPr lang="en-US"/>
          </a:p>
        </p:txBody>
      </p:sp>
    </p:spTree>
    <p:extLst>
      <p:ext uri="{BB962C8B-B14F-4D97-AF65-F5344CB8AC3E}">
        <p14:creationId xmlns:p14="http://schemas.microsoft.com/office/powerpoint/2010/main" val="307693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DF7E5F-46DC-4DA3-821B-55E080534C27}" type="slidenum">
              <a:rPr lang="en-US" altLang="en-US"/>
              <a:pPr/>
              <a:t>17</a:t>
            </a:fld>
            <a:endParaRPr lang="en-US" altLang="en-US"/>
          </a:p>
        </p:txBody>
      </p:sp>
      <p:sp>
        <p:nvSpPr>
          <p:cNvPr id="719874" name="Rectangle 2"/>
          <p:cNvSpPr>
            <a:spLocks noGrp="1" noRot="1" noChangeAspect="1" noChangeArrowheads="1" noTextEdit="1"/>
          </p:cNvSpPr>
          <p:nvPr>
            <p:ph type="sldImg"/>
          </p:nvPr>
        </p:nvSpPr>
        <p:spPr>
          <a:ln/>
        </p:spPr>
      </p:sp>
      <p:sp>
        <p:nvSpPr>
          <p:cNvPr id="7198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68273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6C5BC3-D37F-4DA5-91D8-8B182B028044}" type="slidenum">
              <a:rPr lang="en-US" altLang="en-US"/>
              <a:pPr/>
              <a:t>18</a:t>
            </a:fld>
            <a:endParaRPr lang="en-US" alt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26291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EE26B3-510E-40C0-8E63-E604225E9B03}" type="slidenum">
              <a:rPr lang="en-US" altLang="en-US"/>
              <a:pPr/>
              <a:t>19</a:t>
            </a:fld>
            <a:endParaRPr lang="en-US" altLang="en-US"/>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05589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9DF4DB-4173-4FC7-8C52-4BC58BA21167}" type="slidenum">
              <a:rPr lang="en-US" altLang="en-US"/>
              <a:pPr/>
              <a:t>20</a:t>
            </a:fld>
            <a:endParaRPr lang="en-US" altLang="en-US"/>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r>
              <a:rPr lang="en-US" altLang="en-US" sz="1100"/>
              <a:t>A major difficulty in dynamic memory allocation in C/C++ was that the programmer is responsible for de-allocating the dynamic memory at the right time. Even though experienced programmers can do this very well, beginners and average programmers often missed the statements for de-allocated which led to memory-leak in many systems.</a:t>
            </a:r>
          </a:p>
          <a:p>
            <a:endParaRPr lang="en-US" altLang="en-US" sz="1100"/>
          </a:p>
          <a:p>
            <a:r>
              <a:rPr lang="en-US" altLang="en-US" sz="1100"/>
              <a:t>The Automatic Garbage Collection of Java de-allocates the dynamic memory automatically when this memory is no more used by the program. This relieves the programmer from the burden of memory de-allocation.</a:t>
            </a:r>
          </a:p>
        </p:txBody>
      </p:sp>
    </p:spTree>
    <p:extLst>
      <p:ext uri="{BB962C8B-B14F-4D97-AF65-F5344CB8AC3E}">
        <p14:creationId xmlns:p14="http://schemas.microsoft.com/office/powerpoint/2010/main" val="3226497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6833B2-F886-4B45-9EEA-CBABBEDA193B}" type="slidenum">
              <a:rPr lang="en-US" altLang="en-US"/>
              <a:pPr/>
              <a:t>21</a:t>
            </a:fld>
            <a:endParaRPr lang="en-US" altLang="en-US"/>
          </a:p>
        </p:txBody>
      </p:sp>
      <p:sp>
        <p:nvSpPr>
          <p:cNvPr id="720898" name="Rectangle 2"/>
          <p:cNvSpPr>
            <a:spLocks noGrp="1" noRot="1" noChangeAspect="1" noChangeArrowheads="1" noTextEdit="1"/>
          </p:cNvSpPr>
          <p:nvPr>
            <p:ph type="sldImg"/>
          </p:nvPr>
        </p:nvSpPr>
        <p:spPr>
          <a:ln/>
        </p:spPr>
      </p:sp>
      <p:sp>
        <p:nvSpPr>
          <p:cNvPr id="7208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61043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400AB-7D4A-4BF1-945F-4128A8A7A489}" type="slidenum">
              <a:rPr lang="en-US" altLang="en-US"/>
              <a:pPr/>
              <a:t>22</a:t>
            </a:fld>
            <a:endParaRPr lang="en-US" altLang="en-US"/>
          </a:p>
        </p:txBody>
      </p:sp>
      <p:sp>
        <p:nvSpPr>
          <p:cNvPr id="721922" name="Rectangle 2"/>
          <p:cNvSpPr>
            <a:spLocks noGrp="1" noRot="1" noChangeAspect="1" noChangeArrowheads="1" noTextEdit="1"/>
          </p:cNvSpPr>
          <p:nvPr>
            <p:ph type="sldImg"/>
          </p:nvPr>
        </p:nvSpPr>
        <p:spPr>
          <a:ln/>
        </p:spPr>
      </p:sp>
      <p:sp>
        <p:nvSpPr>
          <p:cNvPr id="7219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76987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8DFF68-D39C-4502-BF6C-A685FF5849FF}" type="slidenum">
              <a:rPr lang="en-US" altLang="en-US"/>
              <a:pPr/>
              <a:t>23</a:t>
            </a:fld>
            <a:endParaRPr lang="en-US" altLang="en-US"/>
          </a:p>
        </p:txBody>
      </p:sp>
      <p:sp>
        <p:nvSpPr>
          <p:cNvPr id="722946" name="Rectangle 2"/>
          <p:cNvSpPr>
            <a:spLocks noGrp="1" noRot="1" noChangeAspect="1" noChangeArrowheads="1" noTextEdit="1"/>
          </p:cNvSpPr>
          <p:nvPr>
            <p:ph type="sldImg"/>
          </p:nvPr>
        </p:nvSpPr>
        <p:spPr>
          <a:ln/>
        </p:spPr>
      </p:sp>
      <p:sp>
        <p:nvSpPr>
          <p:cNvPr id="7229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47914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F8FFB4-5865-4B28-847C-EF3090012E3F}" type="slidenum">
              <a:rPr lang="en-US" altLang="en-US"/>
              <a:pPr/>
              <a:t>28</a:t>
            </a:fld>
            <a:endParaRPr lang="en-US" altLang="en-US"/>
          </a:p>
        </p:txBody>
      </p:sp>
      <p:sp>
        <p:nvSpPr>
          <p:cNvPr id="686082" name="Rectangle 2"/>
          <p:cNvSpPr>
            <a:spLocks noGrp="1" noRot="1" noChangeAspect="1" noChangeArrowheads="1" noTextEdit="1"/>
          </p:cNvSpPr>
          <p:nvPr>
            <p:ph type="sldImg"/>
          </p:nvPr>
        </p:nvSpPr>
        <p:spPr>
          <a:ln/>
        </p:spPr>
      </p:sp>
      <p:sp>
        <p:nvSpPr>
          <p:cNvPr id="6860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65260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0FFD95-1334-42B9-AA88-FD41D1E6F7F2}" type="slidenum">
              <a:rPr lang="en-US" altLang="en-US"/>
              <a:pPr/>
              <a:t>29</a:t>
            </a:fld>
            <a:endParaRPr lang="en-US" altLang="en-US"/>
          </a:p>
        </p:txBody>
      </p:sp>
      <p:sp>
        <p:nvSpPr>
          <p:cNvPr id="687106" name="Rectangle 2"/>
          <p:cNvSpPr>
            <a:spLocks noGrp="1" noRot="1" noChangeAspect="1" noChangeArrowheads="1" noTextEdit="1"/>
          </p:cNvSpPr>
          <p:nvPr>
            <p:ph type="sldImg"/>
          </p:nvPr>
        </p:nvSpPr>
        <p:spPr>
          <a:ln/>
        </p:spPr>
      </p:sp>
      <p:sp>
        <p:nvSpPr>
          <p:cNvPr id="687107" name="Rectangle 3"/>
          <p:cNvSpPr>
            <a:spLocks noGrp="1" noChangeArrowheads="1"/>
          </p:cNvSpPr>
          <p:nvPr>
            <p:ph type="body" idx="1"/>
          </p:nvPr>
        </p:nvSpPr>
        <p:spPr/>
        <p:txBody>
          <a:bodyPr/>
          <a:lstStyle/>
          <a:p>
            <a:r>
              <a:rPr lang="en-US" altLang="en-US" sz="1100"/>
              <a:t>When the overloaded methods are invoked, JVM will choose the appropriate method based on the arguments used for invocation. For example, if the print method is invoked with an int argument, the overloaded print method that accepts an int parameter will be chosen by the JVM.</a:t>
            </a:r>
          </a:p>
          <a:p>
            <a:endParaRPr lang="en-US" altLang="en-US" sz="1100"/>
          </a:p>
        </p:txBody>
      </p:sp>
    </p:spTree>
    <p:extLst>
      <p:ext uri="{BB962C8B-B14F-4D97-AF65-F5344CB8AC3E}">
        <p14:creationId xmlns:p14="http://schemas.microsoft.com/office/powerpoint/2010/main" val="29765527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46A841-E5DB-491C-BFB1-6FE25CFBBA0A}" type="slidenum">
              <a:rPr lang="en-US" altLang="en-US"/>
              <a:pPr/>
              <a:t>30</a:t>
            </a:fld>
            <a:endParaRPr lang="en-US" altLang="en-US"/>
          </a:p>
        </p:txBody>
      </p:sp>
      <p:sp>
        <p:nvSpPr>
          <p:cNvPr id="685058" name="Rectangle 2"/>
          <p:cNvSpPr>
            <a:spLocks noGrp="1" noRot="1" noChangeAspect="1" noChangeArrowheads="1" noTextEdit="1"/>
          </p:cNvSpPr>
          <p:nvPr>
            <p:ph type="sldImg"/>
          </p:nvPr>
        </p:nvSpPr>
        <p:spPr>
          <a:ln/>
        </p:spPr>
      </p:sp>
      <p:sp>
        <p:nvSpPr>
          <p:cNvPr id="6850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91172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4DC3A7-D78A-484A-A6A1-EDC008C033B4}" type="slidenum">
              <a:rPr lang="en-US" altLang="en-US"/>
              <a:pPr/>
              <a:t>9</a:t>
            </a:fld>
            <a:endParaRPr lang="en-US" altLang="en-US"/>
          </a:p>
        </p:txBody>
      </p:sp>
      <p:sp>
        <p:nvSpPr>
          <p:cNvPr id="297986" name="Rectangle 2"/>
          <p:cNvSpPr>
            <a:spLocks noGrp="1" noRot="1" noChangeAspect="1" noChangeArrowheads="1" noTextEdit="1"/>
          </p:cNvSpPr>
          <p:nvPr>
            <p:ph type="sldImg"/>
          </p:nvPr>
        </p:nvSpPr>
        <p:spPr>
          <a:ln/>
        </p:spPr>
      </p:sp>
      <p:sp>
        <p:nvSpPr>
          <p:cNvPr id="2979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73899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5E0C19-D10E-49F4-B62A-A30B7DFC67B7}" type="slidenum">
              <a:rPr lang="en-US" altLang="en-US"/>
              <a:pPr/>
              <a:t>34</a:t>
            </a:fld>
            <a:endParaRPr lang="en-US" altLang="en-US"/>
          </a:p>
        </p:txBody>
      </p:sp>
      <p:sp>
        <p:nvSpPr>
          <p:cNvPr id="578562" name="Rectangle 2"/>
          <p:cNvSpPr>
            <a:spLocks noGrp="1" noRot="1" noChangeAspect="1" noChangeArrowheads="1" noTextEdit="1"/>
          </p:cNvSpPr>
          <p:nvPr>
            <p:ph type="sldImg"/>
          </p:nvPr>
        </p:nvSpPr>
        <p:spPr>
          <a:ln/>
        </p:spPr>
      </p:sp>
      <p:sp>
        <p:nvSpPr>
          <p:cNvPr id="5785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55383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92276C-3768-4284-A57E-8E0F84792576}" type="slidenum">
              <a:rPr lang="en-US" altLang="en-US"/>
              <a:pPr/>
              <a:t>35</a:t>
            </a:fld>
            <a:endParaRPr lang="en-US" altLang="en-US"/>
          </a:p>
        </p:txBody>
      </p:sp>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r>
              <a:rPr lang="en-US" altLang="en-US" sz="1100"/>
              <a:t>The constructor initializes the data members of an object to some default values. Note that local variables of a method are not initialized automatically and using a variable that is not initialized will result in a compilation error in the program.</a:t>
            </a:r>
          </a:p>
        </p:txBody>
      </p:sp>
    </p:spTree>
    <p:extLst>
      <p:ext uri="{BB962C8B-B14F-4D97-AF65-F5344CB8AC3E}">
        <p14:creationId xmlns:p14="http://schemas.microsoft.com/office/powerpoint/2010/main" val="30410202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E7ED30-F93F-4B7C-BBDF-DAB8C7065EEC}" type="slidenum">
              <a:rPr lang="en-US" altLang="en-US"/>
              <a:pPr/>
              <a:t>36</a:t>
            </a:fld>
            <a:endParaRPr lang="en-US" altLang="en-US"/>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74762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A3CA57-5548-4D8B-9EFB-E27BAFF91E98}" type="slidenum">
              <a:rPr lang="en-US" altLang="en-US"/>
              <a:pPr/>
              <a:t>37</a:t>
            </a:fld>
            <a:endParaRPr lang="en-US" altLang="en-US"/>
          </a:p>
        </p:txBody>
      </p:sp>
      <p:sp>
        <p:nvSpPr>
          <p:cNvPr id="536578" name="Rectangle 2"/>
          <p:cNvSpPr>
            <a:spLocks noGrp="1" noRot="1" noChangeAspect="1" noChangeArrowheads="1" noTextEdit="1"/>
          </p:cNvSpPr>
          <p:nvPr>
            <p:ph type="sldImg"/>
          </p:nvPr>
        </p:nvSpPr>
        <p:spPr>
          <a:xfrm>
            <a:off x="382588" y="685800"/>
            <a:ext cx="6096000" cy="3429000"/>
          </a:xfrm>
          <a:ln/>
        </p:spPr>
      </p:sp>
      <p:sp>
        <p:nvSpPr>
          <p:cNvPr id="536579" name="Rectangle 3"/>
          <p:cNvSpPr>
            <a:spLocks noGrp="1" noChangeArrowheads="1"/>
          </p:cNvSpPr>
          <p:nvPr>
            <p:ph type="body" idx="1"/>
          </p:nvPr>
        </p:nvSpPr>
        <p:spPr/>
        <p:txBody>
          <a:bodyPr/>
          <a:lstStyle/>
          <a:p>
            <a:pPr marL="228600" indent="-228600"/>
            <a:endParaRPr lang="en-US" altLang="ko-KR">
              <a:ea typeface="굴림" pitchFamily="50" charset="-127"/>
            </a:endParaRPr>
          </a:p>
        </p:txBody>
      </p:sp>
    </p:spTree>
    <p:extLst>
      <p:ext uri="{BB962C8B-B14F-4D97-AF65-F5344CB8AC3E}">
        <p14:creationId xmlns:p14="http://schemas.microsoft.com/office/powerpoint/2010/main" val="24732235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0EC469-00D7-47A3-97C9-C21F354111BC}" type="slidenum">
              <a:rPr lang="en-US" altLang="en-US"/>
              <a:pPr/>
              <a:t>39</a:t>
            </a:fld>
            <a:endParaRPr lang="en-US" altLang="en-US"/>
          </a:p>
        </p:txBody>
      </p:sp>
      <p:sp>
        <p:nvSpPr>
          <p:cNvPr id="620546" name="Rectangle 2"/>
          <p:cNvSpPr>
            <a:spLocks noGrp="1" noRot="1" noChangeAspect="1" noChangeArrowheads="1" noTextEdit="1"/>
          </p:cNvSpPr>
          <p:nvPr>
            <p:ph type="sldImg"/>
          </p:nvPr>
        </p:nvSpPr>
        <p:spPr>
          <a:xfrm>
            <a:off x="382588" y="685800"/>
            <a:ext cx="6096000" cy="3429000"/>
          </a:xfrm>
          <a:ln/>
        </p:spPr>
      </p:sp>
      <p:sp>
        <p:nvSpPr>
          <p:cNvPr id="620547" name="Rectangle 3"/>
          <p:cNvSpPr>
            <a:spLocks noGrp="1" noChangeArrowheads="1"/>
          </p:cNvSpPr>
          <p:nvPr>
            <p:ph type="body" idx="1"/>
          </p:nvPr>
        </p:nvSpPr>
        <p:spPr/>
        <p:txBody>
          <a:bodyPr/>
          <a:lstStyle/>
          <a:p>
            <a:pPr marL="228600" indent="-228600"/>
            <a:endParaRPr lang="en-US" altLang="ko-KR">
              <a:ea typeface="굴림" pitchFamily="50" charset="-127"/>
            </a:endParaRPr>
          </a:p>
        </p:txBody>
      </p:sp>
    </p:spTree>
    <p:extLst>
      <p:ext uri="{BB962C8B-B14F-4D97-AF65-F5344CB8AC3E}">
        <p14:creationId xmlns:p14="http://schemas.microsoft.com/office/powerpoint/2010/main" val="14209902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2A239B-E43F-48D1-B60F-6537F1B3306A}" type="slidenum">
              <a:rPr lang="en-US" altLang="en-US"/>
              <a:pPr/>
              <a:t>40</a:t>
            </a:fld>
            <a:endParaRPr lang="en-US" altLang="en-US"/>
          </a:p>
        </p:txBody>
      </p:sp>
      <p:sp>
        <p:nvSpPr>
          <p:cNvPr id="593922" name="Rectangle 2"/>
          <p:cNvSpPr>
            <a:spLocks noGrp="1" noRot="1" noChangeAspect="1" noChangeArrowheads="1" noTextEdit="1"/>
          </p:cNvSpPr>
          <p:nvPr>
            <p:ph type="sldImg"/>
          </p:nvPr>
        </p:nvSpPr>
        <p:spPr>
          <a:xfrm>
            <a:off x="382588" y="685800"/>
            <a:ext cx="6096000" cy="3429000"/>
          </a:xfrm>
          <a:ln/>
        </p:spPr>
      </p:sp>
      <p:sp>
        <p:nvSpPr>
          <p:cNvPr id="593923" name="Rectangle 3"/>
          <p:cNvSpPr>
            <a:spLocks noGrp="1" noChangeArrowheads="1"/>
          </p:cNvSpPr>
          <p:nvPr>
            <p:ph type="body" idx="1"/>
          </p:nvPr>
        </p:nvSpPr>
        <p:spPr/>
        <p:txBody>
          <a:bodyPr/>
          <a:lstStyle/>
          <a:p>
            <a:pPr marL="228600" indent="-228600"/>
            <a:endParaRPr lang="en-US" altLang="ko-KR">
              <a:ea typeface="굴림" pitchFamily="50" charset="-127"/>
            </a:endParaRPr>
          </a:p>
        </p:txBody>
      </p:sp>
    </p:spTree>
    <p:extLst>
      <p:ext uri="{BB962C8B-B14F-4D97-AF65-F5344CB8AC3E}">
        <p14:creationId xmlns:p14="http://schemas.microsoft.com/office/powerpoint/2010/main" val="12235561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076947-6E15-4796-B31F-15B1858F1FB8}" type="slidenum">
              <a:rPr lang="en-US" altLang="en-US"/>
              <a:pPr/>
              <a:t>42</a:t>
            </a:fld>
            <a:endParaRPr lang="en-US" altLang="en-US"/>
          </a:p>
        </p:txBody>
      </p:sp>
      <p:sp>
        <p:nvSpPr>
          <p:cNvPr id="327682" name="Rectangle 2"/>
          <p:cNvSpPr>
            <a:spLocks noGrp="1" noRot="1" noChangeAspect="1" noChangeArrowheads="1" noTextEdit="1"/>
          </p:cNvSpPr>
          <p:nvPr>
            <p:ph type="sldImg"/>
          </p:nvPr>
        </p:nvSpPr>
        <p:spPr>
          <a:ln/>
        </p:spPr>
      </p:sp>
      <p:sp>
        <p:nvSpPr>
          <p:cNvPr id="3276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977269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D24C08-A2B8-42A8-AA17-DE780AC1CAE6}" type="slidenum">
              <a:rPr lang="en-US" altLang="en-US"/>
              <a:pPr/>
              <a:t>43</a:t>
            </a:fld>
            <a:endParaRPr lang="en-US" altLang="en-US"/>
          </a:p>
        </p:txBody>
      </p:sp>
      <p:sp>
        <p:nvSpPr>
          <p:cNvPr id="723970" name="Rectangle 2"/>
          <p:cNvSpPr>
            <a:spLocks noGrp="1" noRot="1" noChangeAspect="1" noChangeArrowheads="1" noTextEdit="1"/>
          </p:cNvSpPr>
          <p:nvPr>
            <p:ph type="sldImg"/>
          </p:nvPr>
        </p:nvSpPr>
        <p:spPr>
          <a:ln/>
        </p:spPr>
      </p:sp>
      <p:sp>
        <p:nvSpPr>
          <p:cNvPr id="7239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147588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2B224F-683B-4685-84BA-614985964A00}" type="slidenum">
              <a:rPr lang="en-US" altLang="en-US"/>
              <a:pPr/>
              <a:t>44</a:t>
            </a:fld>
            <a:endParaRPr lang="en-US" altLang="en-US"/>
          </a:p>
        </p:txBody>
      </p:sp>
      <p:sp>
        <p:nvSpPr>
          <p:cNvPr id="330754" name="Rectangle 2"/>
          <p:cNvSpPr>
            <a:spLocks noGrp="1" noRot="1" noChangeAspect="1" noChangeArrowheads="1" noTextEdit="1"/>
          </p:cNvSpPr>
          <p:nvPr>
            <p:ph type="sldImg"/>
          </p:nvPr>
        </p:nvSpPr>
        <p:spPr>
          <a:ln/>
        </p:spPr>
      </p:sp>
      <p:sp>
        <p:nvSpPr>
          <p:cNvPr id="3307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324865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4E3FA9-6A07-4692-96A6-D0BC40C4C916}" type="slidenum">
              <a:rPr lang="en-US" altLang="en-US"/>
              <a:pPr/>
              <a:t>45</a:t>
            </a:fld>
            <a:endParaRPr lang="en-US" altLang="en-US"/>
          </a:p>
        </p:txBody>
      </p:sp>
      <p:sp>
        <p:nvSpPr>
          <p:cNvPr id="724994" name="Rectangle 2"/>
          <p:cNvSpPr>
            <a:spLocks noGrp="1" noRot="1" noChangeAspect="1" noChangeArrowheads="1" noTextEdit="1"/>
          </p:cNvSpPr>
          <p:nvPr>
            <p:ph type="sldImg"/>
          </p:nvPr>
        </p:nvSpPr>
        <p:spPr>
          <a:ln/>
        </p:spPr>
      </p:sp>
      <p:sp>
        <p:nvSpPr>
          <p:cNvPr id="7249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74375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1A0F15-DDE5-4671-B33D-0E0F9CC104C0}" type="slidenum">
              <a:rPr lang="en-US" altLang="en-US"/>
              <a:pPr/>
              <a:t>10</a:t>
            </a:fld>
            <a:endParaRPr lang="en-US" altLang="en-US"/>
          </a:p>
        </p:txBody>
      </p:sp>
      <p:sp>
        <p:nvSpPr>
          <p:cNvPr id="679938" name="Rectangle 2"/>
          <p:cNvSpPr>
            <a:spLocks noGrp="1" noRot="1" noChangeAspect="1" noChangeArrowheads="1" noTextEdit="1"/>
          </p:cNvSpPr>
          <p:nvPr>
            <p:ph type="sldImg"/>
          </p:nvPr>
        </p:nvSpPr>
        <p:spPr>
          <a:ln/>
        </p:spPr>
      </p:sp>
      <p:sp>
        <p:nvSpPr>
          <p:cNvPr id="679939" name="Rectangle 3"/>
          <p:cNvSpPr>
            <a:spLocks noGrp="1" noChangeArrowheads="1"/>
          </p:cNvSpPr>
          <p:nvPr>
            <p:ph type="body" idx="1"/>
          </p:nvPr>
        </p:nvSpPr>
        <p:spPr/>
        <p:txBody>
          <a:bodyPr/>
          <a:lstStyle/>
          <a:p>
            <a:r>
              <a:rPr lang="en-US" altLang="en-US" sz="1100"/>
              <a:t>Creation of objects and arrays are very similar in Java.</a:t>
            </a:r>
          </a:p>
        </p:txBody>
      </p:sp>
    </p:spTree>
    <p:extLst>
      <p:ext uri="{BB962C8B-B14F-4D97-AF65-F5344CB8AC3E}">
        <p14:creationId xmlns:p14="http://schemas.microsoft.com/office/powerpoint/2010/main" val="34907158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305FAB-0614-4BB1-B8E5-DB4235405442}" type="slidenum">
              <a:rPr lang="en-US" altLang="en-US"/>
              <a:pPr/>
              <a:t>46</a:t>
            </a:fld>
            <a:endParaRPr lang="en-US" altLang="en-US"/>
          </a:p>
        </p:txBody>
      </p:sp>
      <p:sp>
        <p:nvSpPr>
          <p:cNvPr id="605186" name="Rectangle 2"/>
          <p:cNvSpPr>
            <a:spLocks noGrp="1" noRot="1" noChangeAspect="1" noChangeArrowheads="1" noTextEdit="1"/>
          </p:cNvSpPr>
          <p:nvPr>
            <p:ph type="sldImg"/>
          </p:nvPr>
        </p:nvSpPr>
        <p:spPr>
          <a:ln/>
        </p:spPr>
      </p:sp>
      <p:sp>
        <p:nvSpPr>
          <p:cNvPr id="605187" name="Rectangle 3"/>
          <p:cNvSpPr>
            <a:spLocks noGrp="1" noChangeArrowheads="1"/>
          </p:cNvSpPr>
          <p:nvPr>
            <p:ph type="body" idx="1"/>
          </p:nvPr>
        </p:nvSpPr>
        <p:spPr/>
        <p:txBody>
          <a:bodyPr/>
          <a:lstStyle/>
          <a:p>
            <a:r>
              <a:rPr lang="en-US" altLang="en-US" sz="1100"/>
              <a:t>Static methods are invoked by an object. Hence static methods will not have the this reference. As a result, static methods cannot access other non-static members of the class.</a:t>
            </a:r>
          </a:p>
        </p:txBody>
      </p:sp>
    </p:spTree>
    <p:extLst>
      <p:ext uri="{BB962C8B-B14F-4D97-AF65-F5344CB8AC3E}">
        <p14:creationId xmlns:p14="http://schemas.microsoft.com/office/powerpoint/2010/main" val="32822080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FDC311-9428-4726-911A-FC9E105B2653}" type="slidenum">
              <a:rPr lang="en-US" altLang="en-US"/>
              <a:pPr/>
              <a:t>47</a:t>
            </a:fld>
            <a:endParaRPr lang="en-US" altLang="en-US"/>
          </a:p>
        </p:txBody>
      </p:sp>
      <p:sp>
        <p:nvSpPr>
          <p:cNvPr id="336898" name="Rectangle 2"/>
          <p:cNvSpPr>
            <a:spLocks noGrp="1" noRot="1" noChangeAspect="1" noChangeArrowheads="1" noTextEdit="1"/>
          </p:cNvSpPr>
          <p:nvPr>
            <p:ph type="sldImg"/>
          </p:nvPr>
        </p:nvSpPr>
        <p:spPr>
          <a:ln/>
        </p:spPr>
      </p:sp>
      <p:sp>
        <p:nvSpPr>
          <p:cNvPr id="3368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04601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47DE83-A40A-44B0-A43A-CB5A49A8E6B6}" type="slidenum">
              <a:rPr lang="en-US" altLang="en-US"/>
              <a:pPr/>
              <a:t>48</a:t>
            </a:fld>
            <a:endParaRPr lang="en-US" altLang="en-US"/>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036499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DD27C8-09F6-43A2-8CF3-096CA73078C6}" type="slidenum">
              <a:rPr lang="en-US" altLang="en-US"/>
              <a:pPr/>
              <a:t>49</a:t>
            </a:fld>
            <a:endParaRPr lang="en-US" altLang="en-US"/>
          </a:p>
        </p:txBody>
      </p:sp>
      <p:sp>
        <p:nvSpPr>
          <p:cNvPr id="689154" name="Rectangle 2"/>
          <p:cNvSpPr>
            <a:spLocks noGrp="1" noRot="1" noChangeAspect="1" noChangeArrowheads="1" noTextEdit="1"/>
          </p:cNvSpPr>
          <p:nvPr>
            <p:ph type="sldImg"/>
          </p:nvPr>
        </p:nvSpPr>
        <p:spPr>
          <a:ln/>
        </p:spPr>
      </p:sp>
      <p:sp>
        <p:nvSpPr>
          <p:cNvPr id="689155" name="Rectangle 3"/>
          <p:cNvSpPr>
            <a:spLocks noGrp="1" noChangeArrowheads="1"/>
          </p:cNvSpPr>
          <p:nvPr>
            <p:ph type="body" idx="1"/>
          </p:nvPr>
        </p:nvSpPr>
        <p:spPr/>
        <p:txBody>
          <a:bodyPr/>
          <a:lstStyle/>
          <a:p>
            <a:pPr>
              <a:lnSpc>
                <a:spcPct val="80000"/>
              </a:lnSpc>
            </a:pPr>
            <a:endParaRPr lang="en-US" altLang="en-US" sz="800"/>
          </a:p>
        </p:txBody>
      </p:sp>
    </p:spTree>
    <p:extLst>
      <p:ext uri="{BB962C8B-B14F-4D97-AF65-F5344CB8AC3E}">
        <p14:creationId xmlns:p14="http://schemas.microsoft.com/office/powerpoint/2010/main" val="421413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CC1CB6-0616-4D81-A709-3C57F49E409E}" type="slidenum">
              <a:rPr lang="en-US" altLang="en-US"/>
              <a:pPr/>
              <a:t>11</a:t>
            </a:fld>
            <a:endParaRPr lang="en-US" altLang="en-US"/>
          </a:p>
        </p:txBody>
      </p:sp>
      <p:sp>
        <p:nvSpPr>
          <p:cNvPr id="716802" name="Rectangle 2"/>
          <p:cNvSpPr>
            <a:spLocks noGrp="1" noRot="1" noChangeAspect="1" noChangeArrowheads="1" noTextEdit="1"/>
          </p:cNvSpPr>
          <p:nvPr>
            <p:ph type="sldImg"/>
          </p:nvPr>
        </p:nvSpPr>
        <p:spPr>
          <a:ln/>
        </p:spPr>
      </p:sp>
      <p:sp>
        <p:nvSpPr>
          <p:cNvPr id="7168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48315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7866DC-F516-4C9E-8888-E266EE88913E}" type="slidenum">
              <a:rPr lang="en-US" altLang="en-US"/>
              <a:pPr/>
              <a:t>12</a:t>
            </a:fld>
            <a:endParaRPr lang="en-US" altLang="en-US"/>
          </a:p>
        </p:txBody>
      </p:sp>
      <p:sp>
        <p:nvSpPr>
          <p:cNvPr id="680962" name="Rectangle 2"/>
          <p:cNvSpPr>
            <a:spLocks noGrp="1" noRot="1" noChangeAspect="1" noChangeArrowheads="1" noTextEdit="1"/>
          </p:cNvSpPr>
          <p:nvPr>
            <p:ph type="sldImg"/>
          </p:nvPr>
        </p:nvSpPr>
        <p:spPr>
          <a:ln/>
        </p:spPr>
      </p:sp>
      <p:sp>
        <p:nvSpPr>
          <p:cNvPr id="680963" name="Rectangle 3"/>
          <p:cNvSpPr>
            <a:spLocks noGrp="1" noChangeArrowheads="1"/>
          </p:cNvSpPr>
          <p:nvPr>
            <p:ph type="body" idx="1"/>
          </p:nvPr>
        </p:nvSpPr>
        <p:spPr/>
        <p:txBody>
          <a:bodyPr/>
          <a:lstStyle/>
          <a:p>
            <a:r>
              <a:rPr lang="en-US" altLang="en-US" sz="1100"/>
              <a:t>For using a Policy object, a programmer need not know the internal implementation details of the class. One needs to know only the public methods to use a Policy object. Abstraction is achieved by hiding the irrelevant implementation details and exposing the relevant interface details.</a:t>
            </a:r>
          </a:p>
          <a:p>
            <a:endParaRPr lang="en-US" altLang="en-US" sz="1100"/>
          </a:p>
          <a:p>
            <a:r>
              <a:rPr lang="en-US" altLang="en-US" sz="1100"/>
              <a:t>If policyHolder is a reference to a PolicyHolder object, there exists data members like policyHolder.policyNo and policyHolder.bonus. But, these data members are private and hence could not be accessed directly from any code that is written outside the class. Such code should depend on the public methods to access these data members. Data hiding or encapsulation is thus achieved.</a:t>
            </a:r>
          </a:p>
          <a:p>
            <a:endParaRPr lang="en-US" altLang="en-US" sz="1100"/>
          </a:p>
        </p:txBody>
      </p:sp>
    </p:spTree>
    <p:extLst>
      <p:ext uri="{BB962C8B-B14F-4D97-AF65-F5344CB8AC3E}">
        <p14:creationId xmlns:p14="http://schemas.microsoft.com/office/powerpoint/2010/main" val="3014458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564D8E-3DBD-47C0-A662-936AA5CD9501}" type="slidenum">
              <a:rPr lang="en-US" altLang="en-US"/>
              <a:pPr/>
              <a:t>13</a:t>
            </a:fld>
            <a:endParaRPr lang="en-US" altLang="en-US"/>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46445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D6F823-FD58-428A-97EB-42394176B245}" type="slidenum">
              <a:rPr lang="en-US" altLang="en-US"/>
              <a:pPr/>
              <a:t>14</a:t>
            </a:fld>
            <a:endParaRPr lang="en-US" altLang="en-US"/>
          </a:p>
        </p:txBody>
      </p:sp>
      <p:sp>
        <p:nvSpPr>
          <p:cNvPr id="717826" name="Rectangle 2"/>
          <p:cNvSpPr>
            <a:spLocks noGrp="1" noRot="1" noChangeAspect="1" noChangeArrowheads="1" noTextEdit="1"/>
          </p:cNvSpPr>
          <p:nvPr>
            <p:ph type="sldImg"/>
          </p:nvPr>
        </p:nvSpPr>
        <p:spPr>
          <a:ln/>
        </p:spPr>
      </p:sp>
      <p:sp>
        <p:nvSpPr>
          <p:cNvPr id="717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15704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6A65FD-5677-4692-8196-44925DDD5422}" type="slidenum">
              <a:rPr lang="en-US" altLang="en-US"/>
              <a:pPr/>
              <a:t>15</a:t>
            </a:fld>
            <a:endParaRPr lang="en-US" altLang="en-US"/>
          </a:p>
        </p:txBody>
      </p:sp>
      <p:sp>
        <p:nvSpPr>
          <p:cNvPr id="718850" name="Rectangle 2"/>
          <p:cNvSpPr>
            <a:spLocks noGrp="1" noRot="1" noChangeAspect="1" noChangeArrowheads="1" noTextEdit="1"/>
          </p:cNvSpPr>
          <p:nvPr>
            <p:ph type="sldImg"/>
          </p:nvPr>
        </p:nvSpPr>
        <p:spPr>
          <a:ln/>
        </p:spPr>
      </p:sp>
      <p:sp>
        <p:nvSpPr>
          <p:cNvPr id="7188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92962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6A65FD-5677-4692-8196-44925DDD5422}" type="slidenum">
              <a:rPr lang="en-US" altLang="en-US"/>
              <a:pPr/>
              <a:t>16</a:t>
            </a:fld>
            <a:endParaRPr lang="en-US" altLang="en-US"/>
          </a:p>
        </p:txBody>
      </p:sp>
      <p:sp>
        <p:nvSpPr>
          <p:cNvPr id="718850" name="Rectangle 2"/>
          <p:cNvSpPr>
            <a:spLocks noGrp="1" noRot="1" noChangeAspect="1" noChangeArrowheads="1" noTextEdit="1"/>
          </p:cNvSpPr>
          <p:nvPr>
            <p:ph type="sldImg"/>
          </p:nvPr>
        </p:nvSpPr>
        <p:spPr>
          <a:ln/>
        </p:spPr>
      </p:sp>
      <p:sp>
        <p:nvSpPr>
          <p:cNvPr id="7188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118006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23150"/>
            <a:ext cx="12192000" cy="6886937"/>
          </a:xfrm>
          <a:prstGeom prst="rect">
            <a:avLst/>
          </a:prstGeom>
        </p:spPr>
      </p:pic>
      <p:sp>
        <p:nvSpPr>
          <p:cNvPr id="5" name="Rectangle 4"/>
          <p:cNvSpPr/>
          <p:nvPr userDrawn="1"/>
        </p:nvSpPr>
        <p:spPr bwMode="auto">
          <a:xfrm>
            <a:off x="0" y="4514127"/>
            <a:ext cx="12192000" cy="234387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7162800" y="2468563"/>
            <a:ext cx="19050" cy="31750"/>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980475" y="2082255"/>
            <a:ext cx="2885470" cy="1552767"/>
            <a:chOff x="477838" y="1695451"/>
            <a:chExt cx="2227262" cy="1198563"/>
          </a:xfrm>
        </p:grpSpPr>
        <p:sp>
          <p:nvSpPr>
            <p:cNvPr id="6" name="Freeform 6"/>
            <p:cNvSpPr>
              <a:spLocks/>
            </p:cNvSpPr>
            <p:nvPr userDrawn="1"/>
          </p:nvSpPr>
          <p:spPr bwMode="auto">
            <a:xfrm>
              <a:off x="1279525" y="1695451"/>
              <a:ext cx="268287" cy="752475"/>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1655763" y="1884364"/>
              <a:ext cx="230187" cy="563563"/>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1843088" y="2297114"/>
              <a:ext cx="150812" cy="150813"/>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1774825" y="1695451"/>
              <a:ext cx="150812" cy="150813"/>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1190625" y="1997076"/>
              <a:ext cx="485775" cy="150813"/>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477838" y="2600326"/>
              <a:ext cx="96837" cy="293688"/>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654050" y="2600326"/>
              <a:ext cx="96837" cy="293688"/>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3713" y="2714626"/>
              <a:ext cx="211137" cy="65088"/>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760413" y="2600326"/>
              <a:ext cx="244475" cy="292100"/>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1008063" y="2600326"/>
              <a:ext cx="280987" cy="293688"/>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noEditPoints="1"/>
            </p:cNvSpPr>
            <p:nvPr userDrawn="1"/>
          </p:nvSpPr>
          <p:spPr bwMode="auto">
            <a:xfrm>
              <a:off x="1277938" y="2600326"/>
              <a:ext cx="271462" cy="293688"/>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1563688" y="2600326"/>
              <a:ext cx="387350" cy="293688"/>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userDrawn="1"/>
          </p:nvSpPr>
          <p:spPr bwMode="auto">
            <a:xfrm>
              <a:off x="1898650" y="2600326"/>
              <a:ext cx="273050" cy="293688"/>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userDrawn="1"/>
          </p:nvSpPr>
          <p:spPr bwMode="auto">
            <a:xfrm>
              <a:off x="2276475" y="2730501"/>
              <a:ext cx="153987" cy="16351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noEditPoints="1"/>
            </p:cNvSpPr>
            <p:nvPr userDrawn="1"/>
          </p:nvSpPr>
          <p:spPr bwMode="auto">
            <a:xfrm>
              <a:off x="2195513" y="2600326"/>
              <a:ext cx="260350" cy="293688"/>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userDrawn="1"/>
          </p:nvSpPr>
          <p:spPr bwMode="auto">
            <a:xfrm>
              <a:off x="2460625" y="2600326"/>
              <a:ext cx="244475" cy="292100"/>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2" name="Title 2"/>
          <p:cNvSpPr>
            <a:spLocks noGrp="1"/>
          </p:cNvSpPr>
          <p:nvPr>
            <p:ph type="title"/>
          </p:nvPr>
        </p:nvSpPr>
        <p:spPr>
          <a:xfrm>
            <a:off x="461079" y="4718050"/>
            <a:ext cx="8208468" cy="1141943"/>
          </a:xfrm>
        </p:spPr>
        <p:txBody>
          <a:bodyPr>
            <a:normAutofit/>
          </a:bodyPr>
          <a:lstStyle>
            <a:lvl1pPr algn="l">
              <a:defRPr sz="4200" b="1">
                <a:solidFill>
                  <a:sysClr val="windowText" lastClr="00000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56315553"/>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a:t>
            </a:r>
            <a:r>
              <a:rPr lang="en-US" sz="1066" dirty="0" smtClean="0">
                <a:solidFill>
                  <a:srgbClr val="4D4D4D"/>
                </a:solidFill>
              </a:rPr>
              <a:t> </a:t>
            </a:r>
            <a:endParaRPr lang="en-US" sz="1066" baseline="0" dirty="0" smtClean="0">
              <a:solidFill>
                <a:srgbClr val="4D4D4D"/>
              </a:solidFill>
            </a:endParaRPr>
          </a:p>
        </p:txBody>
      </p:sp>
      <p:sp>
        <p:nvSpPr>
          <p:cNvPr id="62" name="Rectangle 61"/>
          <p:cNvSpPr/>
          <p:nvPr/>
        </p:nvSpPr>
        <p:spPr>
          <a:xfrm>
            <a:off x="6204184"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63957294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8"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3308060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7" name="Text Placeholder 6"/>
          <p:cNvSpPr>
            <a:spLocks noGrp="1"/>
          </p:cNvSpPr>
          <p:nvPr>
            <p:ph type="body" sz="quarter" idx="12"/>
          </p:nvPr>
        </p:nvSpPr>
        <p:spPr>
          <a:xfrm>
            <a:off x="406400" y="4031018"/>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8"/>
          <p:cNvSpPr>
            <a:spLocks noGrp="1"/>
          </p:cNvSpPr>
          <p:nvPr>
            <p:ph type="body" sz="quarter" idx="13"/>
          </p:nvPr>
        </p:nvSpPr>
        <p:spPr>
          <a:xfrm>
            <a:off x="6243371" y="4024429"/>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1153989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093891"/>
            <a:ext cx="11379200" cy="4800600"/>
          </a:xfrm>
          <a:prstGeom prst="rect">
            <a:avLst/>
          </a:prstGeom>
        </p:spPr>
        <p:txBody>
          <a:bodyPr>
            <a:normAutofit/>
          </a:bodyPr>
          <a:lstStyle>
            <a:lvl1pPr>
              <a:defRPr sz="2398"/>
            </a:lvl1pPr>
          </a:lstStyle>
          <a:p>
            <a:r>
              <a:rPr lang="en-US" smtClean="0"/>
              <a:t>Click icon to add picture</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9101950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865120" y="0"/>
            <a:ext cx="9326880"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3073400" y="1105465"/>
            <a:ext cx="8573935" cy="5234949"/>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3073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grpSp>
        <p:nvGrpSpPr>
          <p:cNvPr id="52" name="Group 4"/>
          <p:cNvGrpSpPr>
            <a:grpSpLocks noChangeAspect="1"/>
          </p:cNvGrpSpPr>
          <p:nvPr userDrawn="1"/>
        </p:nvGrpSpPr>
        <p:grpSpPr bwMode="auto">
          <a:xfrm>
            <a:off x="10765766" y="152177"/>
            <a:ext cx="1257954" cy="676946"/>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86588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865120" y="0"/>
            <a:ext cx="6449004"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946400" y="1105466"/>
            <a:ext cx="6186025" cy="4800600"/>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2946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6085500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406400" y="1598738"/>
            <a:ext cx="8736009" cy="4800600"/>
          </a:xfrm>
          <a:prstGeom prst="rect">
            <a:avLst/>
          </a:prstGeom>
        </p:spPr>
        <p:txBody>
          <a:bodyPr>
            <a:normAutofit/>
          </a:bodyPr>
          <a:lstStyle>
            <a:lvl1pPr>
              <a:defRPr sz="1865"/>
            </a:lvl1pPr>
          </a:lstStyle>
          <a:p>
            <a:r>
              <a:rPr lang="en-US" smtClean="0"/>
              <a:t>Click icon to add table</a:t>
            </a:r>
            <a:endParaRPr lang="en-US" dirty="0"/>
          </a:p>
        </p:txBody>
      </p:sp>
      <p:sp>
        <p:nvSpPr>
          <p:cNvPr id="22" name="Title 1"/>
          <p:cNvSpPr>
            <a:spLocks noGrp="1"/>
          </p:cNvSpPr>
          <p:nvPr>
            <p:ph type="title"/>
          </p:nvPr>
        </p:nvSpPr>
        <p:spPr>
          <a:xfrm>
            <a:off x="406400" y="356631"/>
            <a:ext cx="872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9723704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217738"/>
            <a:ext cx="11379200" cy="4800600"/>
          </a:xfrm>
          <a:prstGeom prst="rect">
            <a:avLst/>
          </a:prstGeom>
        </p:spPr>
        <p:txBody>
          <a:bodyPr>
            <a:normAutofit/>
          </a:bodyPr>
          <a:lstStyle>
            <a:lvl1pPr>
              <a:defRPr sz="1865"/>
            </a:lvl1pPr>
          </a:lstStyle>
          <a:p>
            <a:r>
              <a:rPr lang="en-US" smtClean="0"/>
              <a:t>Click icon to add table</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1891601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093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6886672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3"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444684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0263779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620335" y="4365764"/>
            <a:ext cx="4328160" cy="711200"/>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1267316" y="2275840"/>
            <a:ext cx="4328160" cy="711200"/>
          </a:xfrm>
          <a:prstGeom prst="parallelogram">
            <a:avLst/>
          </a:pr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98" name="Parallelogram 94"/>
          <p:cNvSpPr/>
          <p:nvPr userDrawn="1"/>
        </p:nvSpPr>
        <p:spPr bwMode="auto">
          <a:xfrm>
            <a:off x="1498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10" name="Parallelogram 9"/>
          <p:cNvSpPr/>
          <p:nvPr userDrawn="1"/>
        </p:nvSpPr>
        <p:spPr bwMode="auto">
          <a:xfrm>
            <a:off x="1137920" y="2275840"/>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101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772160" y="4365764"/>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5262880" y="-10160"/>
            <a:ext cx="6929120" cy="686816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53" name="Rectangle 52"/>
          <p:cNvSpPr/>
          <p:nvPr/>
        </p:nvSpPr>
        <p:spPr>
          <a:xfrm>
            <a:off x="1903566" y="2428640"/>
            <a:ext cx="2810673" cy="584776"/>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r>
              <a:rPr lang="en-US" sz="2000" i="1" dirty="0" smtClean="0">
                <a:solidFill>
                  <a:schemeClr val="bg1"/>
                </a:solidFill>
              </a:rPr>
              <a:t>Innovative Services</a:t>
            </a:r>
            <a:endParaRPr lang="en-US" sz="2000" i="1" dirty="0">
              <a:solidFill>
                <a:schemeClr val="bg1"/>
              </a:solidFill>
            </a:endParaRPr>
          </a:p>
        </p:txBody>
      </p:sp>
      <p:sp>
        <p:nvSpPr>
          <p:cNvPr id="56" name="Rectangle 55"/>
          <p:cNvSpPr/>
          <p:nvPr userDrawn="1"/>
        </p:nvSpPr>
        <p:spPr>
          <a:xfrm>
            <a:off x="907886" y="3414365"/>
            <a:ext cx="3074833" cy="400110"/>
          </a:xfrm>
          <a:prstGeom prst="rect">
            <a:avLst/>
          </a:prstGeom>
        </p:spPr>
        <p:txBody>
          <a:bodyPr wrap="square">
            <a:spAutoFit/>
          </a:bodyPr>
          <a:lstStyle/>
          <a:p>
            <a:pPr algn="l"/>
            <a:r>
              <a:rPr lang="en-US" sz="2000" i="1" kern="1200" dirty="0" smtClean="0">
                <a:solidFill>
                  <a:schemeClr val="bg1"/>
                </a:solidFill>
                <a:latin typeface="+mn-lt"/>
                <a:ea typeface="+mn-ea"/>
                <a:cs typeface="+mn-cs"/>
              </a:rPr>
              <a:t>Passionate Employees</a:t>
            </a:r>
            <a:endParaRPr lang="en-US" sz="2000" i="1" kern="1200" dirty="0">
              <a:solidFill>
                <a:schemeClr val="bg1"/>
              </a:solidFill>
              <a:latin typeface="+mn-lt"/>
              <a:ea typeface="+mn-ea"/>
              <a:cs typeface="+mn-cs"/>
            </a:endParaRPr>
          </a:p>
        </p:txBody>
      </p:sp>
      <p:sp>
        <p:nvSpPr>
          <p:cNvPr id="59" name="Rectangle 58"/>
          <p:cNvSpPr/>
          <p:nvPr userDrawn="1"/>
        </p:nvSpPr>
        <p:spPr>
          <a:xfrm>
            <a:off x="1903566" y="4525199"/>
            <a:ext cx="2983393" cy="64633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lgn="l"/>
            <a:r>
              <a:rPr lang="en-US" sz="2000" i="1" dirty="0" smtClean="0">
                <a:solidFill>
                  <a:schemeClr val="bg1"/>
                </a:solidFill>
              </a:rPr>
              <a:t>Delighted Customers</a:t>
            </a:r>
            <a:endParaRPr lang="en-US" sz="2000" i="1" dirty="0">
              <a:solidFill>
                <a:schemeClr val="bg1"/>
              </a:solidFill>
            </a:endParaRPr>
          </a:p>
        </p:txBody>
      </p:sp>
      <p:sp>
        <p:nvSpPr>
          <p:cNvPr id="64" name="TextBox 63"/>
          <p:cNvSpPr txBox="1"/>
          <p:nvPr userDrawn="1"/>
        </p:nvSpPr>
        <p:spPr>
          <a:xfrm>
            <a:off x="6817134" y="2875002"/>
            <a:ext cx="3942306" cy="1107996"/>
          </a:xfrm>
          <a:prstGeom prst="rect">
            <a:avLst/>
          </a:prstGeom>
          <a:noFill/>
        </p:spPr>
        <p:txBody>
          <a:bodyPr wrap="square" rtlCol="0">
            <a:spAutoFit/>
          </a:bodyPr>
          <a:lstStyle/>
          <a:p>
            <a:pPr algn="ctr"/>
            <a:r>
              <a:rPr lang="en-US" sz="6600" b="0" dirty="0" smtClean="0">
                <a:solidFill>
                  <a:schemeClr val="bg1"/>
                </a:solidFill>
                <a:latin typeface="Brush Script Std" panose="03060802040607070404" pitchFamily="66" charset="0"/>
              </a:rPr>
              <a:t>Thank you</a:t>
            </a:r>
            <a:endParaRPr lang="en-US" sz="6600" b="0" dirty="0">
              <a:solidFill>
                <a:schemeClr val="bg1"/>
              </a:solidFill>
              <a:latin typeface="Brush Script Std" panose="03060802040607070404" pitchFamily="66" charset="0"/>
            </a:endParaRPr>
          </a:p>
        </p:txBody>
      </p:sp>
      <p:cxnSp>
        <p:nvCxnSpPr>
          <p:cNvPr id="16" name="Straight Connector 15"/>
          <p:cNvCxnSpPr/>
          <p:nvPr userDrawn="1"/>
        </p:nvCxnSpPr>
        <p:spPr bwMode="auto">
          <a:xfrm>
            <a:off x="6471920" y="4053840"/>
            <a:ext cx="522224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6908574" y="4134842"/>
            <a:ext cx="3942306" cy="461665"/>
          </a:xfrm>
          <a:prstGeom prst="rect">
            <a:avLst/>
          </a:prstGeom>
          <a:noFill/>
        </p:spPr>
        <p:txBody>
          <a:bodyPr wrap="square" rtlCol="0">
            <a:spAutoFit/>
          </a:bodyPr>
          <a:lstStyle/>
          <a:p>
            <a:pPr algn="ctr"/>
            <a:r>
              <a:rPr lang="en-US" sz="2400" b="0" dirty="0" smtClean="0">
                <a:solidFill>
                  <a:schemeClr val="bg1"/>
                </a:solidFill>
                <a:latin typeface="Calibri" panose="020F0502020204030204" pitchFamily="34" charset="0"/>
              </a:rPr>
              <a:t>www.hexaware.com</a:t>
            </a:r>
            <a:endParaRPr lang="en-US" sz="2400" b="0" dirty="0">
              <a:solidFill>
                <a:schemeClr val="bg1"/>
              </a:solidFill>
              <a:latin typeface="Calibri" panose="020F0502020204030204" pitchFamily="34" charset="0"/>
            </a:endParaRPr>
          </a:p>
        </p:txBody>
      </p:sp>
      <p:grpSp>
        <p:nvGrpSpPr>
          <p:cNvPr id="17" name="Group 4"/>
          <p:cNvGrpSpPr>
            <a:grpSpLocks noChangeAspect="1"/>
          </p:cNvGrpSpPr>
          <p:nvPr userDrawn="1"/>
        </p:nvGrpSpPr>
        <p:grpSpPr bwMode="auto">
          <a:xfrm>
            <a:off x="2663172" y="753363"/>
            <a:ext cx="2333583" cy="1255777"/>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437477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4726194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grpSp>
        <p:nvGrpSpPr>
          <p:cNvPr id="4" name="Group 4"/>
          <p:cNvGrpSpPr>
            <a:grpSpLocks noChangeAspect="1"/>
          </p:cNvGrpSpPr>
          <p:nvPr userDrawn="1"/>
        </p:nvGrpSpPr>
        <p:grpSpPr bwMode="auto">
          <a:xfrm>
            <a:off x="7383464" y="2370138"/>
            <a:ext cx="4803775" cy="4487863"/>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p:cNvSpPr>
            <a:spLocks noChangeArrowheads="1"/>
          </p:cNvSpPr>
          <p:nvPr userDrawn="1"/>
        </p:nvSpPr>
        <p:spPr bwMode="auto">
          <a:xfrm>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9050" y="6029325"/>
            <a:ext cx="3897313" cy="828675"/>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449179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989"/>
            <a:ext cx="12280739" cy="6856021"/>
          </a:xfrm>
          <a:prstGeom prst="rect">
            <a:avLst/>
          </a:prstGeom>
        </p:spPr>
      </p:pic>
      <p:sp>
        <p:nvSpPr>
          <p:cNvPr id="39" name="Title 2"/>
          <p:cNvSpPr>
            <a:spLocks noGrp="1"/>
          </p:cNvSpPr>
          <p:nvPr>
            <p:ph type="title"/>
          </p:nvPr>
        </p:nvSpPr>
        <p:spPr>
          <a:xfrm>
            <a:off x="7108346" y="2631511"/>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953119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52"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smtClean="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5550848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634259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63836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6484523" y="164737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466105" y="4063332"/>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923318" y="4122179"/>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177855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6" name="Text Placeholder 97"/>
          <p:cNvSpPr>
            <a:spLocks noGrp="1"/>
          </p:cNvSpPr>
          <p:nvPr>
            <p:ph type="body" sz="quarter" idx="15" hasCustomPrompt="1"/>
          </p:nvPr>
        </p:nvSpPr>
        <p:spPr>
          <a:xfrm>
            <a:off x="1778550" y="2307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7" name="Text Placeholder 97"/>
          <p:cNvSpPr>
            <a:spLocks noGrp="1"/>
          </p:cNvSpPr>
          <p:nvPr>
            <p:ph type="body" sz="quarter" idx="16" hasCustomPrompt="1"/>
          </p:nvPr>
        </p:nvSpPr>
        <p:spPr>
          <a:xfrm>
            <a:off x="177855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8" name="Text Placeholder 97"/>
          <p:cNvSpPr>
            <a:spLocks noGrp="1"/>
          </p:cNvSpPr>
          <p:nvPr>
            <p:ph type="body" sz="quarter" idx="17" hasCustomPrompt="1"/>
          </p:nvPr>
        </p:nvSpPr>
        <p:spPr>
          <a:xfrm>
            <a:off x="177855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9" name="Text Placeholder 97"/>
          <p:cNvSpPr>
            <a:spLocks noGrp="1"/>
          </p:cNvSpPr>
          <p:nvPr>
            <p:ph type="body" sz="quarter" idx="18" hasCustomPrompt="1"/>
          </p:nvPr>
        </p:nvSpPr>
        <p:spPr>
          <a:xfrm>
            <a:off x="734117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0" name="Text Placeholder 97"/>
          <p:cNvSpPr>
            <a:spLocks noGrp="1"/>
          </p:cNvSpPr>
          <p:nvPr>
            <p:ph type="body" sz="quarter" idx="19" hasCustomPrompt="1"/>
          </p:nvPr>
        </p:nvSpPr>
        <p:spPr>
          <a:xfrm>
            <a:off x="734117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1" name="Text Placeholder 97"/>
          <p:cNvSpPr>
            <a:spLocks noGrp="1"/>
          </p:cNvSpPr>
          <p:nvPr>
            <p:ph type="body" sz="quarter" idx="20" hasCustomPrompt="1"/>
          </p:nvPr>
        </p:nvSpPr>
        <p:spPr>
          <a:xfrm>
            <a:off x="734117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2" name="Text Placeholder 97"/>
          <p:cNvSpPr>
            <a:spLocks noGrp="1"/>
          </p:cNvSpPr>
          <p:nvPr>
            <p:ph type="body" sz="quarter" idx="21" hasCustomPrompt="1"/>
          </p:nvPr>
        </p:nvSpPr>
        <p:spPr>
          <a:xfrm>
            <a:off x="7341170" y="2287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0"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6964188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3">
            <a:lum/>
          </a:blip>
          <a:srcRect/>
          <a:stretch>
            <a:fillRect/>
          </a:stretch>
        </a:blipFill>
        <a:effectLst/>
      </p:bgPr>
    </p:bg>
    <p:spTree>
      <p:nvGrpSpPr>
        <p:cNvPr id="1" name=""/>
        <p:cNvGrpSpPr/>
        <p:nvPr/>
      </p:nvGrpSpPr>
      <p:grpSpPr>
        <a:xfrm>
          <a:off x="0" y="0"/>
          <a:ext cx="0" cy="0"/>
          <a:chOff x="0" y="0"/>
          <a:chExt cx="0" cy="0"/>
        </a:xfrm>
      </p:grpSpPr>
      <p:grpSp>
        <p:nvGrpSpPr>
          <p:cNvPr id="35" name="Group 25"/>
          <p:cNvGrpSpPr>
            <a:grpSpLocks noChangeAspect="1"/>
          </p:cNvGrpSpPr>
          <p:nvPr userDrawn="1"/>
        </p:nvGrpSpPr>
        <p:grpSpPr bwMode="auto">
          <a:xfrm>
            <a:off x="0" y="1466717"/>
            <a:ext cx="9584503" cy="5391283"/>
            <a:chOff x="0" y="0"/>
            <a:chExt cx="7680" cy="4320"/>
          </a:xfrm>
        </p:grpSpPr>
        <p:sp>
          <p:nvSpPr>
            <p:cNvPr id="36" name="AutoShape 24"/>
            <p:cNvSpPr>
              <a:spLocks noChangeAspect="1" noChangeArrowheads="1" noTextEdit="1"/>
            </p:cNvSpPr>
            <p:nvPr userDrawn="1"/>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userDrawn="1"/>
          </p:nvSpPr>
          <p:spPr bwMode="auto">
            <a:xfrm>
              <a:off x="891" y="4266"/>
              <a:ext cx="117" cy="54"/>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userDrawn="1"/>
          </p:nvSpPr>
          <p:spPr bwMode="auto">
            <a:xfrm>
              <a:off x="189" y="3973"/>
              <a:ext cx="116" cy="347"/>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userDrawn="1"/>
          </p:nvSpPr>
          <p:spPr bwMode="auto">
            <a:xfrm>
              <a:off x="12" y="3799"/>
              <a:ext cx="116" cy="521"/>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userDrawn="1"/>
          </p:nvSpPr>
          <p:spPr bwMode="auto">
            <a:xfrm>
              <a:off x="363" y="4138"/>
              <a:ext cx="116" cy="182"/>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userDrawn="1"/>
          </p:nvSpPr>
          <p:spPr bwMode="auto">
            <a:xfrm>
              <a:off x="714" y="4092"/>
              <a:ext cx="117" cy="228"/>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userDrawn="1"/>
          </p:nvSpPr>
          <p:spPr bwMode="auto">
            <a:xfrm>
              <a:off x="540" y="4211"/>
              <a:ext cx="116" cy="109"/>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p:cNvSpPr>
            <p:nvPr userDrawn="1"/>
          </p:nvSpPr>
          <p:spPr bwMode="auto">
            <a:xfrm>
              <a:off x="714" y="3799"/>
              <a:ext cx="117" cy="230"/>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p:cNvSpPr>
            <p:nvPr userDrawn="1"/>
          </p:nvSpPr>
          <p:spPr bwMode="auto">
            <a:xfrm>
              <a:off x="1068" y="4266"/>
              <a:ext cx="114" cy="54"/>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p:cNvSpPr>
            <p:nvPr userDrawn="1"/>
          </p:nvSpPr>
          <p:spPr bwMode="auto">
            <a:xfrm>
              <a:off x="891" y="3973"/>
              <a:ext cx="117" cy="233"/>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40" y="4150"/>
              <a:ext cx="117" cy="170"/>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415" y="4150"/>
              <a:ext cx="116" cy="170"/>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p:cNvSpPr>
            <p:nvPr userDrawn="1"/>
          </p:nvSpPr>
          <p:spPr bwMode="auto">
            <a:xfrm>
              <a:off x="1592" y="4150"/>
              <a:ext cx="230" cy="11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711" y="4150"/>
              <a:ext cx="116" cy="170"/>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2060" y="4266"/>
              <a:ext cx="407" cy="54"/>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userDrawn="1"/>
          </p:nvSpPr>
          <p:spPr bwMode="auto">
            <a:xfrm>
              <a:off x="1883" y="4266"/>
              <a:ext cx="116" cy="54"/>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userDrawn="1"/>
          </p:nvSpPr>
          <p:spPr bwMode="auto">
            <a:xfrm>
              <a:off x="189" y="3799"/>
              <a:ext cx="116" cy="11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userDrawn="1"/>
          </p:nvSpPr>
          <p:spPr bwMode="auto">
            <a:xfrm>
              <a:off x="363" y="3799"/>
              <a:ext cx="116" cy="281"/>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
          <p:cNvSpPr/>
          <p:nvPr userDrawn="1"/>
        </p:nvSpPr>
        <p:spPr bwMode="auto">
          <a:xfrm flipV="1">
            <a:off x="11727768"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11834446"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7" name="Title Placeholder 1"/>
          <p:cNvSpPr>
            <a:spLocks noGrp="1"/>
          </p:cNvSpPr>
          <p:nvPr>
            <p:ph type="title"/>
          </p:nvPr>
        </p:nvSpPr>
        <p:spPr>
          <a:xfrm>
            <a:off x="624395" y="3131"/>
            <a:ext cx="10972800" cy="1141943"/>
          </a:xfrm>
          <a:prstGeom prst="rect">
            <a:avLst/>
          </a:prstGeom>
        </p:spPr>
        <p:txBody>
          <a:bodyPr vert="horz" lIns="68589" tIns="34295" rIns="68589" bIns="34295" rtlCol="0" anchor="ctr">
            <a:normAutofit/>
          </a:bodyPr>
          <a:lstStyle/>
          <a:p>
            <a:r>
              <a:rPr lang="en-US" smtClean="0"/>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Slide Number Placeholder 5"/>
          <p:cNvSpPr txBox="1">
            <a:spLocks/>
          </p:cNvSpPr>
          <p:nvPr/>
        </p:nvSpPr>
        <p:spPr>
          <a:xfrm>
            <a:off x="11852578" y="6607996"/>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solidFill>
                  <a:schemeClr val="bg1"/>
                </a:solidFill>
                <a:latin typeface="Helvetica Condensed" pitchFamily="34" charset="0"/>
              </a:rPr>
              <a:pPr/>
              <a:t>‹#›</a:t>
            </a:fld>
            <a:endParaRPr lang="en-US" sz="1465" dirty="0">
              <a:solidFill>
                <a:schemeClr val="bg1"/>
              </a:solidFill>
              <a:latin typeface="Helvetica Condensed" pitchFamily="34" charset="0"/>
            </a:endParaRPr>
          </a:p>
        </p:txBody>
      </p:sp>
      <p:sp>
        <p:nvSpPr>
          <p:cNvPr id="18" name="Text Box 16"/>
          <p:cNvSpPr txBox="1">
            <a:spLocks noChangeArrowheads="1"/>
          </p:cNvSpPr>
          <p:nvPr/>
        </p:nvSpPr>
        <p:spPr bwMode="auto">
          <a:xfrm>
            <a:off x="7689703" y="6621387"/>
            <a:ext cx="4091930" cy="245078"/>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99" kern="1200" dirty="0" smtClean="0">
                <a:solidFill>
                  <a:sysClr val="windowText" lastClr="000000"/>
                </a:solidFill>
                <a:latin typeface="+mn-lt"/>
                <a:ea typeface="+mn-ea"/>
                <a:cs typeface="+mn-cs"/>
              </a:rPr>
              <a:t>www.hexaware.com  | </a:t>
            </a:r>
            <a:r>
              <a:rPr lang="en-US" sz="999" dirty="0" smtClean="0">
                <a:solidFill>
                  <a:sysClr val="windowText" lastClr="000000"/>
                </a:solidFill>
              </a:rPr>
              <a:t>© </a:t>
            </a:r>
            <a:r>
              <a:rPr lang="en-US" sz="999" dirty="0">
                <a:solidFill>
                  <a:sysClr val="windowText" lastClr="000000"/>
                </a:solidFill>
              </a:rPr>
              <a:t>Hexaware Technologies. All rights reserved</a:t>
            </a:r>
            <a:r>
              <a:rPr lang="en-US" sz="999" dirty="0" smtClean="0">
                <a:solidFill>
                  <a:sysClr val="windowText" lastClr="000000"/>
                </a:solidFill>
              </a:rPr>
              <a:t>. </a:t>
            </a:r>
            <a:endParaRPr lang="en-US" sz="999" dirty="0">
              <a:solidFill>
                <a:sysClr val="windowText" lastClr="000000"/>
              </a:solidFill>
            </a:endParaRPr>
          </a:p>
        </p:txBody>
      </p:sp>
      <p:grpSp>
        <p:nvGrpSpPr>
          <p:cNvPr id="53" name="Group 4"/>
          <p:cNvGrpSpPr>
            <a:grpSpLocks noChangeAspect="1"/>
          </p:cNvGrpSpPr>
          <p:nvPr userDrawn="1"/>
        </p:nvGrpSpPr>
        <p:grpSpPr bwMode="auto">
          <a:xfrm>
            <a:off x="10765766" y="279177"/>
            <a:ext cx="1257954" cy="676946"/>
            <a:chOff x="301" y="1068"/>
            <a:chExt cx="1403" cy="755"/>
          </a:xfrm>
        </p:grpSpPr>
        <p:sp>
          <p:nvSpPr>
            <p:cNvPr id="54"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
            <p:cNvSpPr>
              <a:spLocks/>
            </p:cNvSpPr>
            <p:nvPr userDrawn="1"/>
          </p:nvSpPr>
          <p:spPr bwMode="auto">
            <a:xfrm>
              <a:off x="311" y="1710"/>
              <a:ext cx="136" cy="5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703" r:id="rId15"/>
    <p:sldLayoutId id="2147483704" r:id="rId16"/>
    <p:sldLayoutId id="2147483692" r:id="rId17"/>
    <p:sldLayoutId id="2147483693" r:id="rId18"/>
    <p:sldLayoutId id="2147483694" r:id="rId19"/>
    <p:sldLayoutId id="2147483695" r:id="rId20"/>
    <p:sldLayoutId id="2147483701" r:id="rId21"/>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www.youtube.com/watch?v=o4VzblFTwII"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a:t>
            </a:r>
            <a:r>
              <a:rPr lang="en-US" dirty="0" smtClean="0"/>
              <a:t>Programming</a:t>
            </a:r>
            <a:endParaRPr lang="en-US" dirty="0"/>
          </a:p>
        </p:txBody>
      </p:sp>
    </p:spTree>
    <p:extLst>
      <p:ext uri="{BB962C8B-B14F-4D97-AF65-F5344CB8AC3E}">
        <p14:creationId xmlns:p14="http://schemas.microsoft.com/office/powerpoint/2010/main" val="124280976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p:txBody>
          <a:bodyPr>
            <a:normAutofit/>
          </a:bodyPr>
          <a:lstStyle/>
          <a:p>
            <a:r>
              <a:rPr lang="en-US" altLang="en-US" dirty="0">
                <a:solidFill>
                  <a:schemeClr val="tx1"/>
                </a:solidFill>
              </a:rPr>
              <a:t>Creating Objects in Java</a:t>
            </a:r>
          </a:p>
        </p:txBody>
      </p:sp>
      <p:sp>
        <p:nvSpPr>
          <p:cNvPr id="574467" name="Rectangle 3"/>
          <p:cNvSpPr>
            <a:spLocks noGrp="1" noChangeArrowheads="1"/>
          </p:cNvSpPr>
          <p:nvPr>
            <p:ph type="body" idx="1"/>
          </p:nvPr>
        </p:nvSpPr>
        <p:spPr>
          <a:xfrm>
            <a:off x="1122206" y="1702270"/>
            <a:ext cx="11470179" cy="1219200"/>
          </a:xfrm>
        </p:spPr>
        <p:txBody>
          <a:bodyPr>
            <a:noAutofit/>
          </a:bodyPr>
          <a:lstStyle/>
          <a:p>
            <a:pPr marL="0" indent="0">
              <a:lnSpc>
                <a:spcPct val="160000"/>
              </a:lnSpc>
              <a:buNone/>
            </a:pPr>
            <a:r>
              <a:rPr lang="en-US" altLang="en-US" sz="1865" dirty="0">
                <a:solidFill>
                  <a:schemeClr val="tx1"/>
                </a:solidFill>
              </a:rPr>
              <a:t>In Java, all objects are created dynamically</a:t>
            </a:r>
          </a:p>
          <a:p>
            <a:pPr marL="0" lvl="1" indent="0">
              <a:lnSpc>
                <a:spcPct val="160000"/>
              </a:lnSpc>
              <a:buNone/>
            </a:pPr>
            <a:r>
              <a:rPr lang="en-US" altLang="en-US" sz="1865" dirty="0">
                <a:solidFill>
                  <a:schemeClr val="tx1"/>
                </a:solidFill>
              </a:rPr>
              <a:t>The operator new is used for dynamic memory allocation</a:t>
            </a:r>
          </a:p>
          <a:p>
            <a:pPr marL="0" indent="0">
              <a:lnSpc>
                <a:spcPct val="160000"/>
              </a:lnSpc>
              <a:buNone/>
            </a:pPr>
            <a:r>
              <a:rPr lang="en-US" altLang="en-US" sz="1865" dirty="0">
                <a:solidFill>
                  <a:schemeClr val="tx1"/>
                </a:solidFill>
              </a:rPr>
              <a:t>The following statement creates an object of the class Student</a:t>
            </a:r>
          </a:p>
        </p:txBody>
      </p:sp>
      <p:sp>
        <p:nvSpPr>
          <p:cNvPr id="574468" name="Text Box 4"/>
          <p:cNvSpPr txBox="1">
            <a:spLocks noChangeArrowheads="1"/>
          </p:cNvSpPr>
          <p:nvPr/>
        </p:nvSpPr>
        <p:spPr bwMode="auto">
          <a:xfrm>
            <a:off x="1223711" y="3587049"/>
            <a:ext cx="7206927" cy="420243"/>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r>
              <a:rPr lang="en-US" altLang="en-US" sz="2131">
                <a:latin typeface="Courier New" pitchFamily="49" charset="0"/>
                <a:ea typeface="굴림" pitchFamily="50" charset="-127"/>
              </a:rPr>
              <a:t>new PolicyHolder()</a:t>
            </a:r>
          </a:p>
        </p:txBody>
      </p:sp>
      <p:sp>
        <p:nvSpPr>
          <p:cNvPr id="574469" name="Rectangle 5"/>
          <p:cNvSpPr>
            <a:spLocks noChangeArrowheads="1"/>
          </p:cNvSpPr>
          <p:nvPr/>
        </p:nvSpPr>
        <p:spPr bwMode="auto">
          <a:xfrm>
            <a:off x="1020700" y="4319764"/>
            <a:ext cx="11368673" cy="631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90500" indent="-190500" algn="l">
              <a:spcBef>
                <a:spcPct val="20000"/>
              </a:spcBef>
              <a:buClr>
                <a:schemeClr val="tx2"/>
              </a:buClr>
              <a:buChar char="•"/>
              <a:defRPr sz="2000">
                <a:solidFill>
                  <a:schemeClr val="tx1"/>
                </a:solidFill>
                <a:latin typeface="Arial" charset="0"/>
              </a:defRPr>
            </a:lvl1pPr>
            <a:lvl2pPr marL="666750" indent="-285750" algn="l">
              <a:spcBef>
                <a:spcPct val="20000"/>
              </a:spcBef>
              <a:buClr>
                <a:schemeClr val="tx2"/>
              </a:buClr>
              <a:buChar char="–"/>
              <a:defRPr>
                <a:solidFill>
                  <a:schemeClr val="tx1"/>
                </a:solidFill>
                <a:latin typeface="Arial" charset="0"/>
              </a:defRPr>
            </a:lvl2pPr>
            <a:lvl3pPr marL="1047750" indent="-190500" algn="l">
              <a:spcBef>
                <a:spcPct val="20000"/>
              </a:spcBef>
              <a:buClr>
                <a:schemeClr val="tx2"/>
              </a:buClr>
              <a:buChar char="•"/>
              <a:defRPr sz="1600">
                <a:solidFill>
                  <a:schemeClr val="tx1"/>
                </a:solidFill>
                <a:latin typeface="Arial" charset="0"/>
              </a:defRPr>
            </a:lvl3pPr>
            <a:lvl4pPr marL="1428750" indent="-190500" algn="l">
              <a:spcBef>
                <a:spcPct val="20000"/>
              </a:spcBef>
              <a:buClr>
                <a:schemeClr val="tx2"/>
              </a:buClr>
              <a:buChar char="–"/>
              <a:defRPr sz="1400">
                <a:solidFill>
                  <a:schemeClr val="tx1"/>
                </a:solidFill>
                <a:latin typeface="Arial" charset="0"/>
              </a:defRPr>
            </a:lvl4pPr>
            <a:lvl5pPr marL="1809750" indent="-190500" algn="l">
              <a:spcBef>
                <a:spcPct val="20000"/>
              </a:spcBef>
              <a:buClr>
                <a:schemeClr val="tx2"/>
              </a:buClr>
              <a:buChar char="»"/>
              <a:defRPr sz="1200">
                <a:solidFill>
                  <a:schemeClr val="tx1"/>
                </a:solidFill>
                <a:latin typeface="Arial" charset="0"/>
              </a:defRPr>
            </a:lvl5pPr>
            <a:lvl6pPr marL="2266950" indent="-190500" fontAlgn="base">
              <a:spcBef>
                <a:spcPct val="20000"/>
              </a:spcBef>
              <a:spcAft>
                <a:spcPct val="0"/>
              </a:spcAft>
              <a:buClr>
                <a:schemeClr val="tx2"/>
              </a:buClr>
              <a:buChar char="»"/>
              <a:defRPr sz="1200">
                <a:solidFill>
                  <a:schemeClr val="tx1"/>
                </a:solidFill>
                <a:latin typeface="Arial" charset="0"/>
              </a:defRPr>
            </a:lvl6pPr>
            <a:lvl7pPr marL="2724150" indent="-190500" fontAlgn="base">
              <a:spcBef>
                <a:spcPct val="20000"/>
              </a:spcBef>
              <a:spcAft>
                <a:spcPct val="0"/>
              </a:spcAft>
              <a:buClr>
                <a:schemeClr val="tx2"/>
              </a:buClr>
              <a:buChar char="»"/>
              <a:defRPr sz="1200">
                <a:solidFill>
                  <a:schemeClr val="tx1"/>
                </a:solidFill>
                <a:latin typeface="Arial" charset="0"/>
              </a:defRPr>
            </a:lvl7pPr>
            <a:lvl8pPr marL="3181350" indent="-190500" fontAlgn="base">
              <a:spcBef>
                <a:spcPct val="20000"/>
              </a:spcBef>
              <a:spcAft>
                <a:spcPct val="0"/>
              </a:spcAft>
              <a:buClr>
                <a:schemeClr val="tx2"/>
              </a:buClr>
              <a:buChar char="»"/>
              <a:defRPr sz="1200">
                <a:solidFill>
                  <a:schemeClr val="tx1"/>
                </a:solidFill>
                <a:latin typeface="Arial" charset="0"/>
              </a:defRPr>
            </a:lvl8pPr>
            <a:lvl9pPr marL="3638550" indent="-190500" fontAlgn="base">
              <a:spcBef>
                <a:spcPct val="20000"/>
              </a:spcBef>
              <a:spcAft>
                <a:spcPct val="0"/>
              </a:spcAft>
              <a:buClr>
                <a:schemeClr val="tx2"/>
              </a:buClr>
              <a:buChar char="»"/>
              <a:defRPr sz="1200">
                <a:solidFill>
                  <a:schemeClr val="tx1"/>
                </a:solidFill>
                <a:latin typeface="Arial" charset="0"/>
              </a:defRPr>
            </a:lvl9pPr>
          </a:lstStyle>
          <a:p>
            <a:pPr marL="0" indent="0">
              <a:lnSpc>
                <a:spcPct val="150000"/>
              </a:lnSpc>
              <a:buClr>
                <a:srgbClr val="4D4D4D"/>
              </a:buClr>
              <a:buNone/>
            </a:pPr>
            <a:r>
              <a:rPr lang="en-US" altLang="en-US" sz="2398" dirty="0">
                <a:latin typeface="Arial" panose="020B0604020202020204" pitchFamily="34" charset="0"/>
                <a:cs typeface="Arial" panose="020B0604020202020204" pitchFamily="34" charset="0"/>
              </a:rPr>
              <a:t>The above statement returns a </a:t>
            </a:r>
            <a:r>
              <a:rPr lang="en-US" altLang="en-US" sz="1865" dirty="0">
                <a:latin typeface="Arial" panose="020B0604020202020204" pitchFamily="34" charset="0"/>
                <a:cs typeface="Arial" panose="020B0604020202020204" pitchFamily="34" charset="0"/>
              </a:rPr>
              <a:t>reference</a:t>
            </a:r>
            <a:r>
              <a:rPr lang="en-US" altLang="en-US" sz="2398" dirty="0">
                <a:latin typeface="Arial" panose="020B0604020202020204" pitchFamily="34" charset="0"/>
                <a:cs typeface="Arial" panose="020B0604020202020204" pitchFamily="34" charset="0"/>
              </a:rPr>
              <a:t> to the newly created object</a:t>
            </a:r>
          </a:p>
        </p:txBody>
      </p:sp>
    </p:spTree>
    <p:extLst>
      <p:ext uri="{BB962C8B-B14F-4D97-AF65-F5344CB8AC3E}">
        <p14:creationId xmlns:p14="http://schemas.microsoft.com/office/powerpoint/2010/main" val="323283515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a:xfrm>
            <a:off x="308568" y="598413"/>
            <a:ext cx="10050684" cy="609600"/>
          </a:xfrm>
        </p:spPr>
        <p:txBody>
          <a:bodyPr>
            <a:normAutofit/>
          </a:bodyPr>
          <a:lstStyle/>
          <a:p>
            <a:r>
              <a:rPr lang="en-US" altLang="en-US" dirty="0">
                <a:solidFill>
                  <a:schemeClr val="tx1"/>
                </a:solidFill>
              </a:rPr>
              <a:t>Creating Objects in Java           </a:t>
            </a:r>
            <a:r>
              <a:rPr lang="en-US" altLang="en-US" dirty="0" smtClean="0">
                <a:solidFill>
                  <a:schemeClr val="tx1"/>
                </a:solidFill>
              </a:rPr>
              <a:t>                     </a:t>
            </a:r>
            <a:r>
              <a:rPr lang="en-US" altLang="en-US" dirty="0">
                <a:solidFill>
                  <a:schemeClr val="tx1"/>
                </a:solidFill>
              </a:rPr>
              <a:t>…contd</a:t>
            </a:r>
          </a:p>
        </p:txBody>
      </p:sp>
      <p:sp>
        <p:nvSpPr>
          <p:cNvPr id="575491" name="Rectangle 3"/>
          <p:cNvSpPr>
            <a:spLocks noGrp="1" noChangeArrowheads="1"/>
          </p:cNvSpPr>
          <p:nvPr>
            <p:ph type="body" idx="1"/>
          </p:nvPr>
        </p:nvSpPr>
        <p:spPr>
          <a:xfrm>
            <a:off x="310157" y="1219201"/>
            <a:ext cx="11470179" cy="609600"/>
          </a:xfrm>
        </p:spPr>
        <p:txBody>
          <a:bodyPr/>
          <a:lstStyle/>
          <a:p>
            <a:r>
              <a:rPr lang="en-US" altLang="en-US"/>
              <a:t>The following statement creates a reference to the class PolicyHolder</a:t>
            </a:r>
          </a:p>
        </p:txBody>
      </p:sp>
      <p:sp>
        <p:nvSpPr>
          <p:cNvPr id="575492" name="Text Box 4"/>
          <p:cNvSpPr txBox="1">
            <a:spLocks noChangeArrowheads="1"/>
          </p:cNvSpPr>
          <p:nvPr/>
        </p:nvSpPr>
        <p:spPr bwMode="auto">
          <a:xfrm>
            <a:off x="2035759" y="1981201"/>
            <a:ext cx="7206927" cy="420243"/>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r>
              <a:rPr lang="en-US" altLang="en-US" sz="2131">
                <a:latin typeface="Courier New" pitchFamily="49" charset="0"/>
                <a:ea typeface="굴림" pitchFamily="50" charset="-127"/>
              </a:rPr>
              <a:t>PolicyHolder policyHolder;</a:t>
            </a:r>
          </a:p>
        </p:txBody>
      </p:sp>
      <p:sp>
        <p:nvSpPr>
          <p:cNvPr id="575493" name="Rectangle 5"/>
          <p:cNvSpPr>
            <a:spLocks noChangeArrowheads="1"/>
          </p:cNvSpPr>
          <p:nvPr/>
        </p:nvSpPr>
        <p:spPr bwMode="auto">
          <a:xfrm>
            <a:off x="411664" y="2720977"/>
            <a:ext cx="11368673" cy="708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90500" indent="-190500" algn="l">
              <a:spcBef>
                <a:spcPct val="20000"/>
              </a:spcBef>
              <a:buClr>
                <a:schemeClr val="tx2"/>
              </a:buClr>
              <a:buChar char="•"/>
              <a:defRPr sz="2000">
                <a:solidFill>
                  <a:schemeClr val="tx1"/>
                </a:solidFill>
                <a:latin typeface="Arial" charset="0"/>
              </a:defRPr>
            </a:lvl1pPr>
            <a:lvl2pPr marL="666750" indent="-285750" algn="l">
              <a:spcBef>
                <a:spcPct val="20000"/>
              </a:spcBef>
              <a:buClr>
                <a:schemeClr val="tx2"/>
              </a:buClr>
              <a:buChar char="–"/>
              <a:defRPr>
                <a:solidFill>
                  <a:schemeClr val="tx1"/>
                </a:solidFill>
                <a:latin typeface="Arial" charset="0"/>
              </a:defRPr>
            </a:lvl2pPr>
            <a:lvl3pPr marL="1047750" indent="-190500" algn="l">
              <a:spcBef>
                <a:spcPct val="20000"/>
              </a:spcBef>
              <a:buClr>
                <a:schemeClr val="tx2"/>
              </a:buClr>
              <a:buChar char="•"/>
              <a:defRPr sz="1600">
                <a:solidFill>
                  <a:schemeClr val="tx1"/>
                </a:solidFill>
                <a:latin typeface="Arial" charset="0"/>
              </a:defRPr>
            </a:lvl3pPr>
            <a:lvl4pPr marL="1428750" indent="-190500" algn="l">
              <a:spcBef>
                <a:spcPct val="20000"/>
              </a:spcBef>
              <a:buClr>
                <a:schemeClr val="tx2"/>
              </a:buClr>
              <a:buChar char="–"/>
              <a:defRPr sz="1400">
                <a:solidFill>
                  <a:schemeClr val="tx1"/>
                </a:solidFill>
                <a:latin typeface="Arial" charset="0"/>
              </a:defRPr>
            </a:lvl4pPr>
            <a:lvl5pPr marL="1809750" indent="-190500" algn="l">
              <a:spcBef>
                <a:spcPct val="20000"/>
              </a:spcBef>
              <a:buClr>
                <a:schemeClr val="tx2"/>
              </a:buClr>
              <a:buChar char="»"/>
              <a:defRPr sz="1200">
                <a:solidFill>
                  <a:schemeClr val="tx1"/>
                </a:solidFill>
                <a:latin typeface="Arial" charset="0"/>
              </a:defRPr>
            </a:lvl5pPr>
            <a:lvl6pPr marL="2266950" indent="-190500" fontAlgn="base">
              <a:spcBef>
                <a:spcPct val="20000"/>
              </a:spcBef>
              <a:spcAft>
                <a:spcPct val="0"/>
              </a:spcAft>
              <a:buClr>
                <a:schemeClr val="tx2"/>
              </a:buClr>
              <a:buChar char="»"/>
              <a:defRPr sz="1200">
                <a:solidFill>
                  <a:schemeClr val="tx1"/>
                </a:solidFill>
                <a:latin typeface="Arial" charset="0"/>
              </a:defRPr>
            </a:lvl6pPr>
            <a:lvl7pPr marL="2724150" indent="-190500" fontAlgn="base">
              <a:spcBef>
                <a:spcPct val="20000"/>
              </a:spcBef>
              <a:spcAft>
                <a:spcPct val="0"/>
              </a:spcAft>
              <a:buClr>
                <a:schemeClr val="tx2"/>
              </a:buClr>
              <a:buChar char="»"/>
              <a:defRPr sz="1200">
                <a:solidFill>
                  <a:schemeClr val="tx1"/>
                </a:solidFill>
                <a:latin typeface="Arial" charset="0"/>
              </a:defRPr>
            </a:lvl7pPr>
            <a:lvl8pPr marL="3181350" indent="-190500" fontAlgn="base">
              <a:spcBef>
                <a:spcPct val="20000"/>
              </a:spcBef>
              <a:spcAft>
                <a:spcPct val="0"/>
              </a:spcAft>
              <a:buClr>
                <a:schemeClr val="tx2"/>
              </a:buClr>
              <a:buChar char="»"/>
              <a:defRPr sz="1200">
                <a:solidFill>
                  <a:schemeClr val="tx1"/>
                </a:solidFill>
                <a:latin typeface="Arial" charset="0"/>
              </a:defRPr>
            </a:lvl8pPr>
            <a:lvl9pPr marL="3638550" indent="-190500" fontAlgn="base">
              <a:spcBef>
                <a:spcPct val="20000"/>
              </a:spcBef>
              <a:spcAft>
                <a:spcPct val="0"/>
              </a:spcAft>
              <a:buClr>
                <a:schemeClr val="tx2"/>
              </a:buClr>
              <a:buChar char="»"/>
              <a:defRPr sz="1200">
                <a:solidFill>
                  <a:schemeClr val="tx1"/>
                </a:solidFill>
                <a:latin typeface="Arial" charset="0"/>
              </a:defRPr>
            </a:lvl9pPr>
          </a:lstStyle>
          <a:p>
            <a:pPr eaLnBrk="1" hangingPunct="1">
              <a:buSzTx/>
              <a:buFontTx/>
              <a:buChar char="•"/>
            </a:pPr>
            <a:r>
              <a:rPr lang="en-US" altLang="en-US" sz="2664"/>
              <a:t>The reference policyHolder can be used for referring to any object of type PolicyHolder</a:t>
            </a:r>
          </a:p>
        </p:txBody>
      </p:sp>
      <p:sp>
        <p:nvSpPr>
          <p:cNvPr id="575494" name="Text Box 6"/>
          <p:cNvSpPr txBox="1">
            <a:spLocks noChangeArrowheads="1"/>
          </p:cNvSpPr>
          <p:nvPr/>
        </p:nvSpPr>
        <p:spPr bwMode="auto">
          <a:xfrm>
            <a:off x="716181" y="3808414"/>
            <a:ext cx="10658131" cy="1731884"/>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r>
              <a:rPr lang="en-US" altLang="en-US" sz="2131">
                <a:latin typeface="Courier New" pitchFamily="49" charset="0"/>
                <a:ea typeface="굴림" pitchFamily="50" charset="-127"/>
              </a:rPr>
              <a:t>//Declare a reference to class PolicyHolder</a:t>
            </a:r>
          </a:p>
          <a:p>
            <a:pPr algn="l"/>
            <a:r>
              <a:rPr lang="en-US" altLang="en-US" sz="2131">
                <a:latin typeface="Courier New" pitchFamily="49" charset="0"/>
                <a:ea typeface="굴림" pitchFamily="50" charset="-127"/>
              </a:rPr>
              <a:t>PolicyHolder policyHolder;</a:t>
            </a:r>
          </a:p>
          <a:p>
            <a:pPr algn="l"/>
            <a:r>
              <a:rPr lang="en-US" altLang="en-US" sz="2131">
                <a:latin typeface="Courier New" pitchFamily="49" charset="0"/>
                <a:ea typeface="굴림" pitchFamily="50" charset="-127"/>
              </a:rPr>
              <a:t>//Create a new PolicyHolder object</a:t>
            </a:r>
          </a:p>
          <a:p>
            <a:pPr algn="l"/>
            <a:r>
              <a:rPr lang="en-US" altLang="en-US" sz="2131">
                <a:latin typeface="Courier New" pitchFamily="49" charset="0"/>
                <a:ea typeface="굴림" pitchFamily="50" charset="-127"/>
              </a:rPr>
              <a:t>//Make policyHolder refer to the new object</a:t>
            </a:r>
          </a:p>
          <a:p>
            <a:pPr algn="l"/>
            <a:r>
              <a:rPr lang="en-US" altLang="en-US" sz="2131">
                <a:latin typeface="Courier New" pitchFamily="49" charset="0"/>
                <a:ea typeface="굴림" pitchFamily="50" charset="-127"/>
              </a:rPr>
              <a:t>PolicyHolder policyHolder = new PolicyHolder();</a:t>
            </a:r>
          </a:p>
        </p:txBody>
      </p:sp>
    </p:spTree>
    <p:extLst>
      <p:ext uri="{BB962C8B-B14F-4D97-AF65-F5344CB8AC3E}">
        <p14:creationId xmlns:p14="http://schemas.microsoft.com/office/powerpoint/2010/main" val="200135399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a:xfrm>
            <a:off x="308568" y="485326"/>
            <a:ext cx="8831023" cy="609600"/>
          </a:xfrm>
        </p:spPr>
        <p:txBody>
          <a:bodyPr>
            <a:normAutofit/>
          </a:bodyPr>
          <a:lstStyle/>
          <a:p>
            <a:r>
              <a:rPr lang="en-US" altLang="en-US" dirty="0">
                <a:solidFill>
                  <a:schemeClr val="tx1"/>
                </a:solidFill>
              </a:rPr>
              <a:t>Invoking methods in a class</a:t>
            </a:r>
          </a:p>
        </p:txBody>
      </p:sp>
      <p:sp>
        <p:nvSpPr>
          <p:cNvPr id="576515" name="Rectangle 3"/>
          <p:cNvSpPr>
            <a:spLocks noChangeArrowheads="1"/>
          </p:cNvSpPr>
          <p:nvPr/>
        </p:nvSpPr>
        <p:spPr bwMode="auto">
          <a:xfrm>
            <a:off x="411664" y="1295401"/>
            <a:ext cx="1136867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90500" indent="-190500" algn="l">
              <a:spcBef>
                <a:spcPct val="20000"/>
              </a:spcBef>
              <a:buClr>
                <a:schemeClr val="tx2"/>
              </a:buClr>
              <a:buChar char="•"/>
              <a:defRPr sz="2000">
                <a:solidFill>
                  <a:schemeClr val="tx1"/>
                </a:solidFill>
                <a:latin typeface="Arial" charset="0"/>
              </a:defRPr>
            </a:lvl1pPr>
            <a:lvl2pPr marL="666750" indent="-285750" algn="l">
              <a:spcBef>
                <a:spcPct val="20000"/>
              </a:spcBef>
              <a:buClr>
                <a:schemeClr val="tx2"/>
              </a:buClr>
              <a:buChar char="–"/>
              <a:defRPr>
                <a:solidFill>
                  <a:schemeClr val="tx1"/>
                </a:solidFill>
                <a:latin typeface="Arial" charset="0"/>
              </a:defRPr>
            </a:lvl2pPr>
            <a:lvl3pPr marL="1047750" indent="-190500" algn="l">
              <a:spcBef>
                <a:spcPct val="20000"/>
              </a:spcBef>
              <a:buClr>
                <a:schemeClr val="tx2"/>
              </a:buClr>
              <a:buChar char="•"/>
              <a:defRPr sz="1600">
                <a:solidFill>
                  <a:schemeClr val="tx1"/>
                </a:solidFill>
                <a:latin typeface="Arial" charset="0"/>
              </a:defRPr>
            </a:lvl3pPr>
            <a:lvl4pPr marL="1428750" indent="-190500" algn="l">
              <a:spcBef>
                <a:spcPct val="20000"/>
              </a:spcBef>
              <a:buClr>
                <a:schemeClr val="tx2"/>
              </a:buClr>
              <a:buChar char="–"/>
              <a:defRPr sz="1400">
                <a:solidFill>
                  <a:schemeClr val="tx1"/>
                </a:solidFill>
                <a:latin typeface="Arial" charset="0"/>
              </a:defRPr>
            </a:lvl4pPr>
            <a:lvl5pPr marL="1809750" indent="-190500" algn="l">
              <a:spcBef>
                <a:spcPct val="20000"/>
              </a:spcBef>
              <a:buClr>
                <a:schemeClr val="tx2"/>
              </a:buClr>
              <a:buChar char="»"/>
              <a:defRPr sz="1200">
                <a:solidFill>
                  <a:schemeClr val="tx1"/>
                </a:solidFill>
                <a:latin typeface="Arial" charset="0"/>
              </a:defRPr>
            </a:lvl5pPr>
            <a:lvl6pPr marL="2266950" indent="-190500" fontAlgn="base">
              <a:spcBef>
                <a:spcPct val="20000"/>
              </a:spcBef>
              <a:spcAft>
                <a:spcPct val="0"/>
              </a:spcAft>
              <a:buClr>
                <a:schemeClr val="tx2"/>
              </a:buClr>
              <a:buChar char="»"/>
              <a:defRPr sz="1200">
                <a:solidFill>
                  <a:schemeClr val="tx1"/>
                </a:solidFill>
                <a:latin typeface="Arial" charset="0"/>
              </a:defRPr>
            </a:lvl6pPr>
            <a:lvl7pPr marL="2724150" indent="-190500" fontAlgn="base">
              <a:spcBef>
                <a:spcPct val="20000"/>
              </a:spcBef>
              <a:spcAft>
                <a:spcPct val="0"/>
              </a:spcAft>
              <a:buClr>
                <a:schemeClr val="tx2"/>
              </a:buClr>
              <a:buChar char="»"/>
              <a:defRPr sz="1200">
                <a:solidFill>
                  <a:schemeClr val="tx1"/>
                </a:solidFill>
                <a:latin typeface="Arial" charset="0"/>
              </a:defRPr>
            </a:lvl7pPr>
            <a:lvl8pPr marL="3181350" indent="-190500" fontAlgn="base">
              <a:spcBef>
                <a:spcPct val="20000"/>
              </a:spcBef>
              <a:spcAft>
                <a:spcPct val="0"/>
              </a:spcAft>
              <a:buClr>
                <a:schemeClr val="tx2"/>
              </a:buClr>
              <a:buChar char="»"/>
              <a:defRPr sz="1200">
                <a:solidFill>
                  <a:schemeClr val="tx1"/>
                </a:solidFill>
                <a:latin typeface="Arial" charset="0"/>
              </a:defRPr>
            </a:lvl8pPr>
            <a:lvl9pPr marL="3638550" indent="-190500" fontAlgn="base">
              <a:spcBef>
                <a:spcPct val="20000"/>
              </a:spcBef>
              <a:spcAft>
                <a:spcPct val="0"/>
              </a:spcAft>
              <a:buClr>
                <a:schemeClr val="tx2"/>
              </a:buClr>
              <a:buChar char="»"/>
              <a:defRPr sz="1200">
                <a:solidFill>
                  <a:schemeClr val="tx1"/>
                </a:solidFill>
                <a:latin typeface="Arial" charset="0"/>
              </a:defRPr>
            </a:lvl9pPr>
          </a:lstStyle>
          <a:p>
            <a:pPr eaLnBrk="1" hangingPunct="1">
              <a:buSzTx/>
              <a:buFontTx/>
              <a:buChar char="•"/>
            </a:pPr>
            <a:r>
              <a:rPr lang="en-US" altLang="en-US" sz="1865" dirty="0">
                <a:latin typeface="Arial" panose="020B0604020202020204" pitchFamily="34" charset="0"/>
                <a:cs typeface="Arial" panose="020B0604020202020204" pitchFamily="34" charset="0"/>
              </a:rPr>
              <a:t>The following statement also creates a new </a:t>
            </a:r>
            <a:r>
              <a:rPr lang="en-US" altLang="en-US" sz="1865" dirty="0" err="1">
                <a:latin typeface="Arial" panose="020B0604020202020204" pitchFamily="34" charset="0"/>
                <a:cs typeface="Arial" panose="020B0604020202020204" pitchFamily="34" charset="0"/>
              </a:rPr>
              <a:t>PolicyHolder</a:t>
            </a:r>
            <a:r>
              <a:rPr lang="en-US" altLang="en-US" sz="1865" dirty="0">
                <a:latin typeface="Arial" panose="020B0604020202020204" pitchFamily="34" charset="0"/>
                <a:cs typeface="Arial" panose="020B0604020202020204" pitchFamily="34" charset="0"/>
              </a:rPr>
              <a:t> object and assigns its reference to </a:t>
            </a:r>
            <a:r>
              <a:rPr lang="en-US" altLang="en-US" sz="1865" dirty="0" err="1">
                <a:latin typeface="Arial" panose="020B0604020202020204" pitchFamily="34" charset="0"/>
                <a:cs typeface="Arial" panose="020B0604020202020204" pitchFamily="34" charset="0"/>
              </a:rPr>
              <a:t>policyHolder</a:t>
            </a:r>
            <a:endParaRPr lang="en-US" altLang="en-US" sz="1865" dirty="0">
              <a:latin typeface="Arial" panose="020B0604020202020204" pitchFamily="34" charset="0"/>
              <a:cs typeface="Arial" panose="020B0604020202020204" pitchFamily="34" charset="0"/>
            </a:endParaRPr>
          </a:p>
        </p:txBody>
      </p:sp>
      <p:sp>
        <p:nvSpPr>
          <p:cNvPr id="576516" name="Text Box 4"/>
          <p:cNvSpPr txBox="1">
            <a:spLocks noChangeArrowheads="1"/>
          </p:cNvSpPr>
          <p:nvPr/>
        </p:nvSpPr>
        <p:spPr bwMode="auto">
          <a:xfrm>
            <a:off x="1122205" y="2287589"/>
            <a:ext cx="9541565" cy="420243"/>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r>
              <a:rPr lang="en-US" altLang="en-US" sz="2131">
                <a:latin typeface="Courier New" pitchFamily="49" charset="0"/>
                <a:ea typeface="굴림" pitchFamily="50" charset="-127"/>
              </a:rPr>
              <a:t>PolicyHolder policyHolder = new PolicyHolder();</a:t>
            </a:r>
          </a:p>
        </p:txBody>
      </p:sp>
      <p:sp>
        <p:nvSpPr>
          <p:cNvPr id="576517" name="Rectangle 5"/>
          <p:cNvSpPr>
            <a:spLocks noChangeArrowheads="1"/>
          </p:cNvSpPr>
          <p:nvPr/>
        </p:nvSpPr>
        <p:spPr bwMode="auto">
          <a:xfrm>
            <a:off x="411664" y="2895600"/>
            <a:ext cx="1136867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90500" indent="-190500" algn="l">
              <a:spcBef>
                <a:spcPct val="20000"/>
              </a:spcBef>
              <a:buClr>
                <a:schemeClr val="tx2"/>
              </a:buClr>
              <a:buChar char="•"/>
              <a:defRPr sz="2000">
                <a:solidFill>
                  <a:schemeClr val="tx1"/>
                </a:solidFill>
                <a:latin typeface="Arial" charset="0"/>
              </a:defRPr>
            </a:lvl1pPr>
            <a:lvl2pPr marL="666750" indent="-285750" algn="l">
              <a:spcBef>
                <a:spcPct val="20000"/>
              </a:spcBef>
              <a:buClr>
                <a:schemeClr val="tx2"/>
              </a:buClr>
              <a:buChar char="–"/>
              <a:defRPr>
                <a:solidFill>
                  <a:schemeClr val="tx1"/>
                </a:solidFill>
                <a:latin typeface="Arial" charset="0"/>
              </a:defRPr>
            </a:lvl2pPr>
            <a:lvl3pPr marL="1047750" indent="-190500" algn="l">
              <a:spcBef>
                <a:spcPct val="20000"/>
              </a:spcBef>
              <a:buClr>
                <a:schemeClr val="tx2"/>
              </a:buClr>
              <a:buChar char="•"/>
              <a:defRPr sz="1600">
                <a:solidFill>
                  <a:schemeClr val="tx1"/>
                </a:solidFill>
                <a:latin typeface="Arial" charset="0"/>
              </a:defRPr>
            </a:lvl3pPr>
            <a:lvl4pPr marL="1428750" indent="-190500" algn="l">
              <a:spcBef>
                <a:spcPct val="20000"/>
              </a:spcBef>
              <a:buClr>
                <a:schemeClr val="tx2"/>
              </a:buClr>
              <a:buChar char="–"/>
              <a:defRPr sz="1400">
                <a:solidFill>
                  <a:schemeClr val="tx1"/>
                </a:solidFill>
                <a:latin typeface="Arial" charset="0"/>
              </a:defRPr>
            </a:lvl4pPr>
            <a:lvl5pPr marL="1809750" indent="-190500" algn="l">
              <a:spcBef>
                <a:spcPct val="20000"/>
              </a:spcBef>
              <a:buClr>
                <a:schemeClr val="tx2"/>
              </a:buClr>
              <a:buChar char="»"/>
              <a:defRPr sz="1200">
                <a:solidFill>
                  <a:schemeClr val="tx1"/>
                </a:solidFill>
                <a:latin typeface="Arial" charset="0"/>
              </a:defRPr>
            </a:lvl5pPr>
            <a:lvl6pPr marL="2266950" indent="-190500" fontAlgn="base">
              <a:spcBef>
                <a:spcPct val="20000"/>
              </a:spcBef>
              <a:spcAft>
                <a:spcPct val="0"/>
              </a:spcAft>
              <a:buClr>
                <a:schemeClr val="tx2"/>
              </a:buClr>
              <a:buChar char="»"/>
              <a:defRPr sz="1200">
                <a:solidFill>
                  <a:schemeClr val="tx1"/>
                </a:solidFill>
                <a:latin typeface="Arial" charset="0"/>
              </a:defRPr>
            </a:lvl6pPr>
            <a:lvl7pPr marL="2724150" indent="-190500" fontAlgn="base">
              <a:spcBef>
                <a:spcPct val="20000"/>
              </a:spcBef>
              <a:spcAft>
                <a:spcPct val="0"/>
              </a:spcAft>
              <a:buClr>
                <a:schemeClr val="tx2"/>
              </a:buClr>
              <a:buChar char="»"/>
              <a:defRPr sz="1200">
                <a:solidFill>
                  <a:schemeClr val="tx1"/>
                </a:solidFill>
                <a:latin typeface="Arial" charset="0"/>
              </a:defRPr>
            </a:lvl7pPr>
            <a:lvl8pPr marL="3181350" indent="-190500" fontAlgn="base">
              <a:spcBef>
                <a:spcPct val="20000"/>
              </a:spcBef>
              <a:spcAft>
                <a:spcPct val="0"/>
              </a:spcAft>
              <a:buClr>
                <a:schemeClr val="tx2"/>
              </a:buClr>
              <a:buChar char="»"/>
              <a:defRPr sz="1200">
                <a:solidFill>
                  <a:schemeClr val="tx1"/>
                </a:solidFill>
                <a:latin typeface="Arial" charset="0"/>
              </a:defRPr>
            </a:lvl8pPr>
            <a:lvl9pPr marL="3638550" indent="-190500" fontAlgn="base">
              <a:spcBef>
                <a:spcPct val="20000"/>
              </a:spcBef>
              <a:spcAft>
                <a:spcPct val="0"/>
              </a:spcAft>
              <a:buClr>
                <a:schemeClr val="tx2"/>
              </a:buClr>
              <a:buChar char="»"/>
              <a:defRPr sz="1200">
                <a:solidFill>
                  <a:schemeClr val="tx1"/>
                </a:solidFill>
                <a:latin typeface="Arial" charset="0"/>
              </a:defRPr>
            </a:lvl9pPr>
          </a:lstStyle>
          <a:p>
            <a:pPr eaLnBrk="1" hangingPunct="1">
              <a:buSzTx/>
              <a:buFontTx/>
              <a:buChar char="•"/>
            </a:pPr>
            <a:endParaRPr lang="en-US" altLang="en-US" sz="1865" dirty="0">
              <a:latin typeface="Arial" panose="020B0604020202020204" pitchFamily="34" charset="0"/>
              <a:cs typeface="Arial" panose="020B0604020202020204" pitchFamily="34" charset="0"/>
            </a:endParaRPr>
          </a:p>
          <a:p>
            <a:pPr eaLnBrk="1" hangingPunct="1">
              <a:buSzTx/>
              <a:buFontTx/>
              <a:buChar char="•"/>
            </a:pPr>
            <a:r>
              <a:rPr lang="en-US" altLang="en-US" sz="1865" dirty="0">
                <a:latin typeface="Arial" panose="020B0604020202020204" pitchFamily="34" charset="0"/>
                <a:cs typeface="Arial" panose="020B0604020202020204" pitchFamily="34" charset="0"/>
              </a:rPr>
              <a:t>All the public members of the object can be accessed with the help of the reference</a:t>
            </a:r>
          </a:p>
        </p:txBody>
      </p:sp>
      <p:sp>
        <p:nvSpPr>
          <p:cNvPr id="576518" name="Text Box 6"/>
          <p:cNvSpPr txBox="1">
            <a:spLocks noChangeArrowheads="1"/>
          </p:cNvSpPr>
          <p:nvPr/>
        </p:nvSpPr>
        <p:spPr bwMode="auto">
          <a:xfrm>
            <a:off x="1122205" y="3962401"/>
            <a:ext cx="8932529" cy="1076064"/>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r>
              <a:rPr lang="en-US" altLang="en-US" sz="2131">
                <a:latin typeface="Courier New" pitchFamily="49" charset="0"/>
                <a:ea typeface="굴림" pitchFamily="50" charset="-127"/>
              </a:rPr>
              <a:t>PolicyHolder policyHolder = new PolicyHolder();</a:t>
            </a:r>
          </a:p>
          <a:p>
            <a:pPr algn="l"/>
            <a:r>
              <a:rPr lang="en-US" altLang="en-US" sz="2131">
                <a:latin typeface="Courier New" pitchFamily="49" charset="0"/>
                <a:ea typeface="굴림" pitchFamily="50" charset="-127"/>
              </a:rPr>
              <a:t>policyHolder.setPolicyNo(20);</a:t>
            </a:r>
          </a:p>
          <a:p>
            <a:pPr algn="l"/>
            <a:r>
              <a:rPr lang="en-US" altLang="en-US" sz="2131">
                <a:latin typeface="Courier New" pitchFamily="49" charset="0"/>
                <a:ea typeface="굴림" pitchFamily="50" charset="-127"/>
              </a:rPr>
              <a:t>System.out.println(policyHolder.getPolicyNo());</a:t>
            </a:r>
          </a:p>
        </p:txBody>
      </p:sp>
      <p:sp>
        <p:nvSpPr>
          <p:cNvPr id="576519" name="Rectangle 7"/>
          <p:cNvSpPr>
            <a:spLocks noChangeArrowheads="1"/>
          </p:cNvSpPr>
          <p:nvPr/>
        </p:nvSpPr>
        <p:spPr bwMode="auto">
          <a:xfrm>
            <a:off x="411664" y="5562602"/>
            <a:ext cx="11368673"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90500" indent="-190500" algn="l">
              <a:spcBef>
                <a:spcPct val="20000"/>
              </a:spcBef>
              <a:buClr>
                <a:schemeClr val="tx2"/>
              </a:buClr>
              <a:buChar char="•"/>
              <a:defRPr sz="2000">
                <a:solidFill>
                  <a:schemeClr val="tx1"/>
                </a:solidFill>
                <a:latin typeface="Arial" charset="0"/>
              </a:defRPr>
            </a:lvl1pPr>
            <a:lvl2pPr marL="666750" indent="-285750" algn="l">
              <a:spcBef>
                <a:spcPct val="20000"/>
              </a:spcBef>
              <a:buClr>
                <a:schemeClr val="tx2"/>
              </a:buClr>
              <a:buChar char="–"/>
              <a:defRPr>
                <a:solidFill>
                  <a:schemeClr val="tx1"/>
                </a:solidFill>
                <a:latin typeface="Arial" charset="0"/>
              </a:defRPr>
            </a:lvl2pPr>
            <a:lvl3pPr marL="1047750" indent="-190500" algn="l">
              <a:spcBef>
                <a:spcPct val="20000"/>
              </a:spcBef>
              <a:buClr>
                <a:schemeClr val="tx2"/>
              </a:buClr>
              <a:buChar char="•"/>
              <a:defRPr sz="1600">
                <a:solidFill>
                  <a:schemeClr val="tx1"/>
                </a:solidFill>
                <a:latin typeface="Arial" charset="0"/>
              </a:defRPr>
            </a:lvl3pPr>
            <a:lvl4pPr marL="1428750" indent="-190500" algn="l">
              <a:spcBef>
                <a:spcPct val="20000"/>
              </a:spcBef>
              <a:buClr>
                <a:schemeClr val="tx2"/>
              </a:buClr>
              <a:buChar char="–"/>
              <a:defRPr sz="1400">
                <a:solidFill>
                  <a:schemeClr val="tx1"/>
                </a:solidFill>
                <a:latin typeface="Arial" charset="0"/>
              </a:defRPr>
            </a:lvl4pPr>
            <a:lvl5pPr marL="1809750" indent="-190500" algn="l">
              <a:spcBef>
                <a:spcPct val="20000"/>
              </a:spcBef>
              <a:buClr>
                <a:schemeClr val="tx2"/>
              </a:buClr>
              <a:buChar char="»"/>
              <a:defRPr sz="1200">
                <a:solidFill>
                  <a:schemeClr val="tx1"/>
                </a:solidFill>
                <a:latin typeface="Arial" charset="0"/>
              </a:defRPr>
            </a:lvl5pPr>
            <a:lvl6pPr marL="2266950" indent="-190500" fontAlgn="base">
              <a:spcBef>
                <a:spcPct val="20000"/>
              </a:spcBef>
              <a:spcAft>
                <a:spcPct val="0"/>
              </a:spcAft>
              <a:buClr>
                <a:schemeClr val="tx2"/>
              </a:buClr>
              <a:buChar char="»"/>
              <a:defRPr sz="1200">
                <a:solidFill>
                  <a:schemeClr val="tx1"/>
                </a:solidFill>
                <a:latin typeface="Arial" charset="0"/>
              </a:defRPr>
            </a:lvl6pPr>
            <a:lvl7pPr marL="2724150" indent="-190500" fontAlgn="base">
              <a:spcBef>
                <a:spcPct val="20000"/>
              </a:spcBef>
              <a:spcAft>
                <a:spcPct val="0"/>
              </a:spcAft>
              <a:buClr>
                <a:schemeClr val="tx2"/>
              </a:buClr>
              <a:buChar char="»"/>
              <a:defRPr sz="1200">
                <a:solidFill>
                  <a:schemeClr val="tx1"/>
                </a:solidFill>
                <a:latin typeface="Arial" charset="0"/>
              </a:defRPr>
            </a:lvl7pPr>
            <a:lvl8pPr marL="3181350" indent="-190500" fontAlgn="base">
              <a:spcBef>
                <a:spcPct val="20000"/>
              </a:spcBef>
              <a:spcAft>
                <a:spcPct val="0"/>
              </a:spcAft>
              <a:buClr>
                <a:schemeClr val="tx2"/>
              </a:buClr>
              <a:buChar char="»"/>
              <a:defRPr sz="1200">
                <a:solidFill>
                  <a:schemeClr val="tx1"/>
                </a:solidFill>
                <a:latin typeface="Arial" charset="0"/>
              </a:defRPr>
            </a:lvl8pPr>
            <a:lvl9pPr marL="3638550" indent="-190500" fontAlgn="base">
              <a:spcBef>
                <a:spcPct val="20000"/>
              </a:spcBef>
              <a:spcAft>
                <a:spcPct val="0"/>
              </a:spcAft>
              <a:buClr>
                <a:schemeClr val="tx2"/>
              </a:buClr>
              <a:buChar char="»"/>
              <a:defRPr sz="1200">
                <a:solidFill>
                  <a:schemeClr val="tx1"/>
                </a:solidFill>
                <a:latin typeface="Arial" charset="0"/>
              </a:defRPr>
            </a:lvl9pPr>
          </a:lstStyle>
          <a:p>
            <a:pPr eaLnBrk="1" hangingPunct="1">
              <a:buSzTx/>
              <a:buFontTx/>
              <a:buChar char="•"/>
            </a:pPr>
            <a:r>
              <a:rPr lang="en-US" altLang="en-US" sz="1865" dirty="0">
                <a:latin typeface="Arial" panose="020B0604020202020204" pitchFamily="34" charset="0"/>
                <a:cs typeface="Arial" panose="020B0604020202020204" pitchFamily="34" charset="0"/>
              </a:rPr>
              <a:t>The reference can be seen as the name of an object</a:t>
            </a:r>
          </a:p>
        </p:txBody>
      </p:sp>
    </p:spTree>
    <p:extLst>
      <p:ext uri="{BB962C8B-B14F-4D97-AF65-F5344CB8AC3E}">
        <p14:creationId xmlns:p14="http://schemas.microsoft.com/office/powerpoint/2010/main" val="37787214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p:txBody>
          <a:bodyPr>
            <a:normAutofit/>
          </a:bodyPr>
          <a:lstStyle/>
          <a:p>
            <a:r>
              <a:rPr lang="en-US" altLang="en-US" dirty="0">
                <a:solidFill>
                  <a:schemeClr val="tx1"/>
                </a:solidFill>
              </a:rPr>
              <a:t>The this Reference  </a:t>
            </a:r>
          </a:p>
        </p:txBody>
      </p:sp>
      <p:sp>
        <p:nvSpPr>
          <p:cNvPr id="598019" name="Rectangle 3"/>
          <p:cNvSpPr>
            <a:spLocks noGrp="1" noChangeArrowheads="1"/>
          </p:cNvSpPr>
          <p:nvPr>
            <p:ph type="body" idx="1"/>
          </p:nvPr>
        </p:nvSpPr>
        <p:spPr>
          <a:xfrm>
            <a:off x="310157" y="1219202"/>
            <a:ext cx="11470179" cy="2057400"/>
          </a:xfrm>
        </p:spPr>
        <p:txBody>
          <a:bodyPr>
            <a:normAutofit/>
          </a:bodyPr>
          <a:lstStyle/>
          <a:p>
            <a:pPr marL="0" indent="0">
              <a:lnSpc>
                <a:spcPct val="150000"/>
              </a:lnSpc>
              <a:buNone/>
            </a:pPr>
            <a:r>
              <a:rPr lang="en-US" altLang="en-US" sz="2131" kern="1200" dirty="0">
                <a:solidFill>
                  <a:schemeClr val="tx1"/>
                </a:solidFill>
              </a:rPr>
              <a:t>    The methods in a class have a reference called this</a:t>
            </a:r>
          </a:p>
          <a:p>
            <a:pPr lvl="1">
              <a:lnSpc>
                <a:spcPct val="150000"/>
              </a:lnSpc>
            </a:pPr>
            <a:r>
              <a:rPr lang="en-US" altLang="en-US" sz="1865" kern="1200" dirty="0">
                <a:solidFill>
                  <a:schemeClr val="tx1"/>
                </a:solidFill>
              </a:rPr>
              <a:t>“this” reference will refer to the object that has invoked the method</a:t>
            </a:r>
          </a:p>
          <a:p>
            <a:pPr lvl="1">
              <a:lnSpc>
                <a:spcPct val="150000"/>
              </a:lnSpc>
            </a:pPr>
            <a:r>
              <a:rPr lang="en-US" altLang="en-US" sz="1865" kern="1200" dirty="0">
                <a:solidFill>
                  <a:schemeClr val="tx1"/>
                </a:solidFill>
              </a:rPr>
              <a:t>When the method </a:t>
            </a:r>
            <a:r>
              <a:rPr lang="en-US" altLang="en-US" sz="1865" kern="1200" dirty="0" err="1">
                <a:solidFill>
                  <a:schemeClr val="tx1"/>
                </a:solidFill>
              </a:rPr>
              <a:t>getPolicylNo</a:t>
            </a:r>
            <a:r>
              <a:rPr lang="en-US" altLang="en-US" sz="1865" kern="1200" dirty="0">
                <a:solidFill>
                  <a:schemeClr val="tx1"/>
                </a:solidFill>
              </a:rPr>
              <a:t> is invoked by an object x, the usage of “this” in this method refers to x</a:t>
            </a:r>
          </a:p>
        </p:txBody>
      </p:sp>
      <p:sp>
        <p:nvSpPr>
          <p:cNvPr id="598020" name="Text Box 4"/>
          <p:cNvSpPr txBox="1">
            <a:spLocks noChangeArrowheads="1"/>
          </p:cNvSpPr>
          <p:nvPr/>
        </p:nvSpPr>
        <p:spPr bwMode="auto">
          <a:xfrm>
            <a:off x="1122205" y="3629025"/>
            <a:ext cx="9846083" cy="1937390"/>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r>
              <a:rPr lang="en-US" altLang="en-US" sz="2398">
                <a:latin typeface="Courier New" pitchFamily="49" charset="0"/>
                <a:ea typeface="굴림" pitchFamily="50" charset="-127"/>
              </a:rPr>
              <a:t>public int getPolicyNo(){</a:t>
            </a:r>
          </a:p>
          <a:p>
            <a:pPr algn="l"/>
            <a:r>
              <a:rPr lang="en-US" altLang="en-US" sz="2398">
                <a:latin typeface="Courier New" pitchFamily="49" charset="0"/>
                <a:ea typeface="굴림" pitchFamily="50" charset="-127"/>
              </a:rPr>
              <a:t>	return policyNo;</a:t>
            </a:r>
          </a:p>
          <a:p>
            <a:pPr algn="l"/>
            <a:r>
              <a:rPr lang="en-US" altLang="en-US" sz="2398">
                <a:latin typeface="Courier New" pitchFamily="49" charset="0"/>
                <a:ea typeface="굴림" pitchFamily="50" charset="-127"/>
              </a:rPr>
              <a:t>	//return this.policyNo</a:t>
            </a:r>
          </a:p>
          <a:p>
            <a:pPr algn="l"/>
            <a:r>
              <a:rPr lang="en-US" altLang="en-US" sz="2398">
                <a:latin typeface="Courier New" pitchFamily="49" charset="0"/>
                <a:ea typeface="굴림" pitchFamily="50" charset="-127"/>
              </a:rPr>
              <a:t>	//These statements are similar</a:t>
            </a:r>
          </a:p>
          <a:p>
            <a:pPr algn="l"/>
            <a:r>
              <a:rPr lang="en-US" altLang="en-US" sz="2398">
                <a:latin typeface="Courier New" pitchFamily="49" charset="0"/>
                <a:ea typeface="굴림" pitchFamily="50" charset="-127"/>
              </a:rPr>
              <a:t>}</a:t>
            </a:r>
          </a:p>
        </p:txBody>
      </p:sp>
    </p:spTree>
    <p:extLst>
      <p:ext uri="{BB962C8B-B14F-4D97-AF65-F5344CB8AC3E}">
        <p14:creationId xmlns:p14="http://schemas.microsoft.com/office/powerpoint/2010/main" val="96647883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a:xfrm>
            <a:off x="310157" y="383820"/>
            <a:ext cx="8831023" cy="609600"/>
          </a:xfrm>
        </p:spPr>
        <p:txBody>
          <a:bodyPr>
            <a:normAutofit/>
          </a:bodyPr>
          <a:lstStyle/>
          <a:p>
            <a:r>
              <a:rPr lang="en-US" altLang="en-US" dirty="0">
                <a:solidFill>
                  <a:schemeClr val="tx1"/>
                </a:solidFill>
              </a:rPr>
              <a:t>this Reference 				..contd</a:t>
            </a:r>
          </a:p>
        </p:txBody>
      </p:sp>
      <p:sp>
        <p:nvSpPr>
          <p:cNvPr id="606211" name="Rectangle 3"/>
          <p:cNvSpPr>
            <a:spLocks noGrp="1" noChangeArrowheads="1"/>
          </p:cNvSpPr>
          <p:nvPr>
            <p:ph type="body" idx="1"/>
          </p:nvPr>
        </p:nvSpPr>
        <p:spPr>
          <a:xfrm>
            <a:off x="411664" y="1071292"/>
            <a:ext cx="11368673" cy="936625"/>
          </a:xfrm>
        </p:spPr>
        <p:txBody>
          <a:bodyPr>
            <a:normAutofit fontScale="70000" lnSpcReduction="20000"/>
          </a:bodyPr>
          <a:lstStyle/>
          <a:p>
            <a:pPr>
              <a:lnSpc>
                <a:spcPct val="150000"/>
              </a:lnSpc>
            </a:pPr>
            <a:endParaRPr lang="en-US" altLang="en-US" dirty="0"/>
          </a:p>
          <a:p>
            <a:pPr>
              <a:lnSpc>
                <a:spcPct val="150000"/>
              </a:lnSpc>
            </a:pPr>
            <a:r>
              <a:rPr lang="en-US" altLang="en-US" sz="2797" kern="1200" dirty="0">
                <a:solidFill>
                  <a:schemeClr val="tx1"/>
                </a:solidFill>
              </a:rPr>
              <a:t>The this reference can be used in some cases to improve the readability of a program</a:t>
            </a:r>
          </a:p>
        </p:txBody>
      </p:sp>
      <p:sp>
        <p:nvSpPr>
          <p:cNvPr id="606212" name="Text Box 4"/>
          <p:cNvSpPr txBox="1">
            <a:spLocks noChangeArrowheads="1"/>
          </p:cNvSpPr>
          <p:nvPr/>
        </p:nvSpPr>
        <p:spPr bwMode="auto">
          <a:xfrm>
            <a:off x="310158" y="2362202"/>
            <a:ext cx="11571685" cy="3166893"/>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r>
              <a:rPr lang="en-US" altLang="en-US" sz="1998">
                <a:latin typeface="Courier New" pitchFamily="49" charset="0"/>
                <a:ea typeface="굴림" pitchFamily="50" charset="-127"/>
              </a:rPr>
              <a:t>public class PolicyHolder{</a:t>
            </a:r>
          </a:p>
          <a:p>
            <a:pPr algn="l"/>
            <a:r>
              <a:rPr lang="en-US" altLang="en-US" sz="1998">
                <a:latin typeface="Courier New" pitchFamily="49" charset="0"/>
                <a:ea typeface="굴림" pitchFamily="50" charset="-127"/>
              </a:rPr>
              <a:t>	private int policyNo;</a:t>
            </a:r>
          </a:p>
          <a:p>
            <a:pPr algn="l"/>
            <a:r>
              <a:rPr lang="en-US" altLang="en-US" sz="1998">
                <a:latin typeface="Courier New" pitchFamily="49" charset="0"/>
                <a:ea typeface="굴림" pitchFamily="50" charset="-127"/>
              </a:rPr>
              <a:t>	private double bonus;</a:t>
            </a:r>
          </a:p>
          <a:p>
            <a:pPr algn="l"/>
            <a:r>
              <a:rPr lang="en-US" altLang="en-US" sz="1998">
                <a:latin typeface="Courier New" pitchFamily="49" charset="0"/>
                <a:ea typeface="굴림" pitchFamily="50" charset="-127"/>
              </a:rPr>
              <a:t>	//Other Data Members</a:t>
            </a:r>
          </a:p>
          <a:p>
            <a:pPr algn="l"/>
            <a:r>
              <a:rPr lang="en-US" altLang="en-US" sz="1998">
                <a:latin typeface="Courier New" pitchFamily="49" charset="0"/>
                <a:ea typeface="굴림" pitchFamily="50" charset="-127"/>
              </a:rPr>
              <a:t>	public void setPolicyNo(int policyNo){this.policyNo = policyNo;}</a:t>
            </a:r>
          </a:p>
          <a:p>
            <a:pPr algn="l"/>
            <a:r>
              <a:rPr lang="en-US" altLang="en-US" sz="1998">
                <a:latin typeface="Courier New" pitchFamily="49" charset="0"/>
                <a:ea typeface="굴림" pitchFamily="50" charset="-127"/>
              </a:rPr>
              <a:t>	public int getPolicyNo(){return policyNo;}</a:t>
            </a:r>
          </a:p>
          <a:p>
            <a:pPr algn="l"/>
            <a:r>
              <a:rPr lang="en-US" altLang="en-US" sz="1998">
                <a:latin typeface="Courier New" pitchFamily="49" charset="0"/>
                <a:ea typeface="굴림" pitchFamily="50" charset="-127"/>
              </a:rPr>
              <a:t>	public void setBonus(char bonus){this.bonus = bonus;}</a:t>
            </a:r>
          </a:p>
          <a:p>
            <a:pPr algn="l"/>
            <a:r>
              <a:rPr lang="en-US" altLang="en-US" sz="1998">
                <a:latin typeface="Courier New" pitchFamily="49" charset="0"/>
                <a:ea typeface="굴림" pitchFamily="50" charset="-127"/>
              </a:rPr>
              <a:t>	public double getBonus(){return bonus;}</a:t>
            </a:r>
          </a:p>
          <a:p>
            <a:pPr algn="l"/>
            <a:r>
              <a:rPr lang="en-US" altLang="en-US" sz="1998">
                <a:latin typeface="Courier New" pitchFamily="49" charset="0"/>
                <a:ea typeface="굴림" pitchFamily="50" charset="-127"/>
              </a:rPr>
              <a:t>	//Other Methods</a:t>
            </a:r>
          </a:p>
          <a:p>
            <a:pPr algn="l"/>
            <a:r>
              <a:rPr lang="en-US" altLang="en-US" sz="1998">
                <a:latin typeface="Courier New" pitchFamily="49" charset="0"/>
                <a:ea typeface="굴림" pitchFamily="50" charset="-127"/>
              </a:rPr>
              <a:t>}</a:t>
            </a:r>
          </a:p>
        </p:txBody>
      </p:sp>
    </p:spTree>
    <p:extLst>
      <p:ext uri="{BB962C8B-B14F-4D97-AF65-F5344CB8AC3E}">
        <p14:creationId xmlns:p14="http://schemas.microsoft.com/office/powerpoint/2010/main" val="24411183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normAutofit/>
          </a:bodyPr>
          <a:lstStyle/>
          <a:p>
            <a:r>
              <a:rPr lang="en-US" altLang="en-US" dirty="0">
                <a:solidFill>
                  <a:schemeClr val="tx1"/>
                </a:solidFill>
              </a:rPr>
              <a:t>Memory Allocation 			</a:t>
            </a:r>
          </a:p>
        </p:txBody>
      </p:sp>
      <p:sp>
        <p:nvSpPr>
          <p:cNvPr id="312323" name="Rectangle 3"/>
          <p:cNvSpPr>
            <a:spLocks noGrp="1" noChangeArrowheads="1"/>
          </p:cNvSpPr>
          <p:nvPr>
            <p:ph type="body" idx="1"/>
          </p:nvPr>
        </p:nvSpPr>
        <p:spPr/>
        <p:txBody>
          <a:bodyPr>
            <a:normAutofit/>
          </a:bodyPr>
          <a:lstStyle/>
          <a:p>
            <a:r>
              <a:rPr lang="en-US" altLang="en-US" sz="2131" kern="1200" dirty="0">
                <a:solidFill>
                  <a:schemeClr val="tx1"/>
                </a:solidFill>
              </a:rPr>
              <a:t>All local variables are stored in a stack</a:t>
            </a:r>
          </a:p>
          <a:p>
            <a:pPr lvl="1"/>
            <a:r>
              <a:rPr lang="en-US" altLang="en-US" sz="1865" kern="1200" dirty="0">
                <a:solidFill>
                  <a:schemeClr val="tx1"/>
                </a:solidFill>
              </a:rPr>
              <a:t>These variables are de-allocated in a last in first out order as soon as the method terminates</a:t>
            </a:r>
          </a:p>
          <a:p>
            <a:pPr marL="609036" lvl="1" indent="0">
              <a:buNone/>
            </a:pPr>
            <a:endParaRPr lang="en-US" altLang="en-US" sz="1865" kern="1200" dirty="0">
              <a:solidFill>
                <a:schemeClr val="tx1"/>
              </a:solidFill>
            </a:endParaRPr>
          </a:p>
          <a:p>
            <a:r>
              <a:rPr lang="en-US" altLang="en-US" sz="2131" kern="1200" dirty="0">
                <a:solidFill>
                  <a:schemeClr val="tx1"/>
                </a:solidFill>
              </a:rPr>
              <a:t>All dynamically allocated arrays and objects are stored in heap</a:t>
            </a:r>
          </a:p>
          <a:p>
            <a:pPr lvl="1"/>
            <a:r>
              <a:rPr lang="en-US" altLang="en-US" sz="1865" kern="1200" dirty="0">
                <a:solidFill>
                  <a:schemeClr val="tx1"/>
                </a:solidFill>
              </a:rPr>
              <a:t>They need not be de-allocated in any specific order</a:t>
            </a:r>
          </a:p>
          <a:p>
            <a:pPr lvl="1"/>
            <a:r>
              <a:rPr lang="en-US" altLang="en-US" sz="1865" kern="1200" dirty="0">
                <a:solidFill>
                  <a:schemeClr val="tx1"/>
                </a:solidFill>
              </a:rPr>
              <a:t>They can be garbage collected (removed from the memory) as and when their use is over</a:t>
            </a:r>
          </a:p>
        </p:txBody>
      </p:sp>
    </p:spTree>
    <p:extLst>
      <p:ext uri="{BB962C8B-B14F-4D97-AF65-F5344CB8AC3E}">
        <p14:creationId xmlns:p14="http://schemas.microsoft.com/office/powerpoint/2010/main" val="254554566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normAutofit/>
          </a:bodyPr>
          <a:lstStyle/>
          <a:p>
            <a:r>
              <a:rPr lang="en-US" dirty="0" smtClean="0"/>
              <a:t>Video-Memory Allocation</a:t>
            </a:r>
            <a:endParaRPr lang="en-US" altLang="en-US" dirty="0">
              <a:solidFill>
                <a:schemeClr val="tx1"/>
              </a:solidFill>
            </a:endParaRPr>
          </a:p>
        </p:txBody>
      </p:sp>
      <p:sp>
        <p:nvSpPr>
          <p:cNvPr id="312323" name="Rectangle 3"/>
          <p:cNvSpPr>
            <a:spLocks noGrp="1" noChangeArrowheads="1"/>
          </p:cNvSpPr>
          <p:nvPr>
            <p:ph type="body" idx="1"/>
          </p:nvPr>
        </p:nvSpPr>
        <p:spPr/>
        <p:txBody>
          <a:bodyPr>
            <a:normAutofit/>
          </a:bodyPr>
          <a:lstStyle/>
          <a:p>
            <a:pPr marL="0" indent="0" defTabSz="1218072">
              <a:buNone/>
            </a:pPr>
            <a:r>
              <a:rPr lang="en-US" sz="2300" dirty="0"/>
              <a:t>Video:  To understand  </a:t>
            </a:r>
            <a:r>
              <a:rPr lang="en-US" sz="2300" dirty="0" smtClean="0"/>
              <a:t>Memory Allocation for  Java variables</a:t>
            </a:r>
            <a:endParaRPr lang="en-US" sz="2300" dirty="0"/>
          </a:p>
          <a:p>
            <a:pPr marL="0" indent="0">
              <a:buNone/>
            </a:pPr>
            <a:endParaRPr lang="en-US" altLang="en-US" sz="1865" kern="1200" dirty="0" smtClean="0">
              <a:solidFill>
                <a:schemeClr val="tx1"/>
              </a:solidFill>
            </a:endParaRPr>
          </a:p>
          <a:p>
            <a:pPr marL="0" indent="0">
              <a:buNone/>
            </a:pPr>
            <a:r>
              <a:rPr lang="en-US" altLang="en-US" sz="1865" kern="1200" dirty="0" err="1" smtClean="0">
                <a:solidFill>
                  <a:schemeClr val="tx1"/>
                </a:solidFill>
              </a:rPr>
              <a:t>Url</a:t>
            </a:r>
            <a:r>
              <a:rPr lang="en-US" altLang="en-US" sz="1865" kern="1200" dirty="0" smtClean="0">
                <a:solidFill>
                  <a:schemeClr val="tx1"/>
                </a:solidFill>
              </a:rPr>
              <a:t> : </a:t>
            </a:r>
            <a:r>
              <a:rPr lang="en-US" altLang="en-US" sz="1865" kern="1200" dirty="0" smtClean="0">
                <a:solidFill>
                  <a:srgbClr val="000061"/>
                </a:solidFill>
              </a:rPr>
              <a:t>h</a:t>
            </a:r>
            <a:r>
              <a:rPr lang="en-US" sz="2000" u="sng" dirty="0" smtClean="0">
                <a:solidFill>
                  <a:srgbClr val="000061"/>
                </a:solidFill>
              </a:rPr>
              <a:t>ttps</a:t>
            </a:r>
            <a:r>
              <a:rPr lang="en-US" sz="2000" u="sng" dirty="0">
                <a:solidFill>
                  <a:srgbClr val="000061"/>
                </a:solidFill>
              </a:rPr>
              <a:t>://</a:t>
            </a:r>
            <a:r>
              <a:rPr lang="en-US" sz="2000" u="sng" dirty="0" smtClean="0">
                <a:solidFill>
                  <a:srgbClr val="000061"/>
                </a:solidFill>
              </a:rPr>
              <a:t>www.youtube.com/watch?v=450maTzSIvA&amp;list=PL8HF3xNad8yvFLz8Sk0iolpztDreeQZ2J&amp;index=4&amp;spfreload=10</a:t>
            </a:r>
            <a:endParaRPr lang="en-US" sz="2000" dirty="0">
              <a:solidFill>
                <a:srgbClr val="000061"/>
              </a:solidFill>
            </a:endParaRPr>
          </a:p>
          <a:p>
            <a:pPr marL="0" indent="0">
              <a:buNone/>
            </a:pPr>
            <a:endParaRPr lang="en-US" altLang="en-US" sz="1865" kern="1200" dirty="0">
              <a:solidFill>
                <a:schemeClr val="tx1"/>
              </a:solidFill>
            </a:endParaRPr>
          </a:p>
        </p:txBody>
      </p:sp>
    </p:spTree>
    <p:extLst>
      <p:ext uri="{BB962C8B-B14F-4D97-AF65-F5344CB8AC3E}">
        <p14:creationId xmlns:p14="http://schemas.microsoft.com/office/powerpoint/2010/main" val="5365310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normAutofit/>
          </a:bodyPr>
          <a:lstStyle/>
          <a:p>
            <a:r>
              <a:rPr lang="en-US" altLang="en-US" dirty="0">
                <a:solidFill>
                  <a:schemeClr val="tx1"/>
                </a:solidFill>
              </a:rPr>
              <a:t>Memory Allocation   </a:t>
            </a:r>
            <a:r>
              <a:rPr lang="en-US" altLang="en-US" dirty="0" smtClean="0">
                <a:solidFill>
                  <a:schemeClr val="tx1"/>
                </a:solidFill>
              </a:rPr>
              <a:t>                 …. </a:t>
            </a:r>
            <a:r>
              <a:rPr lang="en-US" altLang="en-US" dirty="0">
                <a:solidFill>
                  <a:schemeClr val="tx1"/>
                </a:solidFill>
              </a:rPr>
              <a:t>contd</a:t>
            </a:r>
          </a:p>
        </p:txBody>
      </p:sp>
      <p:sp>
        <p:nvSpPr>
          <p:cNvPr id="313347" name="Text Box 3"/>
          <p:cNvSpPr txBox="1">
            <a:spLocks noChangeArrowheads="1"/>
          </p:cNvSpPr>
          <p:nvPr/>
        </p:nvSpPr>
        <p:spPr bwMode="auto">
          <a:xfrm>
            <a:off x="513169" y="1825205"/>
            <a:ext cx="8526505" cy="4027769"/>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square">
            <a:spAutoFit/>
          </a:bodyPr>
          <a:lstStyle/>
          <a:p>
            <a:pPr algn="l">
              <a:lnSpc>
                <a:spcPct val="75000"/>
              </a:lnSpc>
            </a:pPr>
            <a:r>
              <a:rPr lang="en-US" altLang="en-US" sz="2131" dirty="0">
                <a:latin typeface="Courier New" pitchFamily="49" charset="0"/>
                <a:ea typeface="굴림" pitchFamily="50" charset="-127"/>
              </a:rPr>
              <a:t>public class </a:t>
            </a:r>
            <a:r>
              <a:rPr lang="en-US" altLang="en-US" sz="2131" dirty="0" err="1">
                <a:latin typeface="Courier New" pitchFamily="49" charset="0"/>
                <a:ea typeface="굴림" pitchFamily="50" charset="-127"/>
              </a:rPr>
              <a:t>PolicyHolder</a:t>
            </a:r>
            <a:r>
              <a:rPr lang="en-US" altLang="en-US" sz="2131" dirty="0">
                <a:latin typeface="Courier New" pitchFamily="49" charset="0"/>
                <a:ea typeface="굴림" pitchFamily="50" charset="-127"/>
              </a:rPr>
              <a:t>{</a:t>
            </a:r>
          </a:p>
          <a:p>
            <a:pPr algn="l">
              <a:lnSpc>
                <a:spcPct val="75000"/>
              </a:lnSpc>
            </a:pPr>
            <a:r>
              <a:rPr lang="en-US" altLang="en-US" sz="2131" dirty="0">
                <a:latin typeface="Courier New" pitchFamily="49" charset="0"/>
                <a:ea typeface="굴림" pitchFamily="50" charset="-127"/>
              </a:rPr>
              <a:t>	private </a:t>
            </a:r>
            <a:r>
              <a:rPr lang="en-US" altLang="en-US" sz="2131" dirty="0" err="1">
                <a:latin typeface="Courier New" pitchFamily="49" charset="0"/>
                <a:ea typeface="굴림" pitchFamily="50" charset="-127"/>
              </a:rPr>
              <a:t>int</a:t>
            </a:r>
            <a:r>
              <a:rPr lang="en-US" altLang="en-US" sz="2131" dirty="0">
                <a:latin typeface="Courier New" pitchFamily="49" charset="0"/>
                <a:ea typeface="굴림" pitchFamily="50" charset="-127"/>
              </a:rPr>
              <a:t> </a:t>
            </a:r>
            <a:r>
              <a:rPr lang="en-US" altLang="en-US" sz="2131" dirty="0" err="1">
                <a:latin typeface="Courier New" pitchFamily="49" charset="0"/>
                <a:ea typeface="굴림" pitchFamily="50" charset="-127"/>
              </a:rPr>
              <a:t>policyNo</a:t>
            </a:r>
            <a:r>
              <a:rPr lang="en-US" altLang="en-US" sz="2131" dirty="0">
                <a:latin typeface="Courier New" pitchFamily="49" charset="0"/>
                <a:ea typeface="굴림" pitchFamily="50" charset="-127"/>
              </a:rPr>
              <a:t>;</a:t>
            </a:r>
          </a:p>
          <a:p>
            <a:pPr algn="l">
              <a:lnSpc>
                <a:spcPct val="75000"/>
              </a:lnSpc>
            </a:pPr>
            <a:r>
              <a:rPr lang="en-US" altLang="en-US" sz="2131" dirty="0">
                <a:latin typeface="Courier New" pitchFamily="49" charset="0"/>
                <a:ea typeface="굴림" pitchFamily="50" charset="-127"/>
              </a:rPr>
              <a:t>	private double bonus;</a:t>
            </a:r>
          </a:p>
          <a:p>
            <a:pPr algn="l">
              <a:lnSpc>
                <a:spcPct val="75000"/>
              </a:lnSpc>
            </a:pPr>
            <a:r>
              <a:rPr lang="en-US" altLang="en-US" sz="2131" dirty="0">
                <a:latin typeface="Courier New" pitchFamily="49" charset="0"/>
                <a:ea typeface="굴림" pitchFamily="50" charset="-127"/>
              </a:rPr>
              <a:t>	//Other Data Members</a:t>
            </a:r>
          </a:p>
          <a:p>
            <a:pPr algn="l">
              <a:lnSpc>
                <a:spcPct val="75000"/>
              </a:lnSpc>
            </a:pPr>
            <a:r>
              <a:rPr lang="en-US" altLang="en-US" sz="2131" dirty="0">
                <a:latin typeface="Courier New" pitchFamily="49" charset="0"/>
                <a:ea typeface="굴림" pitchFamily="50" charset="-127"/>
              </a:rPr>
              <a:t>	public void sample(</a:t>
            </a:r>
            <a:r>
              <a:rPr lang="en-US" altLang="en-US" sz="2131" dirty="0" err="1">
                <a:latin typeface="Courier New" pitchFamily="49" charset="0"/>
                <a:ea typeface="굴림" pitchFamily="50" charset="-127"/>
              </a:rPr>
              <a:t>int</a:t>
            </a:r>
            <a:r>
              <a:rPr lang="en-US" altLang="en-US" sz="2131" dirty="0">
                <a:latin typeface="Courier New" pitchFamily="49" charset="0"/>
                <a:ea typeface="굴림" pitchFamily="50" charset="-127"/>
              </a:rPr>
              <a:t> x){</a:t>
            </a:r>
          </a:p>
          <a:p>
            <a:pPr algn="l">
              <a:lnSpc>
                <a:spcPct val="75000"/>
              </a:lnSpc>
            </a:pPr>
            <a:r>
              <a:rPr lang="en-US" altLang="en-US" sz="2131" dirty="0">
                <a:latin typeface="Courier New" pitchFamily="49" charset="0"/>
                <a:ea typeface="굴림" pitchFamily="50" charset="-127"/>
              </a:rPr>
              <a:t>		</a:t>
            </a:r>
            <a:r>
              <a:rPr lang="en-US" altLang="en-US" sz="2131" dirty="0" err="1">
                <a:latin typeface="Courier New" pitchFamily="49" charset="0"/>
                <a:ea typeface="굴림" pitchFamily="50" charset="-127"/>
              </a:rPr>
              <a:t>int</a:t>
            </a:r>
            <a:r>
              <a:rPr lang="en-US" altLang="en-US" sz="2131" dirty="0">
                <a:latin typeface="Courier New" pitchFamily="49" charset="0"/>
                <a:ea typeface="굴림" pitchFamily="50" charset="-127"/>
              </a:rPr>
              <a:t> y;</a:t>
            </a:r>
          </a:p>
          <a:p>
            <a:pPr algn="l">
              <a:lnSpc>
                <a:spcPct val="75000"/>
              </a:lnSpc>
            </a:pPr>
            <a:r>
              <a:rPr lang="en-US" altLang="en-US" sz="2131" dirty="0">
                <a:latin typeface="Courier New" pitchFamily="49" charset="0"/>
                <a:ea typeface="굴림" pitchFamily="50" charset="-127"/>
              </a:rPr>
              <a:t>		//More Statements</a:t>
            </a:r>
          </a:p>
          <a:p>
            <a:pPr algn="l">
              <a:lnSpc>
                <a:spcPct val="75000"/>
              </a:lnSpc>
            </a:pPr>
            <a:r>
              <a:rPr lang="en-US" altLang="en-US" sz="2131" dirty="0">
                <a:latin typeface="Courier New" pitchFamily="49" charset="0"/>
                <a:ea typeface="굴림" pitchFamily="50" charset="-127"/>
              </a:rPr>
              <a:t>	}</a:t>
            </a:r>
          </a:p>
          <a:p>
            <a:pPr algn="l">
              <a:lnSpc>
                <a:spcPct val="75000"/>
              </a:lnSpc>
            </a:pPr>
            <a:r>
              <a:rPr lang="en-US" altLang="en-US" sz="2131" dirty="0">
                <a:latin typeface="Courier New" pitchFamily="49" charset="0"/>
                <a:ea typeface="굴림" pitchFamily="50" charset="-127"/>
              </a:rPr>
              <a:t>	//More Methods</a:t>
            </a:r>
          </a:p>
          <a:p>
            <a:pPr algn="l">
              <a:lnSpc>
                <a:spcPct val="75000"/>
              </a:lnSpc>
            </a:pPr>
            <a:r>
              <a:rPr lang="en-US" altLang="en-US" sz="2131" dirty="0">
                <a:latin typeface="Courier New" pitchFamily="49" charset="0"/>
                <a:ea typeface="굴림" pitchFamily="50" charset="-127"/>
              </a:rPr>
              <a:t>}</a:t>
            </a:r>
          </a:p>
          <a:p>
            <a:pPr algn="l">
              <a:lnSpc>
                <a:spcPct val="75000"/>
              </a:lnSpc>
            </a:pPr>
            <a:r>
              <a:rPr lang="en-US" altLang="en-US" sz="2131" dirty="0">
                <a:latin typeface="Courier New" pitchFamily="49" charset="0"/>
                <a:ea typeface="굴림" pitchFamily="50" charset="-127"/>
              </a:rPr>
              <a:t>class Test{</a:t>
            </a:r>
          </a:p>
          <a:p>
            <a:pPr algn="l">
              <a:lnSpc>
                <a:spcPct val="75000"/>
              </a:lnSpc>
            </a:pPr>
            <a:r>
              <a:rPr lang="en-US" altLang="en-US" sz="2131" dirty="0">
                <a:latin typeface="Courier New" pitchFamily="49" charset="0"/>
                <a:ea typeface="굴림" pitchFamily="50" charset="-127"/>
              </a:rPr>
              <a:t>	public static void main(String [] </a:t>
            </a:r>
            <a:r>
              <a:rPr lang="en-US" altLang="en-US" sz="2131" dirty="0" err="1">
                <a:latin typeface="Courier New" pitchFamily="49" charset="0"/>
                <a:ea typeface="굴림" pitchFamily="50" charset="-127"/>
              </a:rPr>
              <a:t>args</a:t>
            </a:r>
            <a:r>
              <a:rPr lang="en-US" altLang="en-US" sz="2131" dirty="0">
                <a:latin typeface="Courier New" pitchFamily="49" charset="0"/>
                <a:ea typeface="굴림" pitchFamily="50" charset="-127"/>
              </a:rPr>
              <a:t>){</a:t>
            </a:r>
          </a:p>
          <a:p>
            <a:pPr algn="l">
              <a:lnSpc>
                <a:spcPct val="75000"/>
              </a:lnSpc>
            </a:pPr>
            <a:r>
              <a:rPr lang="en-US" altLang="en-US" sz="2131" dirty="0">
                <a:latin typeface="Courier New" pitchFamily="49" charset="0"/>
                <a:ea typeface="굴림" pitchFamily="50" charset="-127"/>
              </a:rPr>
              <a:t>		</a:t>
            </a:r>
            <a:r>
              <a:rPr lang="en-US" altLang="en-US" sz="2131" dirty="0" err="1">
                <a:latin typeface="Courier New" pitchFamily="49" charset="0"/>
                <a:ea typeface="굴림" pitchFamily="50" charset="-127"/>
              </a:rPr>
              <a:t>PolicyHolder</a:t>
            </a:r>
            <a:r>
              <a:rPr lang="en-US" altLang="en-US" sz="2131" dirty="0">
                <a:latin typeface="Courier New" pitchFamily="49" charset="0"/>
                <a:ea typeface="굴림" pitchFamily="50" charset="-127"/>
              </a:rPr>
              <a:t> </a:t>
            </a:r>
            <a:r>
              <a:rPr lang="en-US" altLang="en-US" sz="2131" dirty="0" err="1">
                <a:latin typeface="Courier New" pitchFamily="49" charset="0"/>
                <a:ea typeface="굴림" pitchFamily="50" charset="-127"/>
              </a:rPr>
              <a:t>policyHolder</a:t>
            </a:r>
            <a:r>
              <a:rPr lang="en-US" altLang="en-US" sz="2131" dirty="0">
                <a:latin typeface="Courier New" pitchFamily="49" charset="0"/>
                <a:ea typeface="굴림" pitchFamily="50" charset="-127"/>
              </a:rPr>
              <a:t>;</a:t>
            </a:r>
          </a:p>
          <a:p>
            <a:pPr lvl="4" algn="l">
              <a:lnSpc>
                <a:spcPct val="75000"/>
              </a:lnSpc>
            </a:pPr>
            <a:r>
              <a:rPr lang="en-US" altLang="en-US" sz="2131" dirty="0" err="1">
                <a:latin typeface="Courier New" pitchFamily="49" charset="0"/>
                <a:ea typeface="굴림" pitchFamily="50" charset="-127"/>
              </a:rPr>
              <a:t>policyHolder</a:t>
            </a:r>
            <a:r>
              <a:rPr lang="en-US" altLang="en-US" sz="2131" dirty="0">
                <a:latin typeface="Courier New" pitchFamily="49" charset="0"/>
                <a:ea typeface="굴림" pitchFamily="50" charset="-127"/>
              </a:rPr>
              <a:t> = new </a:t>
            </a:r>
            <a:r>
              <a:rPr lang="en-US" altLang="en-US" sz="2131" dirty="0" err="1">
                <a:latin typeface="Courier New" pitchFamily="49" charset="0"/>
                <a:ea typeface="굴림" pitchFamily="50" charset="-127"/>
              </a:rPr>
              <a:t>PolicyHolder</a:t>
            </a:r>
            <a:r>
              <a:rPr lang="en-US" altLang="en-US" sz="2131" dirty="0">
                <a:latin typeface="Courier New" pitchFamily="49" charset="0"/>
                <a:ea typeface="굴림" pitchFamily="50" charset="-127"/>
              </a:rPr>
              <a:t>();</a:t>
            </a:r>
          </a:p>
          <a:p>
            <a:pPr algn="l">
              <a:lnSpc>
                <a:spcPct val="75000"/>
              </a:lnSpc>
            </a:pPr>
            <a:r>
              <a:rPr lang="en-US" altLang="en-US" sz="2131" dirty="0">
                <a:latin typeface="Courier New" pitchFamily="49" charset="0"/>
                <a:ea typeface="굴림" pitchFamily="50" charset="-127"/>
              </a:rPr>
              <a:t>	}</a:t>
            </a:r>
          </a:p>
          <a:p>
            <a:pPr algn="l">
              <a:lnSpc>
                <a:spcPct val="75000"/>
              </a:lnSpc>
            </a:pPr>
            <a:r>
              <a:rPr lang="en-US" altLang="en-US" sz="2131" dirty="0">
                <a:latin typeface="Courier New" pitchFamily="49" charset="0"/>
                <a:ea typeface="굴림" pitchFamily="50" charset="-127"/>
              </a:rPr>
              <a:t>}</a:t>
            </a:r>
          </a:p>
        </p:txBody>
      </p:sp>
      <p:sp>
        <p:nvSpPr>
          <p:cNvPr id="313348" name="AutoShape 4"/>
          <p:cNvSpPr>
            <a:spLocks noChangeArrowheads="1"/>
          </p:cNvSpPr>
          <p:nvPr/>
        </p:nvSpPr>
        <p:spPr bwMode="auto">
          <a:xfrm>
            <a:off x="8056336" y="533402"/>
            <a:ext cx="2607435" cy="1752600"/>
          </a:xfrm>
          <a:prstGeom prst="wedgeRoundRectCallout">
            <a:avLst>
              <a:gd name="adj1" fmla="val -151301"/>
              <a:gd name="adj2" fmla="val 47438"/>
              <a:gd name="adj3" fmla="val 16667"/>
            </a:avLst>
          </a:prstGeom>
          <a:solidFill>
            <a:srgbClr val="FFCCFF"/>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nchor="ctr"/>
          <a:lstStyle/>
          <a:p>
            <a:r>
              <a:rPr lang="en-US" altLang="en-US" sz="1599" dirty="0"/>
              <a:t>Data members of the class are stored in the heap along with the object. Their lifetime depends on the lifetime of the object</a:t>
            </a:r>
          </a:p>
        </p:txBody>
      </p:sp>
      <p:sp>
        <p:nvSpPr>
          <p:cNvPr id="313349" name="AutoShape 5"/>
          <p:cNvSpPr>
            <a:spLocks noChangeArrowheads="1"/>
          </p:cNvSpPr>
          <p:nvPr/>
        </p:nvSpPr>
        <p:spPr bwMode="auto">
          <a:xfrm>
            <a:off x="8126121" y="2605815"/>
            <a:ext cx="2301332" cy="1229209"/>
          </a:xfrm>
          <a:prstGeom prst="wedgeRoundRectCallout">
            <a:avLst>
              <a:gd name="adj1" fmla="val -139838"/>
              <a:gd name="adj2" fmla="val 8681"/>
              <a:gd name="adj3" fmla="val 16667"/>
            </a:avLst>
          </a:prstGeom>
          <a:solidFill>
            <a:srgbClr val="FFCCFF"/>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nchor="ctr"/>
          <a:lstStyle/>
          <a:p>
            <a:r>
              <a:rPr lang="en-US" altLang="en-US" sz="1599" dirty="0"/>
              <a:t>Local variables x and y are stored in the Stack</a:t>
            </a:r>
          </a:p>
        </p:txBody>
      </p:sp>
      <p:sp>
        <p:nvSpPr>
          <p:cNvPr id="313350" name="AutoShape 6"/>
          <p:cNvSpPr>
            <a:spLocks noChangeArrowheads="1"/>
          </p:cNvSpPr>
          <p:nvPr/>
        </p:nvSpPr>
        <p:spPr bwMode="auto">
          <a:xfrm>
            <a:off x="8362437" y="4038036"/>
            <a:ext cx="2198242" cy="686364"/>
          </a:xfrm>
          <a:prstGeom prst="wedgeRoundRectCallout">
            <a:avLst>
              <a:gd name="adj1" fmla="val -75301"/>
              <a:gd name="adj2" fmla="val 80833"/>
              <a:gd name="adj3" fmla="val 16667"/>
            </a:avLst>
          </a:prstGeom>
          <a:solidFill>
            <a:srgbClr val="FFCCFF"/>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nchor="ctr"/>
          <a:lstStyle/>
          <a:p>
            <a:r>
              <a:rPr lang="en-US" altLang="en-US" sz="1599" dirty="0"/>
              <a:t>Local variable </a:t>
            </a:r>
            <a:r>
              <a:rPr lang="en-US" altLang="en-US" sz="1599" dirty="0" err="1"/>
              <a:t>policyHolder</a:t>
            </a:r>
            <a:r>
              <a:rPr lang="en-US" altLang="en-US" sz="1599" dirty="0"/>
              <a:t> is stored in the Stack</a:t>
            </a:r>
          </a:p>
        </p:txBody>
      </p:sp>
      <p:sp>
        <p:nvSpPr>
          <p:cNvPr id="313351" name="AutoShape 7"/>
          <p:cNvSpPr>
            <a:spLocks noChangeArrowheads="1"/>
          </p:cNvSpPr>
          <p:nvPr/>
        </p:nvSpPr>
        <p:spPr bwMode="auto">
          <a:xfrm>
            <a:off x="8500424" y="5153757"/>
            <a:ext cx="2163346" cy="914400"/>
          </a:xfrm>
          <a:prstGeom prst="wedgeRoundRectCallout">
            <a:avLst>
              <a:gd name="adj1" fmla="val -70894"/>
              <a:gd name="adj2" fmla="val -45310"/>
              <a:gd name="adj3" fmla="val 16667"/>
            </a:avLst>
          </a:prstGeom>
          <a:solidFill>
            <a:srgbClr val="FFCCFF"/>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nchor="ctr"/>
          <a:lstStyle/>
          <a:p>
            <a:r>
              <a:rPr lang="en-US" altLang="en-US" sz="1599" dirty="0"/>
              <a:t>Dynamic objects will be stored in the heap</a:t>
            </a:r>
          </a:p>
        </p:txBody>
      </p:sp>
    </p:spTree>
    <p:extLst>
      <p:ext uri="{BB962C8B-B14F-4D97-AF65-F5344CB8AC3E}">
        <p14:creationId xmlns:p14="http://schemas.microsoft.com/office/powerpoint/2010/main" val="429287551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AutoShape 2"/>
          <p:cNvSpPr>
            <a:spLocks noChangeArrowheads="1"/>
          </p:cNvSpPr>
          <p:nvPr/>
        </p:nvSpPr>
        <p:spPr bwMode="auto">
          <a:xfrm>
            <a:off x="6197506" y="3429000"/>
            <a:ext cx="5481325" cy="3124201"/>
          </a:xfrm>
          <a:prstGeom prst="irregularSeal1">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4515" name="Rectangle 3"/>
          <p:cNvSpPr>
            <a:spLocks noGrp="1" noChangeArrowheads="1"/>
          </p:cNvSpPr>
          <p:nvPr>
            <p:ph type="title"/>
          </p:nvPr>
        </p:nvSpPr>
        <p:spPr>
          <a:xfrm>
            <a:off x="310157" y="228600"/>
            <a:ext cx="11421542" cy="512763"/>
          </a:xfrm>
        </p:spPr>
        <p:txBody>
          <a:bodyPr>
            <a:noAutofit/>
          </a:bodyPr>
          <a:lstStyle/>
          <a:p>
            <a:r>
              <a:rPr lang="en-US" altLang="en-US" dirty="0">
                <a:solidFill>
                  <a:schemeClr val="tx1"/>
                </a:solidFill>
              </a:rPr>
              <a:t>Lifetime of objects  </a:t>
            </a:r>
          </a:p>
        </p:txBody>
      </p:sp>
      <p:sp>
        <p:nvSpPr>
          <p:cNvPr id="704516" name="Rectangle 4"/>
          <p:cNvSpPr>
            <a:spLocks noGrp="1" noChangeArrowheads="1"/>
          </p:cNvSpPr>
          <p:nvPr>
            <p:ph type="body" idx="1"/>
          </p:nvPr>
        </p:nvSpPr>
        <p:spPr/>
        <p:txBody>
          <a:bodyPr/>
          <a:lstStyle/>
          <a:p>
            <a:r>
              <a:rPr lang="en-US" altLang="en-US" sz="2131" kern="1200" dirty="0">
                <a:solidFill>
                  <a:schemeClr val="tx1"/>
                </a:solidFill>
              </a:rPr>
              <a:t>Policy policy1 = new Policy();</a:t>
            </a:r>
          </a:p>
          <a:p>
            <a:r>
              <a:rPr lang="en-US" altLang="en-US" sz="2131" kern="1200" dirty="0">
                <a:solidFill>
                  <a:schemeClr val="tx1"/>
                </a:solidFill>
              </a:rPr>
              <a:t>Policy policy2 = new Policy();</a:t>
            </a:r>
          </a:p>
          <a:p>
            <a:r>
              <a:rPr lang="en-US" altLang="en-US" sz="2131" kern="1200" dirty="0">
                <a:solidFill>
                  <a:schemeClr val="tx1"/>
                </a:solidFill>
              </a:rPr>
              <a:t>The two Policy objects are now living on the heap</a:t>
            </a:r>
          </a:p>
          <a:p>
            <a:pPr lvl="1"/>
            <a:r>
              <a:rPr lang="en-US" altLang="en-US" kern="1200" dirty="0">
                <a:solidFill>
                  <a:schemeClr val="tx1"/>
                </a:solidFill>
              </a:rPr>
              <a:t>References: 2</a:t>
            </a:r>
          </a:p>
          <a:p>
            <a:pPr lvl="1"/>
            <a:r>
              <a:rPr lang="en-US" altLang="en-US" kern="1200" dirty="0">
                <a:solidFill>
                  <a:schemeClr val="tx1"/>
                </a:solidFill>
              </a:rPr>
              <a:t>Objects: 2 </a:t>
            </a:r>
          </a:p>
          <a:p>
            <a:r>
              <a:rPr lang="en-US" altLang="en-US" sz="2131" kern="1200" dirty="0">
                <a:solidFill>
                  <a:schemeClr val="tx1"/>
                </a:solidFill>
              </a:rPr>
              <a:t>Policy policy3 = policy2;</a:t>
            </a:r>
          </a:p>
          <a:p>
            <a:pPr lvl="1"/>
            <a:r>
              <a:rPr lang="en-US" altLang="en-US" kern="1200" dirty="0">
                <a:solidFill>
                  <a:schemeClr val="tx1"/>
                </a:solidFill>
              </a:rPr>
              <a:t>References: 3</a:t>
            </a:r>
          </a:p>
          <a:p>
            <a:pPr lvl="1"/>
            <a:r>
              <a:rPr lang="en-US" altLang="en-US" kern="1200" dirty="0">
                <a:solidFill>
                  <a:schemeClr val="tx1"/>
                </a:solidFill>
              </a:rPr>
              <a:t>Objects: 2 </a:t>
            </a:r>
          </a:p>
        </p:txBody>
      </p:sp>
      <p:sp>
        <p:nvSpPr>
          <p:cNvPr id="704517" name="AutoShape 5"/>
          <p:cNvSpPr>
            <a:spLocks noChangeArrowheads="1"/>
          </p:cNvSpPr>
          <p:nvPr/>
        </p:nvSpPr>
        <p:spPr bwMode="auto">
          <a:xfrm>
            <a:off x="8126121" y="304800"/>
            <a:ext cx="3857228" cy="3352801"/>
          </a:xfrm>
          <a:prstGeom prst="irregularSeal2">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grpSp>
        <p:nvGrpSpPr>
          <p:cNvPr id="704518" name="Group 6"/>
          <p:cNvGrpSpPr>
            <a:grpSpLocks/>
          </p:cNvGrpSpPr>
          <p:nvPr/>
        </p:nvGrpSpPr>
        <p:grpSpPr bwMode="auto">
          <a:xfrm>
            <a:off x="6299012" y="457201"/>
            <a:ext cx="4567771" cy="2971802"/>
            <a:chOff x="2976" y="288"/>
            <a:chExt cx="2160" cy="1872"/>
          </a:xfrm>
        </p:grpSpPr>
        <p:sp>
          <p:nvSpPr>
            <p:cNvPr id="704519" name="Oval 7"/>
            <p:cNvSpPr>
              <a:spLocks noChangeArrowheads="1"/>
            </p:cNvSpPr>
            <p:nvPr/>
          </p:nvSpPr>
          <p:spPr bwMode="auto">
            <a:xfrm>
              <a:off x="4080" y="1248"/>
              <a:ext cx="480" cy="480"/>
            </a:xfrm>
            <a:prstGeom prst="ellipse">
              <a:avLst/>
            </a:prstGeom>
            <a:solidFill>
              <a:srgbClr val="FFCCFF"/>
            </a:solidFill>
            <a:ln w="12700" algn="ctr">
              <a:solidFill>
                <a:schemeClr val="tx1"/>
              </a:solidFill>
              <a:round/>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r>
                <a:rPr lang="en-US" altLang="en-US" sz="1399" dirty="0"/>
                <a:t>2</a:t>
              </a:r>
            </a:p>
            <a:p>
              <a:r>
                <a:rPr lang="en-US" altLang="en-US" sz="1399" dirty="0" err="1"/>
                <a:t>policyNo</a:t>
              </a:r>
              <a:endParaRPr lang="en-US" altLang="en-US" sz="1399" dirty="0"/>
            </a:p>
            <a:p>
              <a:r>
                <a:rPr lang="en-US" altLang="en-US" sz="1399" dirty="0"/>
                <a:t>bonus</a:t>
              </a:r>
            </a:p>
          </p:txBody>
        </p:sp>
        <p:sp>
          <p:nvSpPr>
            <p:cNvPr id="704520" name="Oval 8"/>
            <p:cNvSpPr>
              <a:spLocks noChangeArrowheads="1"/>
            </p:cNvSpPr>
            <p:nvPr/>
          </p:nvSpPr>
          <p:spPr bwMode="auto">
            <a:xfrm>
              <a:off x="4464" y="648"/>
              <a:ext cx="528" cy="408"/>
            </a:xfrm>
            <a:prstGeom prst="ellipse">
              <a:avLst/>
            </a:prstGeom>
            <a:solidFill>
              <a:srgbClr val="FFCCFF"/>
            </a:solidFill>
            <a:ln w="12700" algn="ctr">
              <a:solidFill>
                <a:schemeClr val="tx1"/>
              </a:solidFill>
              <a:round/>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altLang="en-US" sz="1199" dirty="0"/>
            </a:p>
            <a:p>
              <a:r>
                <a:rPr lang="en-US" altLang="en-US" sz="1199" dirty="0"/>
                <a:t>1</a:t>
              </a:r>
            </a:p>
            <a:p>
              <a:r>
                <a:rPr lang="en-US" altLang="en-US" sz="1199" dirty="0" err="1"/>
                <a:t>policyNo</a:t>
              </a:r>
              <a:endParaRPr lang="en-US" altLang="en-US" sz="1199" dirty="0"/>
            </a:p>
            <a:p>
              <a:r>
                <a:rPr lang="en-US" altLang="en-US" sz="1199" dirty="0"/>
                <a:t>bonus</a:t>
              </a:r>
            </a:p>
            <a:p>
              <a:endParaRPr lang="en-US" altLang="en-US" sz="2664" dirty="0"/>
            </a:p>
          </p:txBody>
        </p:sp>
        <p:sp>
          <p:nvSpPr>
            <p:cNvPr id="704521" name="Text Box 9"/>
            <p:cNvSpPr txBox="1">
              <a:spLocks noChangeArrowheads="1"/>
            </p:cNvSpPr>
            <p:nvPr/>
          </p:nvSpPr>
          <p:spPr bwMode="auto">
            <a:xfrm>
              <a:off x="4464" y="1104"/>
              <a:ext cx="672" cy="26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r>
                <a:rPr lang="en-US" altLang="en-US" sz="2131" dirty="0"/>
                <a:t>heap</a:t>
              </a:r>
            </a:p>
          </p:txBody>
        </p:sp>
        <p:sp>
          <p:nvSpPr>
            <p:cNvPr id="704522" name="Rectangle 10"/>
            <p:cNvSpPr>
              <a:spLocks noChangeArrowheads="1"/>
            </p:cNvSpPr>
            <p:nvPr/>
          </p:nvSpPr>
          <p:spPr bwMode="auto">
            <a:xfrm>
              <a:off x="3072" y="288"/>
              <a:ext cx="672" cy="336"/>
            </a:xfrm>
            <a:prstGeom prst="rect">
              <a:avLst/>
            </a:prstGeom>
            <a:solidFill>
              <a:srgbClr val="FFCC99"/>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4523" name="Text Box 11"/>
            <p:cNvSpPr txBox="1">
              <a:spLocks noChangeArrowheads="1"/>
            </p:cNvSpPr>
            <p:nvPr/>
          </p:nvSpPr>
          <p:spPr bwMode="auto">
            <a:xfrm>
              <a:off x="3168" y="384"/>
              <a:ext cx="480" cy="21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r>
                <a:rPr lang="en-US" altLang="en-US" sz="1599" dirty="0"/>
                <a:t>policy1</a:t>
              </a:r>
            </a:p>
          </p:txBody>
        </p:sp>
        <p:sp>
          <p:nvSpPr>
            <p:cNvPr id="704524" name="Rectangle 12"/>
            <p:cNvSpPr>
              <a:spLocks noChangeArrowheads="1"/>
            </p:cNvSpPr>
            <p:nvPr/>
          </p:nvSpPr>
          <p:spPr bwMode="auto">
            <a:xfrm>
              <a:off x="2976" y="1824"/>
              <a:ext cx="672" cy="336"/>
            </a:xfrm>
            <a:prstGeom prst="rect">
              <a:avLst/>
            </a:prstGeom>
            <a:solidFill>
              <a:srgbClr val="FFCC99"/>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4525" name="Text Box 13"/>
            <p:cNvSpPr txBox="1">
              <a:spLocks noChangeArrowheads="1"/>
            </p:cNvSpPr>
            <p:nvPr/>
          </p:nvSpPr>
          <p:spPr bwMode="auto">
            <a:xfrm>
              <a:off x="3072" y="1776"/>
              <a:ext cx="480" cy="21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r>
                <a:rPr lang="en-US" altLang="en-US" sz="1599" dirty="0"/>
                <a:t>policy2</a:t>
              </a:r>
            </a:p>
          </p:txBody>
        </p:sp>
        <p:sp>
          <p:nvSpPr>
            <p:cNvPr id="704526" name="Line 14"/>
            <p:cNvSpPr>
              <a:spLocks noChangeShapeType="1"/>
            </p:cNvSpPr>
            <p:nvPr/>
          </p:nvSpPr>
          <p:spPr bwMode="auto">
            <a:xfrm>
              <a:off x="3744" y="480"/>
              <a:ext cx="720" cy="336"/>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4527" name="Line 15"/>
            <p:cNvSpPr>
              <a:spLocks noChangeShapeType="1"/>
            </p:cNvSpPr>
            <p:nvPr/>
          </p:nvSpPr>
          <p:spPr bwMode="auto">
            <a:xfrm flipV="1">
              <a:off x="3648" y="1648"/>
              <a:ext cx="480" cy="192"/>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grpSp>
      <p:sp>
        <p:nvSpPr>
          <p:cNvPr id="704528" name="Oval 16"/>
          <p:cNvSpPr>
            <a:spLocks noChangeArrowheads="1"/>
          </p:cNvSpPr>
          <p:nvPr/>
        </p:nvSpPr>
        <p:spPr bwMode="auto">
          <a:xfrm>
            <a:off x="7009554" y="4648201"/>
            <a:ext cx="1015060" cy="762000"/>
          </a:xfrm>
          <a:prstGeom prst="ellipse">
            <a:avLst/>
          </a:prstGeom>
          <a:solidFill>
            <a:srgbClr val="FFCCFF"/>
          </a:solidFill>
          <a:ln w="12700" algn="ctr">
            <a:solidFill>
              <a:schemeClr val="tx1"/>
            </a:solidFill>
            <a:round/>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r>
              <a:rPr lang="en-US" altLang="en-US" sz="1465" dirty="0"/>
              <a:t>2</a:t>
            </a:r>
          </a:p>
          <a:p>
            <a:r>
              <a:rPr lang="en-US" altLang="en-US" sz="1465" dirty="0" err="1"/>
              <a:t>policyNo</a:t>
            </a:r>
            <a:endParaRPr lang="en-US" altLang="en-US" sz="1465" dirty="0"/>
          </a:p>
          <a:p>
            <a:r>
              <a:rPr lang="en-US" altLang="en-US" sz="1465" dirty="0"/>
              <a:t>bonus</a:t>
            </a:r>
          </a:p>
        </p:txBody>
      </p:sp>
      <p:sp>
        <p:nvSpPr>
          <p:cNvPr id="704529" name="Oval 17"/>
          <p:cNvSpPr>
            <a:spLocks noChangeArrowheads="1"/>
          </p:cNvSpPr>
          <p:nvPr/>
        </p:nvSpPr>
        <p:spPr bwMode="auto">
          <a:xfrm>
            <a:off x="8532144" y="4267202"/>
            <a:ext cx="1015060" cy="762000"/>
          </a:xfrm>
          <a:prstGeom prst="ellipse">
            <a:avLst/>
          </a:prstGeom>
          <a:solidFill>
            <a:srgbClr val="FFCCFF"/>
          </a:solidFill>
          <a:ln w="12700" algn="ctr">
            <a:solidFill>
              <a:schemeClr val="tx1"/>
            </a:solidFill>
            <a:round/>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r>
              <a:rPr lang="en-US" altLang="en-US" sz="1599" dirty="0"/>
              <a:t>1</a:t>
            </a:r>
          </a:p>
          <a:p>
            <a:r>
              <a:rPr lang="en-US" altLang="en-US" sz="1599" dirty="0" err="1"/>
              <a:t>policyNo</a:t>
            </a:r>
            <a:endParaRPr lang="en-US" altLang="en-US" sz="1599" dirty="0"/>
          </a:p>
          <a:p>
            <a:r>
              <a:rPr lang="en-US" altLang="en-US" sz="1599" dirty="0"/>
              <a:t>bonus</a:t>
            </a:r>
          </a:p>
        </p:txBody>
      </p:sp>
      <p:sp>
        <p:nvSpPr>
          <p:cNvPr id="704530" name="Text Box 18"/>
          <p:cNvSpPr txBox="1">
            <a:spLocks noChangeArrowheads="1"/>
          </p:cNvSpPr>
          <p:nvPr/>
        </p:nvSpPr>
        <p:spPr bwMode="auto">
          <a:xfrm>
            <a:off x="9445699" y="4648201"/>
            <a:ext cx="1421084" cy="42024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r>
              <a:rPr lang="en-US" altLang="en-US" sz="2131" dirty="0"/>
              <a:t>heap</a:t>
            </a:r>
          </a:p>
        </p:txBody>
      </p:sp>
      <p:sp>
        <p:nvSpPr>
          <p:cNvPr id="704531" name="Rectangle 19"/>
          <p:cNvSpPr>
            <a:spLocks noChangeArrowheads="1"/>
          </p:cNvSpPr>
          <p:nvPr/>
        </p:nvSpPr>
        <p:spPr bwMode="auto">
          <a:xfrm>
            <a:off x="4573410" y="3657601"/>
            <a:ext cx="1421084" cy="533399"/>
          </a:xfrm>
          <a:prstGeom prst="rect">
            <a:avLst/>
          </a:prstGeom>
          <a:solidFill>
            <a:srgbClr val="FFCC99"/>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4532" name="Text Box 20"/>
          <p:cNvSpPr txBox="1">
            <a:spLocks noChangeArrowheads="1"/>
          </p:cNvSpPr>
          <p:nvPr/>
        </p:nvSpPr>
        <p:spPr bwMode="auto">
          <a:xfrm>
            <a:off x="4674916" y="3810001"/>
            <a:ext cx="1015060" cy="33842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r>
              <a:rPr lang="en-US" altLang="en-US" sz="1599" dirty="0"/>
              <a:t>policy1</a:t>
            </a:r>
          </a:p>
        </p:txBody>
      </p:sp>
      <p:sp>
        <p:nvSpPr>
          <p:cNvPr id="704533" name="Rectangle 21"/>
          <p:cNvSpPr>
            <a:spLocks noChangeArrowheads="1"/>
          </p:cNvSpPr>
          <p:nvPr/>
        </p:nvSpPr>
        <p:spPr bwMode="auto">
          <a:xfrm>
            <a:off x="4573410" y="5638801"/>
            <a:ext cx="1624096" cy="533399"/>
          </a:xfrm>
          <a:prstGeom prst="rect">
            <a:avLst/>
          </a:prstGeom>
          <a:solidFill>
            <a:srgbClr val="FFCC99"/>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4534" name="Text Box 22"/>
          <p:cNvSpPr txBox="1">
            <a:spLocks noChangeArrowheads="1"/>
          </p:cNvSpPr>
          <p:nvPr/>
        </p:nvSpPr>
        <p:spPr bwMode="auto">
          <a:xfrm>
            <a:off x="4979434" y="5791201"/>
            <a:ext cx="1015060" cy="33842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r>
              <a:rPr lang="en-US" altLang="en-US" sz="1599" dirty="0"/>
              <a:t>policy2</a:t>
            </a:r>
          </a:p>
        </p:txBody>
      </p:sp>
      <p:sp>
        <p:nvSpPr>
          <p:cNvPr id="704535" name="Line 23"/>
          <p:cNvSpPr>
            <a:spLocks noChangeShapeType="1"/>
          </p:cNvSpPr>
          <p:nvPr/>
        </p:nvSpPr>
        <p:spPr bwMode="auto">
          <a:xfrm>
            <a:off x="5994494" y="3886201"/>
            <a:ext cx="2639156" cy="60960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4536" name="Line 24"/>
          <p:cNvSpPr>
            <a:spLocks noChangeShapeType="1"/>
          </p:cNvSpPr>
          <p:nvPr/>
        </p:nvSpPr>
        <p:spPr bwMode="auto">
          <a:xfrm flipV="1">
            <a:off x="6197506" y="5334000"/>
            <a:ext cx="1218072" cy="457201"/>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4537" name="Rectangle 25"/>
          <p:cNvSpPr>
            <a:spLocks noChangeArrowheads="1"/>
          </p:cNvSpPr>
          <p:nvPr/>
        </p:nvSpPr>
        <p:spPr bwMode="auto">
          <a:xfrm>
            <a:off x="4573410" y="4724401"/>
            <a:ext cx="1421084" cy="533399"/>
          </a:xfrm>
          <a:prstGeom prst="rect">
            <a:avLst/>
          </a:prstGeom>
          <a:solidFill>
            <a:srgbClr val="FFCC99"/>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4538" name="Text Box 26"/>
          <p:cNvSpPr txBox="1">
            <a:spLocks noChangeArrowheads="1"/>
          </p:cNvSpPr>
          <p:nvPr/>
        </p:nvSpPr>
        <p:spPr bwMode="auto">
          <a:xfrm>
            <a:off x="4776422" y="4876801"/>
            <a:ext cx="1015060" cy="33842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r>
              <a:rPr lang="en-US" altLang="en-US" sz="1599"/>
              <a:t>policy3</a:t>
            </a:r>
          </a:p>
        </p:txBody>
      </p:sp>
      <p:sp>
        <p:nvSpPr>
          <p:cNvPr id="704539" name="Line 27"/>
          <p:cNvSpPr>
            <a:spLocks noChangeShapeType="1"/>
          </p:cNvSpPr>
          <p:nvPr/>
        </p:nvSpPr>
        <p:spPr bwMode="auto">
          <a:xfrm>
            <a:off x="5994494" y="4876801"/>
            <a:ext cx="1218072" cy="7620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Tree>
    <p:extLst>
      <p:ext uri="{BB962C8B-B14F-4D97-AF65-F5344CB8AC3E}">
        <p14:creationId xmlns:p14="http://schemas.microsoft.com/office/powerpoint/2010/main" val="153252373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451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0451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0451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451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451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451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0451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04516">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0451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0451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0451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045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45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045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045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045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0453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045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045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0453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0453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0453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045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14" grpId="0" animBg="1"/>
      <p:bldP spid="704517" grpId="0" animBg="1"/>
      <p:bldP spid="704528" grpId="0" animBg="1"/>
      <p:bldP spid="704529" grpId="0" animBg="1"/>
      <p:bldP spid="704530" grpId="0"/>
      <p:bldP spid="704531" grpId="0" animBg="1"/>
      <p:bldP spid="704532" grpId="0"/>
      <p:bldP spid="704533" grpId="0" animBg="1"/>
      <p:bldP spid="704534" grpId="0"/>
      <p:bldP spid="704535" grpId="0" animBg="1"/>
      <p:bldP spid="704536" grpId="0" animBg="1"/>
      <p:bldP spid="704537" grpId="0" animBg="1"/>
      <p:bldP spid="704538" grpId="0"/>
      <p:bldP spid="7045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AutoShape 2"/>
          <p:cNvSpPr>
            <a:spLocks noChangeArrowheads="1"/>
          </p:cNvSpPr>
          <p:nvPr/>
        </p:nvSpPr>
        <p:spPr bwMode="auto">
          <a:xfrm>
            <a:off x="6197506" y="3429000"/>
            <a:ext cx="5481325" cy="3124201"/>
          </a:xfrm>
          <a:prstGeom prst="irregularSeal1">
            <a:avLst/>
          </a:prstGeom>
          <a:solidFill>
            <a:schemeClr val="bg1"/>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6563" name="Rectangle 3"/>
          <p:cNvSpPr>
            <a:spLocks noGrp="1" noChangeArrowheads="1"/>
          </p:cNvSpPr>
          <p:nvPr>
            <p:ph type="title"/>
          </p:nvPr>
        </p:nvSpPr>
        <p:spPr>
          <a:xfrm>
            <a:off x="310157" y="228600"/>
            <a:ext cx="11421542" cy="512763"/>
          </a:xfrm>
        </p:spPr>
        <p:txBody>
          <a:bodyPr>
            <a:noAutofit/>
          </a:bodyPr>
          <a:lstStyle/>
          <a:p>
            <a:r>
              <a:rPr lang="en-US" altLang="en-US" dirty="0">
                <a:solidFill>
                  <a:schemeClr val="tx1"/>
                </a:solidFill>
              </a:rPr>
              <a:t>Lifetime of objects  </a:t>
            </a:r>
            <a:r>
              <a:rPr lang="en-US" altLang="en-US" dirty="0" smtClean="0">
                <a:solidFill>
                  <a:schemeClr val="tx1"/>
                </a:solidFill>
              </a:rPr>
              <a:t>				  </a:t>
            </a:r>
            <a:r>
              <a:rPr lang="en-US" altLang="en-US" dirty="0">
                <a:solidFill>
                  <a:schemeClr val="tx1"/>
                </a:solidFill>
              </a:rPr>
              <a:t>..contd</a:t>
            </a:r>
          </a:p>
        </p:txBody>
      </p:sp>
      <p:sp>
        <p:nvSpPr>
          <p:cNvPr id="706564" name="Rectangle 4"/>
          <p:cNvSpPr>
            <a:spLocks noGrp="1" noChangeArrowheads="1"/>
          </p:cNvSpPr>
          <p:nvPr>
            <p:ph type="body" idx="1"/>
          </p:nvPr>
        </p:nvSpPr>
        <p:spPr/>
        <p:txBody>
          <a:bodyPr/>
          <a:lstStyle/>
          <a:p>
            <a:r>
              <a:rPr lang="en-US" altLang="en-US" sz="2131" kern="1200" dirty="0">
                <a:solidFill>
                  <a:schemeClr val="tx1"/>
                </a:solidFill>
              </a:rPr>
              <a:t>policy3 = policy1;</a:t>
            </a:r>
          </a:p>
          <a:p>
            <a:pPr lvl="1"/>
            <a:r>
              <a:rPr lang="en-US" altLang="en-US" kern="1200" dirty="0">
                <a:solidFill>
                  <a:schemeClr val="tx1"/>
                </a:solidFill>
              </a:rPr>
              <a:t>References: 3</a:t>
            </a:r>
          </a:p>
          <a:p>
            <a:pPr lvl="1"/>
            <a:r>
              <a:rPr lang="en-US" altLang="en-US" kern="1200" dirty="0">
                <a:solidFill>
                  <a:schemeClr val="tx1"/>
                </a:solidFill>
              </a:rPr>
              <a:t>Objects: 2 </a:t>
            </a:r>
          </a:p>
          <a:p>
            <a:r>
              <a:rPr lang="en-US" altLang="en-US" sz="2131" kern="1200" dirty="0">
                <a:solidFill>
                  <a:schemeClr val="tx1"/>
                </a:solidFill>
              </a:rPr>
              <a:t>policy2 = null;</a:t>
            </a:r>
          </a:p>
          <a:p>
            <a:pPr lvl="1"/>
            <a:r>
              <a:rPr lang="en-US" altLang="en-US" kern="1200" dirty="0">
                <a:solidFill>
                  <a:schemeClr val="tx1"/>
                </a:solidFill>
              </a:rPr>
              <a:t>Active References: 2</a:t>
            </a:r>
          </a:p>
          <a:p>
            <a:pPr lvl="1"/>
            <a:r>
              <a:rPr lang="en-US" altLang="en-US" kern="1200" dirty="0">
                <a:solidFill>
                  <a:schemeClr val="tx1"/>
                </a:solidFill>
              </a:rPr>
              <a:t>null references: 1</a:t>
            </a:r>
          </a:p>
          <a:p>
            <a:pPr lvl="1"/>
            <a:r>
              <a:rPr lang="en-US" altLang="en-US" kern="1200" dirty="0">
                <a:solidFill>
                  <a:schemeClr val="tx1"/>
                </a:solidFill>
              </a:rPr>
              <a:t>Reachable Objects: 1</a:t>
            </a:r>
          </a:p>
          <a:p>
            <a:pPr lvl="1"/>
            <a:r>
              <a:rPr lang="en-US" altLang="en-US" kern="1200" dirty="0">
                <a:solidFill>
                  <a:schemeClr val="tx1"/>
                </a:solidFill>
              </a:rPr>
              <a:t>Abandoned objects</a:t>
            </a:r>
            <a:r>
              <a:rPr lang="en-US" altLang="en-US" dirty="0"/>
              <a:t>: 1</a:t>
            </a:r>
          </a:p>
        </p:txBody>
      </p:sp>
      <p:sp>
        <p:nvSpPr>
          <p:cNvPr id="706565" name="Oval 5"/>
          <p:cNvSpPr>
            <a:spLocks noChangeArrowheads="1"/>
          </p:cNvSpPr>
          <p:nvPr/>
        </p:nvSpPr>
        <p:spPr bwMode="auto">
          <a:xfrm>
            <a:off x="7618590" y="4953001"/>
            <a:ext cx="1015060" cy="762000"/>
          </a:xfrm>
          <a:prstGeom prst="ellipse">
            <a:avLst/>
          </a:prstGeom>
          <a:solidFill>
            <a:srgbClr val="FFCCFF"/>
          </a:solidFill>
          <a:ln w="12700" algn="ctr">
            <a:solidFill>
              <a:schemeClr val="tx1"/>
            </a:solidFill>
            <a:round/>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r>
              <a:rPr lang="en-US" altLang="en-US" sz="1332" dirty="0"/>
              <a:t>2</a:t>
            </a:r>
          </a:p>
          <a:p>
            <a:r>
              <a:rPr lang="en-US" altLang="en-US" sz="1332" dirty="0" err="1"/>
              <a:t>policyNo</a:t>
            </a:r>
            <a:endParaRPr lang="en-US" altLang="en-US" sz="1332" dirty="0"/>
          </a:p>
          <a:p>
            <a:r>
              <a:rPr lang="en-US" altLang="en-US" sz="1332" dirty="0"/>
              <a:t>bonus</a:t>
            </a:r>
          </a:p>
        </p:txBody>
      </p:sp>
      <p:sp>
        <p:nvSpPr>
          <p:cNvPr id="706566" name="Oval 6"/>
          <p:cNvSpPr>
            <a:spLocks noChangeArrowheads="1"/>
          </p:cNvSpPr>
          <p:nvPr/>
        </p:nvSpPr>
        <p:spPr bwMode="auto">
          <a:xfrm>
            <a:off x="8532144" y="4267202"/>
            <a:ext cx="1015060" cy="762000"/>
          </a:xfrm>
          <a:prstGeom prst="ellipse">
            <a:avLst/>
          </a:prstGeom>
          <a:solidFill>
            <a:srgbClr val="FFCCFF"/>
          </a:solidFill>
          <a:ln w="12700" algn="ctr">
            <a:solidFill>
              <a:schemeClr val="tx1"/>
            </a:solidFill>
            <a:round/>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r>
              <a:rPr lang="en-US" altLang="en-US" sz="1399" dirty="0"/>
              <a:t>1</a:t>
            </a:r>
          </a:p>
          <a:p>
            <a:r>
              <a:rPr lang="en-US" altLang="en-US" sz="1399" dirty="0" err="1"/>
              <a:t>policyNo</a:t>
            </a:r>
            <a:endParaRPr lang="en-US" altLang="en-US" sz="1399" dirty="0"/>
          </a:p>
          <a:p>
            <a:r>
              <a:rPr lang="en-US" altLang="en-US" sz="1399" dirty="0"/>
              <a:t>bonus</a:t>
            </a:r>
          </a:p>
        </p:txBody>
      </p:sp>
      <p:sp>
        <p:nvSpPr>
          <p:cNvPr id="706567" name="Text Box 7"/>
          <p:cNvSpPr txBox="1">
            <a:spLocks noChangeArrowheads="1"/>
          </p:cNvSpPr>
          <p:nvPr/>
        </p:nvSpPr>
        <p:spPr bwMode="auto">
          <a:xfrm>
            <a:off x="9445699" y="4648201"/>
            <a:ext cx="1421084" cy="42024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r>
              <a:rPr lang="en-US" altLang="en-US" sz="2131" dirty="0"/>
              <a:t>heap</a:t>
            </a:r>
          </a:p>
        </p:txBody>
      </p:sp>
      <p:sp>
        <p:nvSpPr>
          <p:cNvPr id="706568" name="Rectangle 8"/>
          <p:cNvSpPr>
            <a:spLocks noChangeArrowheads="1"/>
          </p:cNvSpPr>
          <p:nvPr/>
        </p:nvSpPr>
        <p:spPr bwMode="auto">
          <a:xfrm>
            <a:off x="4573410" y="3657601"/>
            <a:ext cx="1421084" cy="533399"/>
          </a:xfrm>
          <a:prstGeom prst="rect">
            <a:avLst/>
          </a:prstGeom>
          <a:solidFill>
            <a:srgbClr val="FFCC99"/>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6569" name="Text Box 9"/>
          <p:cNvSpPr txBox="1">
            <a:spLocks noChangeArrowheads="1"/>
          </p:cNvSpPr>
          <p:nvPr/>
        </p:nvSpPr>
        <p:spPr bwMode="auto">
          <a:xfrm>
            <a:off x="4674916" y="3810001"/>
            <a:ext cx="1015060" cy="33842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r>
              <a:rPr lang="en-US" altLang="en-US" sz="1599" dirty="0"/>
              <a:t>policy1</a:t>
            </a:r>
          </a:p>
        </p:txBody>
      </p:sp>
      <p:sp>
        <p:nvSpPr>
          <p:cNvPr id="706570" name="Rectangle 10"/>
          <p:cNvSpPr>
            <a:spLocks noChangeArrowheads="1"/>
          </p:cNvSpPr>
          <p:nvPr/>
        </p:nvSpPr>
        <p:spPr bwMode="auto">
          <a:xfrm>
            <a:off x="4573410" y="5638801"/>
            <a:ext cx="1421084" cy="533399"/>
          </a:xfrm>
          <a:prstGeom prst="rect">
            <a:avLst/>
          </a:prstGeom>
          <a:solidFill>
            <a:srgbClr val="FFCC99"/>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6571" name="Text Box 11"/>
          <p:cNvSpPr txBox="1">
            <a:spLocks noChangeArrowheads="1"/>
          </p:cNvSpPr>
          <p:nvPr/>
        </p:nvSpPr>
        <p:spPr bwMode="auto">
          <a:xfrm>
            <a:off x="4674916" y="5715001"/>
            <a:ext cx="1015060" cy="33842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r>
              <a:rPr lang="en-US" altLang="en-US" sz="1599" dirty="0"/>
              <a:t>policy2</a:t>
            </a:r>
          </a:p>
        </p:txBody>
      </p:sp>
      <p:sp>
        <p:nvSpPr>
          <p:cNvPr id="706572" name="Line 12"/>
          <p:cNvSpPr>
            <a:spLocks noChangeShapeType="1"/>
          </p:cNvSpPr>
          <p:nvPr/>
        </p:nvSpPr>
        <p:spPr bwMode="auto">
          <a:xfrm>
            <a:off x="5994494" y="3886201"/>
            <a:ext cx="2639156" cy="60960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6573" name="Rectangle 13"/>
          <p:cNvSpPr>
            <a:spLocks noChangeArrowheads="1"/>
          </p:cNvSpPr>
          <p:nvPr/>
        </p:nvSpPr>
        <p:spPr bwMode="auto">
          <a:xfrm>
            <a:off x="4573410" y="4495802"/>
            <a:ext cx="1421084" cy="533399"/>
          </a:xfrm>
          <a:prstGeom prst="rect">
            <a:avLst/>
          </a:prstGeom>
          <a:solidFill>
            <a:srgbClr val="FFCC99"/>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6574" name="Text Box 14"/>
          <p:cNvSpPr txBox="1">
            <a:spLocks noChangeArrowheads="1"/>
          </p:cNvSpPr>
          <p:nvPr/>
        </p:nvSpPr>
        <p:spPr bwMode="auto">
          <a:xfrm>
            <a:off x="4674916" y="4648201"/>
            <a:ext cx="1015060" cy="33842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r>
              <a:rPr lang="en-US" altLang="en-US" sz="1599" dirty="0"/>
              <a:t>policy3</a:t>
            </a:r>
          </a:p>
        </p:txBody>
      </p:sp>
      <p:sp>
        <p:nvSpPr>
          <p:cNvPr id="706575" name="Line 15"/>
          <p:cNvSpPr>
            <a:spLocks noChangeShapeType="1"/>
          </p:cNvSpPr>
          <p:nvPr/>
        </p:nvSpPr>
        <p:spPr bwMode="auto">
          <a:xfrm flipV="1">
            <a:off x="5892988" y="4572001"/>
            <a:ext cx="2639156" cy="22860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6576" name="AutoShape 16"/>
          <p:cNvSpPr>
            <a:spLocks noChangeArrowheads="1"/>
          </p:cNvSpPr>
          <p:nvPr/>
        </p:nvSpPr>
        <p:spPr bwMode="auto">
          <a:xfrm>
            <a:off x="6096000" y="381000"/>
            <a:ext cx="5785843" cy="3200401"/>
          </a:xfrm>
          <a:prstGeom prst="irregularSeal1">
            <a:avLst/>
          </a:prstGeom>
          <a:solidFill>
            <a:srgbClr val="FFFFFF"/>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6577" name="Oval 17"/>
          <p:cNvSpPr>
            <a:spLocks noChangeArrowheads="1"/>
          </p:cNvSpPr>
          <p:nvPr/>
        </p:nvSpPr>
        <p:spPr bwMode="auto">
          <a:xfrm>
            <a:off x="7009554" y="1600201"/>
            <a:ext cx="1015060" cy="762000"/>
          </a:xfrm>
          <a:prstGeom prst="ellipse">
            <a:avLst/>
          </a:prstGeom>
          <a:solidFill>
            <a:srgbClr val="FFCCFF"/>
          </a:solidFill>
          <a:ln w="12700" algn="ctr">
            <a:solidFill>
              <a:schemeClr val="tx1"/>
            </a:solidFill>
            <a:round/>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r>
              <a:rPr lang="en-US" altLang="en-US" sz="1399" dirty="0"/>
              <a:t>2</a:t>
            </a:r>
          </a:p>
          <a:p>
            <a:r>
              <a:rPr lang="en-US" altLang="en-US" sz="1399" dirty="0" err="1"/>
              <a:t>policyNo</a:t>
            </a:r>
            <a:endParaRPr lang="en-US" altLang="en-US" sz="1399" dirty="0"/>
          </a:p>
          <a:p>
            <a:r>
              <a:rPr lang="en-US" altLang="en-US" sz="1399" dirty="0"/>
              <a:t>bonus</a:t>
            </a:r>
          </a:p>
        </p:txBody>
      </p:sp>
      <p:sp>
        <p:nvSpPr>
          <p:cNvPr id="706578" name="Oval 18"/>
          <p:cNvSpPr>
            <a:spLocks noChangeArrowheads="1"/>
          </p:cNvSpPr>
          <p:nvPr/>
        </p:nvSpPr>
        <p:spPr bwMode="auto">
          <a:xfrm>
            <a:off x="8329132" y="1219201"/>
            <a:ext cx="1015060" cy="762000"/>
          </a:xfrm>
          <a:prstGeom prst="ellipse">
            <a:avLst/>
          </a:prstGeom>
          <a:solidFill>
            <a:srgbClr val="FFCCFF"/>
          </a:solidFill>
          <a:ln w="12700" algn="ctr">
            <a:solidFill>
              <a:schemeClr val="tx1"/>
            </a:solidFill>
            <a:round/>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r>
              <a:rPr lang="en-US" altLang="en-US" sz="1465" dirty="0"/>
              <a:t>1</a:t>
            </a:r>
          </a:p>
          <a:p>
            <a:r>
              <a:rPr lang="en-US" altLang="en-US" sz="1465" dirty="0" err="1"/>
              <a:t>policyNo</a:t>
            </a:r>
            <a:endParaRPr lang="en-US" altLang="en-US" sz="1465" dirty="0"/>
          </a:p>
          <a:p>
            <a:r>
              <a:rPr lang="en-US" altLang="en-US" sz="1465" dirty="0"/>
              <a:t>bonus</a:t>
            </a:r>
          </a:p>
        </p:txBody>
      </p:sp>
      <p:sp>
        <p:nvSpPr>
          <p:cNvPr id="706579" name="Rectangle 19"/>
          <p:cNvSpPr>
            <a:spLocks noChangeArrowheads="1"/>
          </p:cNvSpPr>
          <p:nvPr/>
        </p:nvSpPr>
        <p:spPr bwMode="auto">
          <a:xfrm>
            <a:off x="4370398" y="685802"/>
            <a:ext cx="1421084" cy="533399"/>
          </a:xfrm>
          <a:prstGeom prst="rect">
            <a:avLst/>
          </a:prstGeom>
          <a:solidFill>
            <a:srgbClr val="FFCC99"/>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6580" name="Text Box 20"/>
          <p:cNvSpPr txBox="1">
            <a:spLocks noChangeArrowheads="1"/>
          </p:cNvSpPr>
          <p:nvPr/>
        </p:nvSpPr>
        <p:spPr bwMode="auto">
          <a:xfrm>
            <a:off x="4573410" y="762001"/>
            <a:ext cx="1015060" cy="33842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r>
              <a:rPr lang="en-US" altLang="en-US" sz="1599"/>
              <a:t>policy1</a:t>
            </a:r>
          </a:p>
        </p:txBody>
      </p:sp>
      <p:sp>
        <p:nvSpPr>
          <p:cNvPr id="706581" name="Rectangle 21"/>
          <p:cNvSpPr>
            <a:spLocks noChangeArrowheads="1"/>
          </p:cNvSpPr>
          <p:nvPr/>
        </p:nvSpPr>
        <p:spPr bwMode="auto">
          <a:xfrm>
            <a:off x="4573410" y="2590802"/>
            <a:ext cx="1421084" cy="533399"/>
          </a:xfrm>
          <a:prstGeom prst="rect">
            <a:avLst/>
          </a:prstGeom>
          <a:solidFill>
            <a:srgbClr val="FFCC99"/>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6582" name="Text Box 22"/>
          <p:cNvSpPr txBox="1">
            <a:spLocks noChangeArrowheads="1"/>
          </p:cNvSpPr>
          <p:nvPr/>
        </p:nvSpPr>
        <p:spPr bwMode="auto">
          <a:xfrm>
            <a:off x="4776422" y="2743201"/>
            <a:ext cx="1015060" cy="33842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r>
              <a:rPr lang="en-US" altLang="en-US" sz="1599"/>
              <a:t>policy2</a:t>
            </a:r>
          </a:p>
        </p:txBody>
      </p:sp>
      <p:sp>
        <p:nvSpPr>
          <p:cNvPr id="706583" name="Line 23"/>
          <p:cNvSpPr>
            <a:spLocks noChangeShapeType="1"/>
          </p:cNvSpPr>
          <p:nvPr/>
        </p:nvSpPr>
        <p:spPr bwMode="auto">
          <a:xfrm>
            <a:off x="5791482" y="838201"/>
            <a:ext cx="2639156" cy="60960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6584" name="Line 24"/>
          <p:cNvSpPr>
            <a:spLocks noChangeShapeType="1"/>
          </p:cNvSpPr>
          <p:nvPr/>
        </p:nvSpPr>
        <p:spPr bwMode="auto">
          <a:xfrm flipV="1">
            <a:off x="5994494" y="2286000"/>
            <a:ext cx="1218072" cy="457201"/>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6585" name="Rectangle 25"/>
          <p:cNvSpPr>
            <a:spLocks noChangeArrowheads="1"/>
          </p:cNvSpPr>
          <p:nvPr/>
        </p:nvSpPr>
        <p:spPr bwMode="auto">
          <a:xfrm>
            <a:off x="4370398" y="1447801"/>
            <a:ext cx="1421084" cy="533399"/>
          </a:xfrm>
          <a:prstGeom prst="rect">
            <a:avLst/>
          </a:prstGeom>
          <a:solidFill>
            <a:srgbClr val="FFCC99"/>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6586" name="Text Box 26"/>
          <p:cNvSpPr txBox="1">
            <a:spLocks noChangeArrowheads="1"/>
          </p:cNvSpPr>
          <p:nvPr/>
        </p:nvSpPr>
        <p:spPr bwMode="auto">
          <a:xfrm>
            <a:off x="4471904" y="1600201"/>
            <a:ext cx="1015060" cy="33842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r>
              <a:rPr lang="en-US" altLang="en-US" sz="1599" dirty="0"/>
              <a:t>policy3</a:t>
            </a:r>
          </a:p>
        </p:txBody>
      </p:sp>
      <p:sp>
        <p:nvSpPr>
          <p:cNvPr id="706587" name="Line 27"/>
          <p:cNvSpPr>
            <a:spLocks noChangeShapeType="1"/>
          </p:cNvSpPr>
          <p:nvPr/>
        </p:nvSpPr>
        <p:spPr bwMode="auto">
          <a:xfrm flipV="1">
            <a:off x="5791482" y="1524001"/>
            <a:ext cx="2639156" cy="7620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706588" name="Line 28"/>
          <p:cNvSpPr>
            <a:spLocks noChangeShapeType="1"/>
          </p:cNvSpPr>
          <p:nvPr/>
        </p:nvSpPr>
        <p:spPr bwMode="auto">
          <a:xfrm>
            <a:off x="5791482" y="1828800"/>
            <a:ext cx="1218072" cy="152400"/>
          </a:xfrm>
          <a:prstGeom prst="line">
            <a:avLst/>
          </a:prstGeom>
          <a:noFill/>
          <a:ln w="12700">
            <a:solidFill>
              <a:schemeClr val="accent2"/>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a:lstStyle/>
          <a:p>
            <a:endParaRPr lang="en-US" sz="2398"/>
          </a:p>
        </p:txBody>
      </p:sp>
      <p:grpSp>
        <p:nvGrpSpPr>
          <p:cNvPr id="706589" name="Group 29"/>
          <p:cNvGrpSpPr>
            <a:grpSpLocks/>
          </p:cNvGrpSpPr>
          <p:nvPr/>
        </p:nvGrpSpPr>
        <p:grpSpPr bwMode="auto">
          <a:xfrm>
            <a:off x="6096000" y="1752600"/>
            <a:ext cx="507530" cy="304800"/>
            <a:chOff x="2880" y="1104"/>
            <a:chExt cx="240" cy="192"/>
          </a:xfrm>
        </p:grpSpPr>
        <p:sp>
          <p:nvSpPr>
            <p:cNvPr id="706590" name="Line 30"/>
            <p:cNvSpPr>
              <a:spLocks noChangeShapeType="1"/>
            </p:cNvSpPr>
            <p:nvPr/>
          </p:nvSpPr>
          <p:spPr bwMode="auto">
            <a:xfrm>
              <a:off x="2880" y="1104"/>
              <a:ext cx="240" cy="192"/>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a:lstStyle/>
            <a:p>
              <a:endParaRPr lang="en-US" sz="2398"/>
            </a:p>
          </p:txBody>
        </p:sp>
        <p:sp>
          <p:nvSpPr>
            <p:cNvPr id="706591" name="Line 31"/>
            <p:cNvSpPr>
              <a:spLocks noChangeShapeType="1"/>
            </p:cNvSpPr>
            <p:nvPr/>
          </p:nvSpPr>
          <p:spPr bwMode="auto">
            <a:xfrm flipV="1">
              <a:off x="2880" y="1104"/>
              <a:ext cx="192" cy="192"/>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a:lstStyle/>
            <a:p>
              <a:endParaRPr lang="en-US" sz="2398"/>
            </a:p>
          </p:txBody>
        </p:sp>
      </p:grpSp>
      <p:sp>
        <p:nvSpPr>
          <p:cNvPr id="706592" name="Text Box 32"/>
          <p:cNvSpPr txBox="1">
            <a:spLocks noChangeArrowheads="1"/>
          </p:cNvSpPr>
          <p:nvPr/>
        </p:nvSpPr>
        <p:spPr bwMode="auto">
          <a:xfrm>
            <a:off x="9344193" y="1676401"/>
            <a:ext cx="1421084" cy="42024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r>
              <a:rPr lang="en-US" altLang="en-US" sz="2131"/>
              <a:t>heap</a:t>
            </a:r>
          </a:p>
        </p:txBody>
      </p:sp>
      <p:sp>
        <p:nvSpPr>
          <p:cNvPr id="706593" name="Line 33"/>
          <p:cNvSpPr>
            <a:spLocks noChangeShapeType="1"/>
          </p:cNvSpPr>
          <p:nvPr/>
        </p:nvSpPr>
        <p:spPr bwMode="auto">
          <a:xfrm flipV="1">
            <a:off x="5994494" y="5334002"/>
            <a:ext cx="1624096" cy="533399"/>
          </a:xfrm>
          <a:prstGeom prst="line">
            <a:avLst/>
          </a:prstGeom>
          <a:noFill/>
          <a:ln w="12700">
            <a:solidFill>
              <a:schemeClr val="accent2"/>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a:lstStyle/>
          <a:p>
            <a:endParaRPr lang="en-US" sz="2398"/>
          </a:p>
        </p:txBody>
      </p:sp>
      <p:grpSp>
        <p:nvGrpSpPr>
          <p:cNvPr id="706594" name="Group 34"/>
          <p:cNvGrpSpPr>
            <a:grpSpLocks/>
          </p:cNvGrpSpPr>
          <p:nvPr/>
        </p:nvGrpSpPr>
        <p:grpSpPr bwMode="auto">
          <a:xfrm>
            <a:off x="6400518" y="5562601"/>
            <a:ext cx="507530" cy="304800"/>
            <a:chOff x="2880" y="1104"/>
            <a:chExt cx="240" cy="192"/>
          </a:xfrm>
        </p:grpSpPr>
        <p:sp>
          <p:nvSpPr>
            <p:cNvPr id="706595" name="Line 35"/>
            <p:cNvSpPr>
              <a:spLocks noChangeShapeType="1"/>
            </p:cNvSpPr>
            <p:nvPr/>
          </p:nvSpPr>
          <p:spPr bwMode="auto">
            <a:xfrm>
              <a:off x="2880" y="1104"/>
              <a:ext cx="240" cy="192"/>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a:lstStyle/>
            <a:p>
              <a:endParaRPr lang="en-US" sz="2398"/>
            </a:p>
          </p:txBody>
        </p:sp>
        <p:sp>
          <p:nvSpPr>
            <p:cNvPr id="706596" name="Line 36"/>
            <p:cNvSpPr>
              <a:spLocks noChangeShapeType="1"/>
            </p:cNvSpPr>
            <p:nvPr/>
          </p:nvSpPr>
          <p:spPr bwMode="auto">
            <a:xfrm flipV="1">
              <a:off x="2880" y="1104"/>
              <a:ext cx="192" cy="192"/>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chemeClr val="bg2"/>
                    </a:outerShdw>
                  </a:effectLst>
                </a14:hiddenEffects>
              </a:ext>
            </a:extLst>
          </p:spPr>
          <p:txBody>
            <a:bodyPr/>
            <a:lstStyle/>
            <a:p>
              <a:endParaRPr lang="en-US" sz="2398"/>
            </a:p>
          </p:txBody>
        </p:sp>
      </p:grpSp>
      <p:sp>
        <p:nvSpPr>
          <p:cNvPr id="706597" name="AutoShape 37"/>
          <p:cNvSpPr>
            <a:spLocks noChangeArrowheads="1"/>
          </p:cNvSpPr>
          <p:nvPr/>
        </p:nvSpPr>
        <p:spPr bwMode="auto">
          <a:xfrm>
            <a:off x="1325218" y="5791201"/>
            <a:ext cx="2030120" cy="304800"/>
          </a:xfrm>
          <a:prstGeom prst="wedgeRoundRectCallout">
            <a:avLst>
              <a:gd name="adj1" fmla="val 110315"/>
              <a:gd name="adj2" fmla="val -8333"/>
              <a:gd name="adj3" fmla="val 16667"/>
            </a:avLst>
          </a:prstGeom>
          <a:solidFill>
            <a:srgbClr val="FFFF99"/>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lstStyle/>
          <a:p>
            <a:r>
              <a:rPr lang="en-US" altLang="en-US" sz="1599" dirty="0"/>
              <a:t>Null reference</a:t>
            </a:r>
          </a:p>
        </p:txBody>
      </p:sp>
      <p:sp>
        <p:nvSpPr>
          <p:cNvPr id="706598" name="AutoShape 38"/>
          <p:cNvSpPr>
            <a:spLocks noChangeArrowheads="1"/>
          </p:cNvSpPr>
          <p:nvPr/>
        </p:nvSpPr>
        <p:spPr bwMode="auto">
          <a:xfrm>
            <a:off x="9039675" y="5257801"/>
            <a:ext cx="2436144" cy="1066800"/>
          </a:xfrm>
          <a:prstGeom prst="wedgeRoundRectCallout">
            <a:avLst>
              <a:gd name="adj1" fmla="val -74481"/>
              <a:gd name="adj2" fmla="val -26190"/>
              <a:gd name="adj3" fmla="val 16667"/>
            </a:avLst>
          </a:prstGeom>
          <a:solidFill>
            <a:srgbClr val="FFFF99"/>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lstStyle/>
          <a:p>
            <a:r>
              <a:rPr lang="en-US" altLang="en-US" sz="1465" dirty="0"/>
              <a:t>This object can be garbage collected (Can be Removed from memory)</a:t>
            </a:r>
          </a:p>
        </p:txBody>
      </p:sp>
    </p:spTree>
    <p:extLst>
      <p:ext uri="{BB962C8B-B14F-4D97-AF65-F5344CB8AC3E}">
        <p14:creationId xmlns:p14="http://schemas.microsoft.com/office/powerpoint/2010/main" val="354106832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56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0656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0656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0656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0656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0656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06564">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06564">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0657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0657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0657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0657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0658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0658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0658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0658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0658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0658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0658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0658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0658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0658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06592"/>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06562"/>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0656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0656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0656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0656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656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0657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0657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0657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0657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0657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0657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0659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70659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0659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7065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62" grpId="0" animBg="1"/>
      <p:bldP spid="706565" grpId="0" animBg="1"/>
      <p:bldP spid="706566" grpId="0" animBg="1"/>
      <p:bldP spid="706567" grpId="0"/>
      <p:bldP spid="706568" grpId="0" animBg="1"/>
      <p:bldP spid="706569" grpId="0"/>
      <p:bldP spid="706570" grpId="0" animBg="1"/>
      <p:bldP spid="706571" grpId="0"/>
      <p:bldP spid="706572" grpId="0" animBg="1"/>
      <p:bldP spid="706573" grpId="0" animBg="1"/>
      <p:bldP spid="706574" grpId="0"/>
      <p:bldP spid="706575" grpId="0" animBg="1"/>
      <p:bldP spid="706576" grpId="0" animBg="1"/>
      <p:bldP spid="706577" grpId="0" animBg="1"/>
      <p:bldP spid="706578" grpId="0" animBg="1"/>
      <p:bldP spid="706579" grpId="0" animBg="1"/>
      <p:bldP spid="706580" grpId="0"/>
      <p:bldP spid="706581" grpId="0" animBg="1"/>
      <p:bldP spid="706582" grpId="0"/>
      <p:bldP spid="706583" grpId="0" animBg="1"/>
      <p:bldP spid="706584" grpId="0" animBg="1"/>
      <p:bldP spid="706585" grpId="0" animBg="1"/>
      <p:bldP spid="706586" grpId="0"/>
      <p:bldP spid="706587" grpId="0" animBg="1"/>
      <p:bldP spid="706588" grpId="0" animBg="1"/>
      <p:bldP spid="706592" grpId="0"/>
      <p:bldP spid="706593" grpId="0" animBg="1"/>
      <p:bldP spid="706597" grpId="0" animBg="1"/>
      <p:bldP spid="70659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Objectives</a:t>
            </a:r>
            <a:endParaRPr lang="en-US" dirty="0"/>
          </a:p>
        </p:txBody>
      </p:sp>
      <p:sp>
        <p:nvSpPr>
          <p:cNvPr id="3" name="Content Placeholder 2"/>
          <p:cNvSpPr>
            <a:spLocks noGrp="1"/>
          </p:cNvSpPr>
          <p:nvPr>
            <p:ph idx="1"/>
          </p:nvPr>
        </p:nvSpPr>
        <p:spPr/>
        <p:txBody>
          <a:bodyPr/>
          <a:lstStyle/>
          <a:p>
            <a:r>
              <a:rPr lang="en-US" dirty="0" smtClean="0"/>
              <a:t>To </a:t>
            </a:r>
            <a:r>
              <a:rPr lang="en-US" dirty="0"/>
              <a:t>enable the participants to understand the </a:t>
            </a:r>
            <a:r>
              <a:rPr lang="en-US" dirty="0" smtClean="0"/>
              <a:t>OOPS</a:t>
            </a:r>
            <a:endParaRPr lang="en-US" dirty="0"/>
          </a:p>
          <a:p>
            <a:r>
              <a:rPr lang="en-US" dirty="0" smtClean="0"/>
              <a:t>To </a:t>
            </a:r>
            <a:r>
              <a:rPr lang="en-US" dirty="0"/>
              <a:t>enable the participants to understand the</a:t>
            </a:r>
            <a:r>
              <a:rPr lang="en-US" dirty="0" smtClean="0"/>
              <a:t> JVM</a:t>
            </a:r>
            <a:endParaRPr lang="en-US" dirty="0"/>
          </a:p>
          <a:p>
            <a:r>
              <a:rPr lang="en-US" dirty="0"/>
              <a:t>To enable the participants to understand </a:t>
            </a:r>
            <a:r>
              <a:rPr lang="en-US" dirty="0" smtClean="0"/>
              <a:t>the implementation of  </a:t>
            </a:r>
            <a:r>
              <a:rPr lang="en-US" dirty="0"/>
              <a:t>OOP in </a:t>
            </a:r>
            <a:r>
              <a:rPr lang="en-US" dirty="0" smtClean="0"/>
              <a:t>Java</a:t>
            </a:r>
          </a:p>
          <a:p>
            <a:endParaRPr lang="en-US" dirty="0"/>
          </a:p>
        </p:txBody>
      </p:sp>
    </p:spTree>
    <p:extLst>
      <p:ext uri="{BB962C8B-B14F-4D97-AF65-F5344CB8AC3E}">
        <p14:creationId xmlns:p14="http://schemas.microsoft.com/office/powerpoint/2010/main" val="162942384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310158" y="304801"/>
            <a:ext cx="11571685" cy="392113"/>
          </a:xfrm>
        </p:spPr>
        <p:txBody>
          <a:bodyPr>
            <a:noAutofit/>
          </a:bodyPr>
          <a:lstStyle/>
          <a:p>
            <a:r>
              <a:rPr lang="en-US" altLang="en-US" dirty="0">
                <a:solidFill>
                  <a:schemeClr val="tx1"/>
                </a:solidFill>
              </a:rPr>
              <a:t>Garbage Collection</a:t>
            </a:r>
          </a:p>
        </p:txBody>
      </p:sp>
      <p:sp>
        <p:nvSpPr>
          <p:cNvPr id="318467" name="Rectangle 3"/>
          <p:cNvSpPr>
            <a:spLocks noGrp="1" noChangeArrowheads="1"/>
          </p:cNvSpPr>
          <p:nvPr>
            <p:ph type="body" idx="1"/>
          </p:nvPr>
        </p:nvSpPr>
        <p:spPr>
          <a:xfrm>
            <a:off x="411664" y="990600"/>
            <a:ext cx="11368673" cy="5257801"/>
          </a:xfrm>
        </p:spPr>
        <p:txBody>
          <a:bodyPr/>
          <a:lstStyle/>
          <a:p>
            <a:endParaRPr lang="en-US" altLang="en-US" dirty="0"/>
          </a:p>
          <a:p>
            <a:r>
              <a:rPr lang="en-US" altLang="en-US" sz="2131" kern="1200" dirty="0">
                <a:solidFill>
                  <a:schemeClr val="tx1"/>
                </a:solidFill>
              </a:rPr>
              <a:t>In programming languages like C and C++, the  programmer has to de-allocate all dynamic memory</a:t>
            </a:r>
          </a:p>
          <a:p>
            <a:r>
              <a:rPr lang="en-US" altLang="en-US" sz="2131" kern="1200" dirty="0">
                <a:solidFill>
                  <a:schemeClr val="tx1"/>
                </a:solidFill>
              </a:rPr>
              <a:t>An object that is not referred by any reference variable will be removed from the memory by the garbage collector</a:t>
            </a:r>
          </a:p>
          <a:p>
            <a:pPr lvl="1"/>
            <a:r>
              <a:rPr lang="en-US" altLang="en-US" sz="1865" kern="1200" dirty="0">
                <a:solidFill>
                  <a:schemeClr val="tx1"/>
                </a:solidFill>
              </a:rPr>
              <a:t>Automatic Garbage Collection</a:t>
            </a:r>
          </a:p>
          <a:p>
            <a:pPr lvl="1"/>
            <a:r>
              <a:rPr lang="en-US" altLang="en-US" sz="1865" kern="1200" dirty="0">
                <a:solidFill>
                  <a:schemeClr val="tx1"/>
                </a:solidFill>
              </a:rPr>
              <a:t>If a reference variable is declared within a function, the reference is invalidated soon as the function call ends</a:t>
            </a:r>
          </a:p>
          <a:p>
            <a:pPr lvl="1"/>
            <a:r>
              <a:rPr lang="en-US" altLang="en-US" sz="1865" kern="1200" dirty="0">
                <a:solidFill>
                  <a:schemeClr val="tx1"/>
                </a:solidFill>
              </a:rPr>
              <a:t>Programmer can explicitly set the reference variable to null to indicate that the referred object is no longer in use</a:t>
            </a:r>
          </a:p>
          <a:p>
            <a:r>
              <a:rPr lang="en-US" altLang="en-US" sz="2131" kern="1200" dirty="0">
                <a:solidFill>
                  <a:schemeClr val="tx1"/>
                </a:solidFill>
              </a:rPr>
              <a:t>Primitive types are not objects and they cannot be assigned null</a:t>
            </a:r>
          </a:p>
        </p:txBody>
      </p:sp>
    </p:spTree>
    <p:extLst>
      <p:ext uri="{BB962C8B-B14F-4D97-AF65-F5344CB8AC3E}">
        <p14:creationId xmlns:p14="http://schemas.microsoft.com/office/powerpoint/2010/main" val="242372181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normAutofit/>
          </a:bodyPr>
          <a:lstStyle/>
          <a:p>
            <a:r>
              <a:rPr lang="en-US" altLang="en-US" dirty="0">
                <a:solidFill>
                  <a:schemeClr val="tx1"/>
                </a:solidFill>
              </a:rPr>
              <a:t>Array of Objects</a:t>
            </a:r>
          </a:p>
        </p:txBody>
      </p:sp>
      <p:sp>
        <p:nvSpPr>
          <p:cNvPr id="320515" name="Rectangle 3"/>
          <p:cNvSpPr>
            <a:spLocks noGrp="1" noChangeArrowheads="1"/>
          </p:cNvSpPr>
          <p:nvPr>
            <p:ph type="body" idx="1"/>
          </p:nvPr>
        </p:nvSpPr>
        <p:spPr>
          <a:xfrm>
            <a:off x="310157" y="1219202"/>
            <a:ext cx="11470179" cy="682625"/>
          </a:xfrm>
        </p:spPr>
        <p:txBody>
          <a:bodyPr>
            <a:normAutofit/>
          </a:bodyPr>
          <a:lstStyle/>
          <a:p>
            <a:r>
              <a:rPr lang="en-US" altLang="en-US" sz="2131" kern="1200" dirty="0">
                <a:solidFill>
                  <a:schemeClr val="tx1"/>
                </a:solidFill>
              </a:rPr>
              <a:t>An array of objects is created as follows</a:t>
            </a:r>
          </a:p>
        </p:txBody>
      </p:sp>
      <p:sp>
        <p:nvSpPr>
          <p:cNvPr id="320516" name="Text Box 4"/>
          <p:cNvSpPr txBox="1">
            <a:spLocks noChangeArrowheads="1"/>
          </p:cNvSpPr>
          <p:nvPr/>
        </p:nvSpPr>
        <p:spPr bwMode="auto">
          <a:xfrm>
            <a:off x="614676" y="1857164"/>
            <a:ext cx="11064155" cy="2962349"/>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r>
              <a:rPr lang="en-US" altLang="en-US" sz="1865">
                <a:latin typeface="Courier New" pitchFamily="49" charset="0"/>
                <a:ea typeface="굴림" pitchFamily="50" charset="-127"/>
              </a:rPr>
              <a:t>PolicyHolder [] policyHolder = new PolicyHolder[3];</a:t>
            </a:r>
          </a:p>
          <a:p>
            <a:pPr algn="l"/>
            <a:r>
              <a:rPr lang="en-US" altLang="en-US" sz="1865">
                <a:latin typeface="Courier New" pitchFamily="49" charset="0"/>
                <a:ea typeface="굴림" pitchFamily="50" charset="-127"/>
              </a:rPr>
              <a:t>/*3 PolicyHolder references policyHolder[0], policyHolder[1] and policyHolder[2] are created and all 3 references are null*/</a:t>
            </a:r>
          </a:p>
          <a:p>
            <a:pPr algn="l"/>
            <a:r>
              <a:rPr lang="en-US" altLang="en-US" sz="1865">
                <a:latin typeface="Courier New" pitchFamily="49" charset="0"/>
                <a:ea typeface="굴림" pitchFamily="50" charset="-127"/>
              </a:rPr>
              <a:t>for(int i = 0; i &lt; policyHolder.length; ++i){</a:t>
            </a:r>
          </a:p>
          <a:p>
            <a:pPr algn="l"/>
            <a:r>
              <a:rPr lang="en-US" altLang="en-US" sz="1865">
                <a:latin typeface="Courier New" pitchFamily="49" charset="0"/>
                <a:ea typeface="굴림" pitchFamily="50" charset="-127"/>
              </a:rPr>
              <a:t>	policyHolder[i] = new PolicyHolder();</a:t>
            </a:r>
          </a:p>
          <a:p>
            <a:pPr algn="l"/>
            <a:r>
              <a:rPr lang="en-US" altLang="en-US" sz="1865">
                <a:latin typeface="Courier New" pitchFamily="49" charset="0"/>
                <a:ea typeface="굴림" pitchFamily="50" charset="-127"/>
              </a:rPr>
              <a:t>	//Creating PolicyHolder object</a:t>
            </a:r>
          </a:p>
          <a:p>
            <a:pPr algn="l"/>
            <a:r>
              <a:rPr lang="en-US" altLang="en-US" sz="1865">
                <a:latin typeface="Courier New" pitchFamily="49" charset="0"/>
                <a:ea typeface="굴림" pitchFamily="50" charset="-127"/>
              </a:rPr>
              <a:t>}</a:t>
            </a:r>
          </a:p>
          <a:p>
            <a:pPr algn="l"/>
            <a:r>
              <a:rPr lang="en-US" altLang="en-US" sz="1865">
                <a:latin typeface="Courier New" pitchFamily="49" charset="0"/>
                <a:ea typeface="굴림" pitchFamily="50" charset="-127"/>
              </a:rPr>
              <a:t>for(int i = 0; i &lt; policyHolder.length; ++i){</a:t>
            </a:r>
          </a:p>
          <a:p>
            <a:pPr algn="l"/>
            <a:r>
              <a:rPr lang="en-US" altLang="en-US" sz="1865">
                <a:latin typeface="Courier New" pitchFamily="49" charset="0"/>
                <a:ea typeface="굴림" pitchFamily="50" charset="-127"/>
              </a:rPr>
              <a:t>	System.out.println(policyHolder[i].getPolicyNo());</a:t>
            </a:r>
          </a:p>
          <a:p>
            <a:pPr algn="l"/>
            <a:r>
              <a:rPr lang="en-US" altLang="en-US" sz="1865">
                <a:latin typeface="Courier New" pitchFamily="49" charset="0"/>
                <a:ea typeface="굴림" pitchFamily="50" charset="-127"/>
              </a:rPr>
              <a:t>}</a:t>
            </a:r>
          </a:p>
        </p:txBody>
      </p:sp>
    </p:spTree>
    <p:extLst>
      <p:ext uri="{BB962C8B-B14F-4D97-AF65-F5344CB8AC3E}">
        <p14:creationId xmlns:p14="http://schemas.microsoft.com/office/powerpoint/2010/main" val="298940913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xfrm>
            <a:off x="308568" y="383820"/>
            <a:ext cx="9864132" cy="609600"/>
          </a:xfrm>
        </p:spPr>
        <p:txBody>
          <a:bodyPr>
            <a:noAutofit/>
          </a:bodyPr>
          <a:lstStyle/>
          <a:p>
            <a:r>
              <a:rPr lang="en-US" altLang="en-US" dirty="0">
                <a:solidFill>
                  <a:schemeClr val="tx1"/>
                </a:solidFill>
              </a:rPr>
              <a:t>Object as Method Arguments and Return Types  </a:t>
            </a:r>
          </a:p>
        </p:txBody>
      </p:sp>
      <p:sp>
        <p:nvSpPr>
          <p:cNvPr id="321539" name="Rectangle 3"/>
          <p:cNvSpPr>
            <a:spLocks noGrp="1" noChangeArrowheads="1"/>
          </p:cNvSpPr>
          <p:nvPr>
            <p:ph type="body" idx="1"/>
          </p:nvPr>
        </p:nvSpPr>
        <p:spPr>
          <a:xfrm>
            <a:off x="310157" y="1219201"/>
            <a:ext cx="11470179" cy="1490664"/>
          </a:xfrm>
        </p:spPr>
        <p:txBody>
          <a:bodyPr>
            <a:normAutofit/>
          </a:bodyPr>
          <a:lstStyle/>
          <a:p>
            <a:r>
              <a:rPr lang="en-US" altLang="en-US" sz="2131" kern="1200" dirty="0">
                <a:solidFill>
                  <a:schemeClr val="tx1"/>
                </a:solidFill>
              </a:rPr>
              <a:t>Objects and arrays can be passed to a method by passing their references as arguments</a:t>
            </a:r>
          </a:p>
          <a:p>
            <a:r>
              <a:rPr lang="en-US" altLang="en-US" sz="2131" kern="1200" dirty="0">
                <a:solidFill>
                  <a:schemeClr val="tx1"/>
                </a:solidFill>
              </a:rPr>
              <a:t>Similarly, they can be returned from a method by returning their references</a:t>
            </a:r>
          </a:p>
        </p:txBody>
      </p:sp>
      <p:sp>
        <p:nvSpPr>
          <p:cNvPr id="321540" name="Text Box 4"/>
          <p:cNvSpPr txBox="1">
            <a:spLocks noChangeArrowheads="1"/>
          </p:cNvSpPr>
          <p:nvPr/>
        </p:nvSpPr>
        <p:spPr bwMode="auto">
          <a:xfrm>
            <a:off x="513170" y="2767015"/>
            <a:ext cx="11165661" cy="1568122"/>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lnSpc>
                <a:spcPct val="75000"/>
              </a:lnSpc>
            </a:pPr>
            <a:r>
              <a:rPr lang="en-US" altLang="en-US" sz="2131" dirty="0">
                <a:latin typeface="Courier New" pitchFamily="49" charset="0"/>
                <a:ea typeface="굴림" pitchFamily="50" charset="-127"/>
              </a:rPr>
              <a:t>public class </a:t>
            </a:r>
            <a:r>
              <a:rPr lang="en-US" altLang="en-US" sz="2131" dirty="0" err="1">
                <a:latin typeface="Courier New" pitchFamily="49" charset="0"/>
                <a:ea typeface="굴림" pitchFamily="50" charset="-127"/>
              </a:rPr>
              <a:t>PolicyHolder</a:t>
            </a:r>
            <a:r>
              <a:rPr lang="en-US" altLang="en-US" sz="2131" dirty="0">
                <a:latin typeface="Courier New" pitchFamily="49" charset="0"/>
                <a:ea typeface="굴림" pitchFamily="50" charset="-127"/>
              </a:rPr>
              <a:t>{</a:t>
            </a:r>
          </a:p>
          <a:p>
            <a:pPr algn="l">
              <a:lnSpc>
                <a:spcPct val="75000"/>
              </a:lnSpc>
            </a:pPr>
            <a:r>
              <a:rPr lang="en-US" altLang="en-US" sz="2131" dirty="0">
                <a:latin typeface="Courier New" pitchFamily="49" charset="0"/>
                <a:ea typeface="굴림" pitchFamily="50" charset="-127"/>
              </a:rPr>
              <a:t>	//Data Members and Other Methods</a:t>
            </a:r>
          </a:p>
          <a:p>
            <a:pPr algn="l">
              <a:lnSpc>
                <a:spcPct val="75000"/>
              </a:lnSpc>
            </a:pPr>
            <a:r>
              <a:rPr lang="en-US" altLang="en-US" sz="2131" dirty="0">
                <a:latin typeface="Courier New" pitchFamily="49" charset="0"/>
                <a:ea typeface="굴림" pitchFamily="50" charset="-127"/>
              </a:rPr>
              <a:t>	public </a:t>
            </a:r>
            <a:r>
              <a:rPr lang="en-US" altLang="en-US" sz="2131" dirty="0" err="1">
                <a:latin typeface="Courier New" pitchFamily="49" charset="0"/>
                <a:ea typeface="굴림" pitchFamily="50" charset="-127"/>
              </a:rPr>
              <a:t>boolean</a:t>
            </a:r>
            <a:r>
              <a:rPr lang="en-US" altLang="en-US" sz="2131" dirty="0">
                <a:latin typeface="Courier New" pitchFamily="49" charset="0"/>
                <a:ea typeface="굴림" pitchFamily="50" charset="-127"/>
              </a:rPr>
              <a:t> </a:t>
            </a:r>
            <a:r>
              <a:rPr lang="en-US" altLang="en-US" sz="2131" dirty="0" err="1">
                <a:latin typeface="Courier New" pitchFamily="49" charset="0"/>
                <a:ea typeface="굴림" pitchFamily="50" charset="-127"/>
              </a:rPr>
              <a:t>isSame</a:t>
            </a:r>
            <a:r>
              <a:rPr lang="en-US" altLang="en-US" sz="2131" dirty="0">
                <a:latin typeface="Courier New" pitchFamily="49" charset="0"/>
                <a:ea typeface="굴림" pitchFamily="50" charset="-127"/>
              </a:rPr>
              <a:t>(</a:t>
            </a:r>
            <a:r>
              <a:rPr lang="en-US" altLang="en-US" sz="2131" dirty="0" err="1">
                <a:latin typeface="Courier New" pitchFamily="49" charset="0"/>
                <a:ea typeface="굴림" pitchFamily="50" charset="-127"/>
              </a:rPr>
              <a:t>PolicyHolder</a:t>
            </a:r>
            <a:r>
              <a:rPr lang="en-US" altLang="en-US" sz="2131" dirty="0">
                <a:latin typeface="Courier New" pitchFamily="49" charset="0"/>
                <a:ea typeface="굴림" pitchFamily="50" charset="-127"/>
              </a:rPr>
              <a:t> </a:t>
            </a:r>
            <a:r>
              <a:rPr lang="en-US" altLang="en-US" sz="2131" dirty="0" err="1">
                <a:latin typeface="Courier New" pitchFamily="49" charset="0"/>
                <a:ea typeface="굴림" pitchFamily="50" charset="-127"/>
              </a:rPr>
              <a:t>policyHolder</a:t>
            </a:r>
            <a:r>
              <a:rPr lang="en-US" altLang="en-US" sz="2131" dirty="0">
                <a:latin typeface="Courier New" pitchFamily="49" charset="0"/>
                <a:ea typeface="굴림" pitchFamily="50" charset="-127"/>
              </a:rPr>
              <a:t>){</a:t>
            </a:r>
          </a:p>
          <a:p>
            <a:pPr algn="l">
              <a:lnSpc>
                <a:spcPct val="75000"/>
              </a:lnSpc>
            </a:pPr>
            <a:r>
              <a:rPr lang="en-US" altLang="en-US" sz="2131" dirty="0">
                <a:latin typeface="Courier New" pitchFamily="49" charset="0"/>
                <a:ea typeface="굴림" pitchFamily="50" charset="-127"/>
              </a:rPr>
              <a:t>		return </a:t>
            </a:r>
            <a:r>
              <a:rPr lang="en-US" altLang="en-US" sz="2131" dirty="0" err="1">
                <a:latin typeface="Courier New" pitchFamily="49" charset="0"/>
                <a:ea typeface="굴림" pitchFamily="50" charset="-127"/>
              </a:rPr>
              <a:t>this.policyNo</a:t>
            </a:r>
            <a:r>
              <a:rPr lang="en-US" altLang="en-US" sz="2131" dirty="0">
                <a:latin typeface="Courier New" pitchFamily="49" charset="0"/>
                <a:ea typeface="굴림" pitchFamily="50" charset="-127"/>
              </a:rPr>
              <a:t> == </a:t>
            </a:r>
            <a:r>
              <a:rPr lang="en-US" altLang="en-US" sz="2131" dirty="0" err="1">
                <a:latin typeface="Courier New" pitchFamily="49" charset="0"/>
                <a:ea typeface="굴림" pitchFamily="50" charset="-127"/>
              </a:rPr>
              <a:t>policyHolder.policyNo</a:t>
            </a:r>
            <a:r>
              <a:rPr lang="en-US" altLang="en-US" sz="2131" dirty="0">
                <a:latin typeface="Courier New" pitchFamily="49" charset="0"/>
                <a:ea typeface="굴림" pitchFamily="50" charset="-127"/>
              </a:rPr>
              <a:t>;</a:t>
            </a:r>
          </a:p>
          <a:p>
            <a:pPr algn="l">
              <a:lnSpc>
                <a:spcPct val="75000"/>
              </a:lnSpc>
            </a:pPr>
            <a:r>
              <a:rPr lang="en-US" altLang="en-US" sz="2131" dirty="0">
                <a:latin typeface="Courier New" pitchFamily="49" charset="0"/>
                <a:ea typeface="굴림" pitchFamily="50" charset="-127"/>
              </a:rPr>
              <a:t>	}</a:t>
            </a:r>
          </a:p>
          <a:p>
            <a:pPr algn="l">
              <a:lnSpc>
                <a:spcPct val="75000"/>
              </a:lnSpc>
            </a:pPr>
            <a:r>
              <a:rPr lang="en-US" altLang="en-US" sz="2131" dirty="0">
                <a:latin typeface="Courier New" pitchFamily="49" charset="0"/>
                <a:ea typeface="굴림" pitchFamily="50" charset="-127"/>
              </a:rPr>
              <a:t>}</a:t>
            </a:r>
          </a:p>
        </p:txBody>
      </p:sp>
      <p:sp>
        <p:nvSpPr>
          <p:cNvPr id="321541" name="Text Box 5"/>
          <p:cNvSpPr txBox="1">
            <a:spLocks noChangeArrowheads="1"/>
          </p:cNvSpPr>
          <p:nvPr/>
        </p:nvSpPr>
        <p:spPr bwMode="auto">
          <a:xfrm>
            <a:off x="513170" y="4953001"/>
            <a:ext cx="11165661" cy="922560"/>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lnSpc>
                <a:spcPct val="75000"/>
              </a:lnSpc>
            </a:pPr>
            <a:r>
              <a:rPr lang="en-US" altLang="en-US" sz="2398">
                <a:latin typeface="Courier New" pitchFamily="49" charset="0"/>
                <a:ea typeface="굴림" pitchFamily="50" charset="-127"/>
              </a:rPr>
              <a:t>if (policyHolder1.isSame(policyHolder2)){</a:t>
            </a:r>
          </a:p>
          <a:p>
            <a:pPr algn="l">
              <a:lnSpc>
                <a:spcPct val="75000"/>
              </a:lnSpc>
            </a:pPr>
            <a:r>
              <a:rPr lang="en-US" altLang="en-US" sz="2398">
                <a:latin typeface="Courier New" pitchFamily="49" charset="0"/>
                <a:ea typeface="굴림" pitchFamily="50" charset="-127"/>
              </a:rPr>
              <a:t>	//Statements</a:t>
            </a:r>
          </a:p>
          <a:p>
            <a:pPr algn="l">
              <a:lnSpc>
                <a:spcPct val="75000"/>
              </a:lnSpc>
            </a:pPr>
            <a:r>
              <a:rPr lang="en-US" altLang="en-US" sz="2398">
                <a:latin typeface="Courier New" pitchFamily="49" charset="0"/>
                <a:ea typeface="굴림" pitchFamily="50" charset="-127"/>
              </a:rPr>
              <a:t>}</a:t>
            </a:r>
          </a:p>
        </p:txBody>
      </p:sp>
    </p:spTree>
    <p:extLst>
      <p:ext uri="{BB962C8B-B14F-4D97-AF65-F5344CB8AC3E}">
        <p14:creationId xmlns:p14="http://schemas.microsoft.com/office/powerpoint/2010/main" val="96337080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a:xfrm>
            <a:off x="308568" y="383820"/>
            <a:ext cx="9746166" cy="609600"/>
          </a:xfrm>
        </p:spPr>
        <p:txBody>
          <a:bodyPr>
            <a:normAutofit/>
          </a:bodyPr>
          <a:lstStyle/>
          <a:p>
            <a:r>
              <a:rPr lang="en-US" altLang="en-US" dirty="0">
                <a:solidFill>
                  <a:schemeClr val="tx1"/>
                </a:solidFill>
              </a:rPr>
              <a:t>Object as Method Arguments and Return Types </a:t>
            </a:r>
          </a:p>
        </p:txBody>
      </p:sp>
      <p:sp>
        <p:nvSpPr>
          <p:cNvPr id="621572" name="Text Box 4"/>
          <p:cNvSpPr txBox="1">
            <a:spLocks noChangeArrowheads="1"/>
          </p:cNvSpPr>
          <p:nvPr/>
        </p:nvSpPr>
        <p:spPr bwMode="auto">
          <a:xfrm>
            <a:off x="310158" y="1350625"/>
            <a:ext cx="11571685" cy="2859757"/>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lnSpc>
                <a:spcPct val="75000"/>
              </a:lnSpc>
            </a:pPr>
            <a:r>
              <a:rPr lang="en-US" altLang="en-US" sz="2398" dirty="0">
                <a:latin typeface="Courier New" pitchFamily="49" charset="0"/>
                <a:ea typeface="굴림" pitchFamily="50" charset="-127"/>
              </a:rPr>
              <a:t>public class </a:t>
            </a:r>
            <a:r>
              <a:rPr lang="en-US" altLang="en-US" sz="2398" dirty="0" err="1">
                <a:latin typeface="Courier New" pitchFamily="49" charset="0"/>
                <a:ea typeface="굴림" pitchFamily="50" charset="-127"/>
              </a:rPr>
              <a:t>PolicyHolder</a:t>
            </a:r>
            <a:r>
              <a:rPr lang="en-US" altLang="en-US" sz="2398" dirty="0">
                <a:latin typeface="Courier New" pitchFamily="49" charset="0"/>
                <a:ea typeface="굴림" pitchFamily="50" charset="-127"/>
              </a:rPr>
              <a:t>{</a:t>
            </a:r>
          </a:p>
          <a:p>
            <a:pPr algn="l">
              <a:lnSpc>
                <a:spcPct val="75000"/>
              </a:lnSpc>
            </a:pPr>
            <a:r>
              <a:rPr lang="en-US" altLang="en-US" sz="2398" dirty="0">
                <a:latin typeface="Courier New" pitchFamily="49" charset="0"/>
                <a:ea typeface="굴림" pitchFamily="50" charset="-127"/>
              </a:rPr>
              <a:t>	//Data Members and Other Methods</a:t>
            </a:r>
          </a:p>
          <a:p>
            <a:pPr algn="l">
              <a:lnSpc>
                <a:spcPct val="75000"/>
              </a:lnSpc>
            </a:pPr>
            <a:r>
              <a:rPr lang="en-US" altLang="en-US" sz="2398" dirty="0">
                <a:latin typeface="Courier New" pitchFamily="49" charset="0"/>
                <a:ea typeface="굴림" pitchFamily="50" charset="-127"/>
              </a:rPr>
              <a:t>	public </a:t>
            </a:r>
            <a:r>
              <a:rPr lang="en-US" altLang="en-US" sz="2398" dirty="0" err="1">
                <a:latin typeface="Courier New" pitchFamily="49" charset="0"/>
                <a:ea typeface="굴림" pitchFamily="50" charset="-127"/>
              </a:rPr>
              <a:t>PolicyHolder</a:t>
            </a:r>
            <a:r>
              <a:rPr lang="en-US" altLang="en-US" sz="2398" dirty="0">
                <a:latin typeface="Courier New" pitchFamily="49" charset="0"/>
                <a:ea typeface="굴림" pitchFamily="50" charset="-127"/>
              </a:rPr>
              <a:t> </a:t>
            </a:r>
            <a:r>
              <a:rPr lang="en-US" altLang="en-US" sz="2398" dirty="0" err="1">
                <a:latin typeface="Courier New" pitchFamily="49" charset="0"/>
                <a:ea typeface="굴림" pitchFamily="50" charset="-127"/>
              </a:rPr>
              <a:t>getObject</a:t>
            </a:r>
            <a:r>
              <a:rPr lang="en-US" altLang="en-US" sz="2398" dirty="0">
                <a:latin typeface="Courier New" pitchFamily="49" charset="0"/>
                <a:ea typeface="굴림" pitchFamily="50" charset="-127"/>
              </a:rPr>
              <a:t>(){</a:t>
            </a:r>
          </a:p>
          <a:p>
            <a:pPr algn="l">
              <a:lnSpc>
                <a:spcPct val="75000"/>
              </a:lnSpc>
            </a:pPr>
            <a:r>
              <a:rPr lang="en-US" altLang="en-US" sz="2398" dirty="0">
                <a:latin typeface="Courier New" pitchFamily="49" charset="0"/>
                <a:ea typeface="굴림" pitchFamily="50" charset="-127"/>
              </a:rPr>
              <a:t>		</a:t>
            </a:r>
            <a:r>
              <a:rPr lang="en-US" altLang="en-US" sz="2398" dirty="0" err="1">
                <a:latin typeface="Courier New" pitchFamily="49" charset="0"/>
                <a:ea typeface="굴림" pitchFamily="50" charset="-127"/>
              </a:rPr>
              <a:t>PolicyHolder</a:t>
            </a:r>
            <a:r>
              <a:rPr lang="en-US" altLang="en-US" sz="2398" dirty="0">
                <a:latin typeface="Courier New" pitchFamily="49" charset="0"/>
                <a:ea typeface="굴림" pitchFamily="50" charset="-127"/>
              </a:rPr>
              <a:t> </a:t>
            </a:r>
            <a:r>
              <a:rPr lang="en-US" altLang="en-US" sz="2398" dirty="0" err="1">
                <a:latin typeface="Courier New" pitchFamily="49" charset="0"/>
                <a:ea typeface="굴림" pitchFamily="50" charset="-127"/>
              </a:rPr>
              <a:t>policyHolder</a:t>
            </a:r>
            <a:r>
              <a:rPr lang="en-US" altLang="en-US" sz="2398" dirty="0">
                <a:latin typeface="Courier New" pitchFamily="49" charset="0"/>
                <a:ea typeface="굴림" pitchFamily="50" charset="-127"/>
              </a:rPr>
              <a:t> = new </a:t>
            </a:r>
            <a:r>
              <a:rPr lang="en-US" altLang="en-US" sz="2398" dirty="0" err="1">
                <a:latin typeface="Courier New" pitchFamily="49" charset="0"/>
                <a:ea typeface="굴림" pitchFamily="50" charset="-127"/>
              </a:rPr>
              <a:t>PolicyHolder</a:t>
            </a:r>
            <a:r>
              <a:rPr lang="en-US" altLang="en-US" sz="2398" dirty="0">
                <a:latin typeface="Courier New" pitchFamily="49" charset="0"/>
                <a:ea typeface="굴림" pitchFamily="50" charset="-127"/>
              </a:rPr>
              <a:t>();</a:t>
            </a:r>
          </a:p>
          <a:p>
            <a:pPr algn="l">
              <a:lnSpc>
                <a:spcPct val="75000"/>
              </a:lnSpc>
            </a:pPr>
            <a:r>
              <a:rPr lang="en-US" altLang="en-US" sz="2398" dirty="0">
                <a:latin typeface="Courier New" pitchFamily="49" charset="0"/>
                <a:ea typeface="굴림" pitchFamily="50" charset="-127"/>
              </a:rPr>
              <a:t>		</a:t>
            </a:r>
            <a:r>
              <a:rPr lang="en-US" altLang="en-US" sz="2398" dirty="0" err="1">
                <a:latin typeface="Courier New" pitchFamily="49" charset="0"/>
                <a:ea typeface="굴림" pitchFamily="50" charset="-127"/>
              </a:rPr>
              <a:t>policyHolder.policyNo</a:t>
            </a:r>
            <a:r>
              <a:rPr lang="en-US" altLang="en-US" sz="2398" dirty="0">
                <a:latin typeface="Courier New" pitchFamily="49" charset="0"/>
                <a:ea typeface="굴림" pitchFamily="50" charset="-127"/>
              </a:rPr>
              <a:t> = </a:t>
            </a:r>
            <a:r>
              <a:rPr lang="en-US" altLang="en-US" sz="2398" dirty="0" err="1">
                <a:latin typeface="Courier New" pitchFamily="49" charset="0"/>
                <a:ea typeface="굴림" pitchFamily="50" charset="-127"/>
              </a:rPr>
              <a:t>policyNo</a:t>
            </a:r>
            <a:r>
              <a:rPr lang="en-US" altLang="en-US" sz="2398" dirty="0">
                <a:latin typeface="Courier New" pitchFamily="49" charset="0"/>
                <a:ea typeface="굴림" pitchFamily="50" charset="-127"/>
              </a:rPr>
              <a:t>;</a:t>
            </a:r>
          </a:p>
          <a:p>
            <a:pPr algn="l">
              <a:lnSpc>
                <a:spcPct val="75000"/>
              </a:lnSpc>
            </a:pPr>
            <a:r>
              <a:rPr lang="en-US" altLang="en-US" sz="2398" dirty="0">
                <a:latin typeface="Courier New" pitchFamily="49" charset="0"/>
                <a:ea typeface="굴림" pitchFamily="50" charset="-127"/>
              </a:rPr>
              <a:t>		</a:t>
            </a:r>
            <a:r>
              <a:rPr lang="en-US" altLang="en-US" sz="2398" dirty="0" err="1">
                <a:latin typeface="Courier New" pitchFamily="49" charset="0"/>
                <a:ea typeface="굴림" pitchFamily="50" charset="-127"/>
              </a:rPr>
              <a:t>policyHolder.bonus</a:t>
            </a:r>
            <a:r>
              <a:rPr lang="en-US" altLang="en-US" sz="2398" dirty="0">
                <a:latin typeface="Courier New" pitchFamily="49" charset="0"/>
                <a:ea typeface="굴림" pitchFamily="50" charset="-127"/>
              </a:rPr>
              <a:t> = bonus;</a:t>
            </a:r>
          </a:p>
          <a:p>
            <a:pPr algn="l">
              <a:lnSpc>
                <a:spcPct val="75000"/>
              </a:lnSpc>
            </a:pPr>
            <a:r>
              <a:rPr lang="en-US" altLang="en-US" sz="2398" dirty="0">
                <a:latin typeface="Courier New" pitchFamily="49" charset="0"/>
                <a:ea typeface="굴림" pitchFamily="50" charset="-127"/>
              </a:rPr>
              <a:t>		//More Statements</a:t>
            </a:r>
          </a:p>
          <a:p>
            <a:pPr algn="l">
              <a:lnSpc>
                <a:spcPct val="75000"/>
              </a:lnSpc>
            </a:pPr>
            <a:r>
              <a:rPr lang="en-US" altLang="en-US" sz="2398" dirty="0">
                <a:latin typeface="Courier New" pitchFamily="49" charset="0"/>
                <a:ea typeface="굴림" pitchFamily="50" charset="-127"/>
              </a:rPr>
              <a:t>		return </a:t>
            </a:r>
            <a:r>
              <a:rPr lang="en-US" altLang="en-US" sz="2398" dirty="0" err="1">
                <a:latin typeface="Courier New" pitchFamily="49" charset="0"/>
                <a:ea typeface="굴림" pitchFamily="50" charset="-127"/>
              </a:rPr>
              <a:t>policyHolder</a:t>
            </a:r>
            <a:r>
              <a:rPr lang="en-US" altLang="en-US" sz="2398" dirty="0">
                <a:latin typeface="Courier New" pitchFamily="49" charset="0"/>
                <a:ea typeface="굴림" pitchFamily="50" charset="-127"/>
              </a:rPr>
              <a:t>;</a:t>
            </a:r>
          </a:p>
          <a:p>
            <a:pPr algn="l">
              <a:lnSpc>
                <a:spcPct val="75000"/>
              </a:lnSpc>
            </a:pPr>
            <a:r>
              <a:rPr lang="en-US" altLang="en-US" sz="2398" dirty="0">
                <a:latin typeface="Courier New" pitchFamily="49" charset="0"/>
                <a:ea typeface="굴림" pitchFamily="50" charset="-127"/>
              </a:rPr>
              <a:t>	}</a:t>
            </a:r>
          </a:p>
          <a:p>
            <a:pPr algn="l">
              <a:lnSpc>
                <a:spcPct val="75000"/>
              </a:lnSpc>
            </a:pPr>
            <a:r>
              <a:rPr lang="en-US" altLang="en-US" sz="2398" dirty="0">
                <a:latin typeface="Courier New" pitchFamily="49" charset="0"/>
                <a:ea typeface="굴림" pitchFamily="50" charset="-127"/>
              </a:rPr>
              <a:t>}</a:t>
            </a:r>
          </a:p>
        </p:txBody>
      </p:sp>
      <p:sp>
        <p:nvSpPr>
          <p:cNvPr id="621573" name="Text Box 5"/>
          <p:cNvSpPr txBox="1">
            <a:spLocks noChangeArrowheads="1"/>
          </p:cNvSpPr>
          <p:nvPr/>
        </p:nvSpPr>
        <p:spPr bwMode="auto">
          <a:xfrm>
            <a:off x="310158" y="4953001"/>
            <a:ext cx="11571685" cy="461345"/>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r>
              <a:rPr lang="en-US" altLang="en-US" sz="2398">
                <a:latin typeface="Courier New" pitchFamily="49" charset="0"/>
                <a:ea typeface="굴림" pitchFamily="50" charset="-127"/>
              </a:rPr>
              <a:t>policyHolder2 = policyHolder1.getObject();</a:t>
            </a:r>
          </a:p>
        </p:txBody>
      </p:sp>
    </p:spTree>
    <p:extLst>
      <p:ext uri="{BB962C8B-B14F-4D97-AF65-F5344CB8AC3E}">
        <p14:creationId xmlns:p14="http://schemas.microsoft.com/office/powerpoint/2010/main" val="336168133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6417" y="1297374"/>
            <a:ext cx="10856389" cy="5007043"/>
          </a:xfrm>
        </p:spPr>
        <p:txBody>
          <a:bodyPr/>
          <a:lstStyle/>
          <a:p>
            <a:r>
              <a:rPr lang="en-US" b="1" dirty="0">
                <a:solidFill>
                  <a:schemeClr val="tx1"/>
                </a:solidFill>
              </a:rPr>
              <a:t>c</a:t>
            </a:r>
            <a:r>
              <a:rPr lang="en-US" b="1" dirty="0" smtClean="0">
                <a:solidFill>
                  <a:schemeClr val="tx1"/>
                </a:solidFill>
              </a:rPr>
              <a:t>lass </a:t>
            </a:r>
            <a:r>
              <a:rPr lang="en-US" b="1" dirty="0">
                <a:solidFill>
                  <a:schemeClr val="tx1"/>
                </a:solidFill>
              </a:rPr>
              <a:t>Capsule</a:t>
            </a:r>
            <a:endParaRPr lang="en-US" dirty="0">
              <a:solidFill>
                <a:schemeClr val="tx1"/>
              </a:solidFill>
            </a:endParaRPr>
          </a:p>
          <a:p>
            <a:r>
              <a:rPr lang="en-US" b="1" dirty="0">
                <a:solidFill>
                  <a:schemeClr val="tx1"/>
                </a:solidFill>
              </a:rPr>
              <a:t>{</a:t>
            </a:r>
            <a:endParaRPr lang="en-US" dirty="0">
              <a:solidFill>
                <a:schemeClr val="tx1"/>
              </a:solidFill>
            </a:endParaRPr>
          </a:p>
          <a:p>
            <a:r>
              <a:rPr lang="en-US" b="1" dirty="0">
                <a:solidFill>
                  <a:schemeClr val="tx1"/>
                </a:solidFill>
              </a:rPr>
              <a:t>//Outsider don’t have permission to access the private variables</a:t>
            </a:r>
            <a:endParaRPr lang="en-US" dirty="0">
              <a:solidFill>
                <a:schemeClr val="tx1"/>
              </a:solidFill>
            </a:endParaRPr>
          </a:p>
          <a:p>
            <a:r>
              <a:rPr lang="en-US" b="1" dirty="0">
                <a:solidFill>
                  <a:schemeClr val="tx1"/>
                </a:solidFill>
              </a:rPr>
              <a:t>Private String med1; </a:t>
            </a:r>
            <a:endParaRPr lang="en-US" dirty="0">
              <a:solidFill>
                <a:schemeClr val="tx1"/>
              </a:solidFill>
            </a:endParaRPr>
          </a:p>
          <a:p>
            <a:r>
              <a:rPr lang="en-US" b="1" dirty="0">
                <a:solidFill>
                  <a:schemeClr val="tx1"/>
                </a:solidFill>
              </a:rPr>
              <a:t>Private String med2;</a:t>
            </a:r>
            <a:endParaRPr lang="en-US" dirty="0">
              <a:solidFill>
                <a:schemeClr val="tx1"/>
              </a:solidFill>
            </a:endParaRPr>
          </a:p>
          <a:p>
            <a:r>
              <a:rPr lang="en-US" b="1" dirty="0">
                <a:solidFill>
                  <a:schemeClr val="tx1"/>
                </a:solidFill>
              </a:rPr>
              <a:t>//Out siders can call the method as it is declared as public</a:t>
            </a:r>
            <a:endParaRPr lang="en-US" dirty="0">
              <a:solidFill>
                <a:schemeClr val="tx1"/>
              </a:solidFill>
            </a:endParaRPr>
          </a:p>
          <a:p>
            <a:r>
              <a:rPr lang="en-US" b="1" dirty="0">
                <a:solidFill>
                  <a:schemeClr val="tx1"/>
                </a:solidFill>
              </a:rPr>
              <a:t>public String getName(String med1,String med2)</a:t>
            </a:r>
            <a:endParaRPr lang="en-US" dirty="0">
              <a:solidFill>
                <a:schemeClr val="tx1"/>
              </a:solidFill>
            </a:endParaRPr>
          </a:p>
          <a:p>
            <a:r>
              <a:rPr lang="en-US" b="1" dirty="0">
                <a:solidFill>
                  <a:schemeClr val="tx1"/>
                </a:solidFill>
              </a:rPr>
              <a:t>{</a:t>
            </a:r>
            <a:endParaRPr lang="en-US" dirty="0">
              <a:solidFill>
                <a:schemeClr val="tx1"/>
              </a:solidFill>
            </a:endParaRPr>
          </a:p>
          <a:p>
            <a:r>
              <a:rPr lang="en-US" b="1" dirty="0">
                <a:solidFill>
                  <a:schemeClr val="tx1"/>
                </a:solidFill>
              </a:rPr>
              <a:t>String tab=med1+med2+”xyz”;</a:t>
            </a:r>
            <a:endParaRPr lang="en-US" dirty="0">
              <a:solidFill>
                <a:schemeClr val="tx1"/>
              </a:solidFill>
            </a:endParaRPr>
          </a:p>
          <a:p>
            <a:r>
              <a:rPr lang="en-US" b="1" dirty="0">
                <a:solidFill>
                  <a:schemeClr val="tx1"/>
                </a:solidFill>
              </a:rPr>
              <a:t>return tab;</a:t>
            </a:r>
            <a:endParaRPr lang="en-US" dirty="0">
              <a:solidFill>
                <a:schemeClr val="tx1"/>
              </a:solidFill>
            </a:endParaRPr>
          </a:p>
          <a:p>
            <a:r>
              <a:rPr lang="en-US" b="1" dirty="0">
                <a:solidFill>
                  <a:schemeClr val="tx1"/>
                </a:solidFill>
              </a:rPr>
              <a:t>}</a:t>
            </a:r>
            <a:endParaRPr lang="en-US" dirty="0">
              <a:solidFill>
                <a:schemeClr val="tx1"/>
              </a:solidFill>
            </a:endParaRPr>
          </a:p>
          <a:p>
            <a:endParaRPr lang="en-US" dirty="0">
              <a:solidFill>
                <a:schemeClr val="tx1"/>
              </a:solidFill>
            </a:endParaRPr>
          </a:p>
        </p:txBody>
      </p:sp>
      <p:sp>
        <p:nvSpPr>
          <p:cNvPr id="4" name="Title 3"/>
          <p:cNvSpPr>
            <a:spLocks noGrp="1"/>
          </p:cNvSpPr>
          <p:nvPr>
            <p:ph type="title"/>
          </p:nvPr>
        </p:nvSpPr>
        <p:spPr/>
        <p:txBody>
          <a:bodyPr/>
          <a:lstStyle/>
          <a:p>
            <a:r>
              <a:rPr lang="en-US" dirty="0">
                <a:solidFill>
                  <a:schemeClr val="tx1"/>
                </a:solidFill>
              </a:rPr>
              <a:t>Encapsulation</a:t>
            </a:r>
            <a:endParaRPr lang="en-US" dirty="0"/>
          </a:p>
        </p:txBody>
      </p:sp>
    </p:spTree>
    <p:extLst>
      <p:ext uri="{BB962C8B-B14F-4D97-AF65-F5344CB8AC3E}">
        <p14:creationId xmlns:p14="http://schemas.microsoft.com/office/powerpoint/2010/main" val="364048172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8568" y="383820"/>
            <a:ext cx="8831023" cy="609600"/>
          </a:xfrm>
        </p:spPr>
        <p:txBody>
          <a:bodyPr/>
          <a:lstStyle/>
          <a:p>
            <a:r>
              <a:rPr lang="en-US" dirty="0" smtClean="0">
                <a:solidFill>
                  <a:schemeClr val="tx1"/>
                </a:solidFill>
              </a:rPr>
              <a:t>Inheritance cont..</a:t>
            </a:r>
            <a:endParaRPr lang="en-US" dirty="0"/>
          </a:p>
        </p:txBody>
      </p:sp>
      <p:sp>
        <p:nvSpPr>
          <p:cNvPr id="5" name="Rectangle 21"/>
          <p:cNvSpPr txBox="1">
            <a:spLocks noChangeArrowheads="1"/>
          </p:cNvSpPr>
          <p:nvPr/>
        </p:nvSpPr>
        <p:spPr>
          <a:xfrm>
            <a:off x="919194" y="1218072"/>
            <a:ext cx="10353613" cy="5481325"/>
          </a:xfrm>
          <a:prstGeom prst="rect">
            <a:avLst/>
          </a:prstGeom>
        </p:spPr>
        <p:txBody>
          <a:bodyPr/>
          <a:lstStyle>
            <a:lvl1pPr marL="342900" indent="-342900" algn="l" rtl="0" fontAlgn="base">
              <a:spcBef>
                <a:spcPct val="20000"/>
              </a:spcBef>
              <a:spcAft>
                <a:spcPct val="0"/>
              </a:spcAft>
              <a:buClr>
                <a:srgbClr val="4D4D4D"/>
              </a:buClr>
              <a:buFont typeface="Times" pitchFamily="18" charset="0"/>
              <a:buChar char="•"/>
              <a:defRPr sz="1800">
                <a:solidFill>
                  <a:srgbClr val="4D4D4D"/>
                </a:solidFill>
                <a:latin typeface="Arial" panose="020B0604020202020204" pitchFamily="34" charset="0"/>
                <a:ea typeface="+mn-ea"/>
                <a:cs typeface="Arial" panose="020B0604020202020204" pitchFamily="34" charset="0"/>
              </a:defRPr>
            </a:lvl1pPr>
            <a:lvl2pPr marL="742950" indent="-285750" algn="l" rtl="0" fontAlgn="base">
              <a:spcBef>
                <a:spcPct val="20000"/>
              </a:spcBef>
              <a:spcAft>
                <a:spcPct val="0"/>
              </a:spcAft>
              <a:buClr>
                <a:srgbClr val="4D4D4D"/>
              </a:buClr>
              <a:buChar char="–"/>
              <a:defRPr sz="1600">
                <a:solidFill>
                  <a:srgbClr val="4D4D4D"/>
                </a:solidFill>
                <a:latin typeface="Arial" panose="020B0604020202020204" pitchFamily="34" charset="0"/>
                <a:ea typeface="+mn-ea"/>
                <a:cs typeface="Arial" panose="020B0604020202020204" pitchFamily="34" charset="0"/>
              </a:defRPr>
            </a:lvl2pPr>
            <a:lvl3pPr marL="1143000" indent="-228600" algn="l" rtl="0" fontAlgn="base">
              <a:spcBef>
                <a:spcPct val="20000"/>
              </a:spcBef>
              <a:spcAft>
                <a:spcPct val="0"/>
              </a:spcAft>
              <a:buClr>
                <a:srgbClr val="4D4D4D"/>
              </a:buClr>
              <a:buChar char="•"/>
              <a:defRPr sz="1600">
                <a:solidFill>
                  <a:srgbClr val="4D4D4D"/>
                </a:solidFill>
                <a:latin typeface="Arial" panose="020B0604020202020204" pitchFamily="34" charset="0"/>
                <a:ea typeface="+mn-ea"/>
                <a:cs typeface="Arial" panose="020B0604020202020204" pitchFamily="34" charset="0"/>
              </a:defRPr>
            </a:lvl3pPr>
            <a:lvl4pPr marL="1600200" indent="-228600" algn="l" rtl="0" fontAlgn="base">
              <a:spcBef>
                <a:spcPct val="20000"/>
              </a:spcBef>
              <a:spcAft>
                <a:spcPct val="0"/>
              </a:spcAft>
              <a:buClr>
                <a:srgbClr val="4D4D4D"/>
              </a:buClr>
              <a:buChar char="–"/>
              <a:defRPr sz="1600">
                <a:solidFill>
                  <a:srgbClr val="4D4D4D"/>
                </a:solidFill>
                <a:latin typeface="Arial" panose="020B0604020202020204" pitchFamily="34" charset="0"/>
                <a:ea typeface="+mn-ea"/>
                <a:cs typeface="Arial" panose="020B0604020202020204" pitchFamily="34" charset="0"/>
              </a:defRPr>
            </a:lvl4pPr>
            <a:lvl5pPr marL="2057400" indent="-228600" algn="l" rtl="0" fontAlgn="base">
              <a:spcBef>
                <a:spcPct val="20000"/>
              </a:spcBef>
              <a:spcAft>
                <a:spcPct val="0"/>
              </a:spcAft>
              <a:buClr>
                <a:srgbClr val="4D4D4D"/>
              </a:buClr>
              <a:buFont typeface="Times" pitchFamily="18" charset="0"/>
              <a:buChar char="•"/>
              <a:defRPr sz="1600">
                <a:solidFill>
                  <a:srgbClr val="4D4D4D"/>
                </a:solidFill>
                <a:latin typeface="Arial" panose="020B0604020202020204" pitchFamily="34" charset="0"/>
                <a:ea typeface="+mn-ea"/>
                <a:cs typeface="Arial" panose="020B0604020202020204" pitchFamily="34" charset="0"/>
              </a:defRPr>
            </a:lvl5pPr>
            <a:lvl6pPr marL="2514600" indent="-228600" algn="l" rtl="0" fontAlgn="base">
              <a:spcBef>
                <a:spcPct val="20000"/>
              </a:spcBef>
              <a:spcAft>
                <a:spcPct val="0"/>
              </a:spcAft>
              <a:buClr>
                <a:srgbClr val="ECBD40"/>
              </a:buClr>
              <a:buFont typeface="Times" pitchFamily="18" charset="0"/>
              <a:buChar char="•"/>
              <a:defRPr sz="2000">
                <a:solidFill>
                  <a:srgbClr val="002A4A"/>
                </a:solidFill>
                <a:latin typeface="+mn-lt"/>
                <a:ea typeface="+mn-ea"/>
                <a:cs typeface="+mn-cs"/>
              </a:defRPr>
            </a:lvl6pPr>
            <a:lvl7pPr marL="2971800" indent="-228600" algn="l" rtl="0" fontAlgn="base">
              <a:spcBef>
                <a:spcPct val="20000"/>
              </a:spcBef>
              <a:spcAft>
                <a:spcPct val="0"/>
              </a:spcAft>
              <a:buClr>
                <a:srgbClr val="ECBD40"/>
              </a:buClr>
              <a:buFont typeface="Times" pitchFamily="18" charset="0"/>
              <a:buChar char="•"/>
              <a:defRPr sz="2000">
                <a:solidFill>
                  <a:srgbClr val="002A4A"/>
                </a:solidFill>
                <a:latin typeface="+mn-lt"/>
                <a:ea typeface="+mn-ea"/>
                <a:cs typeface="+mn-cs"/>
              </a:defRPr>
            </a:lvl7pPr>
            <a:lvl8pPr marL="3429000" indent="-228600" algn="l" rtl="0" fontAlgn="base">
              <a:spcBef>
                <a:spcPct val="20000"/>
              </a:spcBef>
              <a:spcAft>
                <a:spcPct val="0"/>
              </a:spcAft>
              <a:buClr>
                <a:srgbClr val="ECBD40"/>
              </a:buClr>
              <a:buFont typeface="Times" pitchFamily="18" charset="0"/>
              <a:buChar char="•"/>
              <a:defRPr sz="2000">
                <a:solidFill>
                  <a:srgbClr val="002A4A"/>
                </a:solidFill>
                <a:latin typeface="+mn-lt"/>
                <a:ea typeface="+mn-ea"/>
                <a:cs typeface="+mn-cs"/>
              </a:defRPr>
            </a:lvl8pPr>
            <a:lvl9pPr marL="3886200" indent="-228600" algn="l" rtl="0" fontAlgn="base">
              <a:spcBef>
                <a:spcPct val="20000"/>
              </a:spcBef>
              <a:spcAft>
                <a:spcPct val="0"/>
              </a:spcAft>
              <a:buClr>
                <a:srgbClr val="ECBD40"/>
              </a:buClr>
              <a:buFont typeface="Times" pitchFamily="18" charset="0"/>
              <a:buChar char="•"/>
              <a:defRPr sz="2000">
                <a:solidFill>
                  <a:srgbClr val="002A4A"/>
                </a:solidFill>
                <a:latin typeface="+mn-lt"/>
                <a:ea typeface="+mn-ea"/>
                <a:cs typeface="+mn-cs"/>
              </a:defRPr>
            </a:lvl9pPr>
          </a:lstStyle>
          <a:p>
            <a:pPr marL="0" indent="0">
              <a:buNone/>
            </a:pPr>
            <a:endParaRPr lang="en-US" altLang="zh-TW" sz="3730" kern="0" dirty="0">
              <a:ea typeface="新細明體" pitchFamily="18" charset="-120"/>
            </a:endParaRPr>
          </a:p>
        </p:txBody>
      </p:sp>
      <p:sp>
        <p:nvSpPr>
          <p:cNvPr id="6" name="Rectangle 23"/>
          <p:cNvSpPr>
            <a:spLocks noChangeArrowheads="1"/>
          </p:cNvSpPr>
          <p:nvPr/>
        </p:nvSpPr>
        <p:spPr bwMode="auto">
          <a:xfrm>
            <a:off x="1020699" y="3924899"/>
            <a:ext cx="2557740" cy="1229703"/>
          </a:xfrm>
          <a:prstGeom prst="rect">
            <a:avLst/>
          </a:prstGeom>
          <a:solidFill>
            <a:srgbClr val="6600FF"/>
          </a:solidFill>
          <a:ln w="9525">
            <a:solidFill>
              <a:schemeClr val="tx1"/>
            </a:solidFill>
            <a:miter lim="800000"/>
            <a:headEnd/>
            <a:tailEnd/>
          </a:ln>
          <a:effectLst/>
        </p:spPr>
        <p:txBody>
          <a:bodyPr wrap="none" anchor="ctr"/>
          <a:lstStyle/>
          <a:p>
            <a:pPr algn="ctr"/>
            <a:r>
              <a:rPr lang="en-US" altLang="zh-TW" sz="2398" b="1" dirty="0" err="1">
                <a:solidFill>
                  <a:srgbClr val="FFFF00"/>
                </a:solidFill>
                <a:ea typeface="新細明體" pitchFamily="18" charset="-120"/>
              </a:rPr>
              <a:t>Demat</a:t>
            </a:r>
            <a:r>
              <a:rPr lang="en-US" altLang="zh-TW" sz="2398" b="1" dirty="0">
                <a:solidFill>
                  <a:srgbClr val="FFFF00"/>
                </a:solidFill>
                <a:ea typeface="新細明體" pitchFamily="18" charset="-120"/>
              </a:rPr>
              <a:t> Account</a:t>
            </a:r>
          </a:p>
        </p:txBody>
      </p:sp>
      <p:sp>
        <p:nvSpPr>
          <p:cNvPr id="8" name="Rectangle 25"/>
          <p:cNvSpPr>
            <a:spLocks noChangeArrowheads="1"/>
          </p:cNvSpPr>
          <p:nvPr/>
        </p:nvSpPr>
        <p:spPr bwMode="auto">
          <a:xfrm>
            <a:off x="2604617" y="2436145"/>
            <a:ext cx="1947646" cy="596348"/>
          </a:xfrm>
          <a:prstGeom prst="rect">
            <a:avLst/>
          </a:prstGeom>
          <a:solidFill>
            <a:srgbClr val="FFFF99"/>
          </a:solidFill>
          <a:ln w="9525">
            <a:solidFill>
              <a:schemeClr val="tx1"/>
            </a:solidFill>
            <a:miter lim="800000"/>
            <a:headEnd/>
            <a:tailEnd/>
          </a:ln>
          <a:effectLst/>
        </p:spPr>
        <p:txBody>
          <a:bodyPr wrap="none" anchor="ctr"/>
          <a:lstStyle/>
          <a:p>
            <a:pPr algn="ctr"/>
            <a:r>
              <a:rPr lang="en-US" altLang="zh-TW" sz="2398" b="1" dirty="0">
                <a:solidFill>
                  <a:srgbClr val="000066"/>
                </a:solidFill>
                <a:ea typeface="新細明體" pitchFamily="18" charset="-120"/>
              </a:rPr>
              <a:t>Accounts</a:t>
            </a:r>
          </a:p>
        </p:txBody>
      </p:sp>
      <p:cxnSp>
        <p:nvCxnSpPr>
          <p:cNvPr id="13" name="Straight Arrow Connector 12"/>
          <p:cNvCxnSpPr>
            <a:endCxn id="8" idx="2"/>
          </p:cNvCxnSpPr>
          <p:nvPr/>
        </p:nvCxnSpPr>
        <p:spPr bwMode="auto">
          <a:xfrm flipV="1">
            <a:off x="2441783" y="3032493"/>
            <a:ext cx="1136657" cy="89240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Straight Arrow Connector 13"/>
          <p:cNvCxnSpPr/>
          <p:nvPr/>
        </p:nvCxnSpPr>
        <p:spPr bwMode="auto">
          <a:xfrm flipH="1" flipV="1">
            <a:off x="4065880" y="3032492"/>
            <a:ext cx="1268825" cy="10055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Rectangle 17"/>
          <p:cNvSpPr/>
          <p:nvPr/>
        </p:nvSpPr>
        <p:spPr bwMode="auto">
          <a:xfrm>
            <a:off x="4471904" y="3958735"/>
            <a:ext cx="2639156" cy="1195866"/>
          </a:xfrm>
          <a:prstGeom prst="rect">
            <a:avLst/>
          </a:prstGeom>
          <a:solidFill>
            <a:srgbClr val="B34B95"/>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algn="ctr"/>
            <a:r>
              <a:rPr lang="en-US" altLang="zh-TW" sz="2398" b="1" dirty="0">
                <a:solidFill>
                  <a:srgbClr val="FFFF00"/>
                </a:solidFill>
                <a:ea typeface="新細明體" pitchFamily="18" charset="-120"/>
              </a:rPr>
              <a:t>Current Account</a:t>
            </a:r>
          </a:p>
        </p:txBody>
      </p:sp>
      <p:sp>
        <p:nvSpPr>
          <p:cNvPr id="21" name="Cloud Callout 20"/>
          <p:cNvSpPr/>
          <p:nvPr/>
        </p:nvSpPr>
        <p:spPr bwMode="auto">
          <a:xfrm>
            <a:off x="5588470" y="992857"/>
            <a:ext cx="2334638" cy="2039635"/>
          </a:xfrm>
          <a:prstGeom prst="cloudCallout">
            <a:avLst>
              <a:gd name="adj1" fmla="val -94234"/>
              <a:gd name="adj2" fmla="val 30336"/>
            </a:avLst>
          </a:prstGeom>
          <a:solidFill>
            <a:schemeClr val="tx1">
              <a:lumMod val="10000"/>
              <a:lumOff val="90000"/>
            </a:schemeClr>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r>
              <a:rPr lang="en-US" altLang="zh-TW" sz="1865" kern="0" dirty="0">
                <a:ea typeface="新細明體" pitchFamily="18" charset="-120"/>
              </a:rPr>
              <a:t>Augmenting the original class</a:t>
            </a:r>
          </a:p>
          <a:p>
            <a:pPr defTabSz="1218072" eaLnBrk="0" fontAlgn="base" hangingPunct="0">
              <a:spcBef>
                <a:spcPct val="0"/>
              </a:spcBef>
              <a:spcAft>
                <a:spcPct val="0"/>
              </a:spcAft>
            </a:pPr>
            <a:endParaRPr lang="en-US" sz="1865" dirty="0"/>
          </a:p>
        </p:txBody>
      </p:sp>
      <p:sp>
        <p:nvSpPr>
          <p:cNvPr id="24" name="Cloud Callout 23"/>
          <p:cNvSpPr/>
          <p:nvPr/>
        </p:nvSpPr>
        <p:spPr bwMode="auto">
          <a:xfrm>
            <a:off x="9039675" y="3478696"/>
            <a:ext cx="2334638" cy="2039635"/>
          </a:xfrm>
          <a:prstGeom prst="cloudCallout">
            <a:avLst>
              <a:gd name="adj1" fmla="val -121344"/>
              <a:gd name="adj2" fmla="val 6916"/>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eaLnBrk="1" hangingPunct="1"/>
            <a:r>
              <a:rPr lang="en-US" altLang="zh-TW" sz="1865" kern="0" dirty="0">
                <a:ea typeface="新細明體" pitchFamily="18" charset="-120"/>
              </a:rPr>
              <a:t>Specializing the original class</a:t>
            </a:r>
          </a:p>
          <a:p>
            <a:pPr defTabSz="1218072" eaLnBrk="0" fontAlgn="base" hangingPunct="0">
              <a:spcBef>
                <a:spcPct val="0"/>
              </a:spcBef>
              <a:spcAft>
                <a:spcPct val="0"/>
              </a:spcAft>
            </a:pPr>
            <a:endParaRPr lang="en-US" sz="1865" dirty="0"/>
          </a:p>
        </p:txBody>
      </p:sp>
    </p:spTree>
    <p:extLst>
      <p:ext uri="{BB962C8B-B14F-4D97-AF65-F5344CB8AC3E}">
        <p14:creationId xmlns:p14="http://schemas.microsoft.com/office/powerpoint/2010/main" val="312296532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solidFill>
                  <a:schemeClr val="tx1"/>
                </a:solidFill>
              </a:rPr>
              <a:t>Inheritance Syntax</a:t>
            </a:r>
            <a:r>
              <a:rPr lang="en-US" dirty="0"/>
              <a:t/>
            </a:r>
            <a:br>
              <a:rPr lang="en-US" dirty="0"/>
            </a:br>
            <a:endParaRPr lang="en-US" dirty="0"/>
          </a:p>
        </p:txBody>
      </p:sp>
      <p:sp>
        <p:nvSpPr>
          <p:cNvPr id="6" name="Text Box 4"/>
          <p:cNvSpPr txBox="1">
            <a:spLocks noChangeArrowheads="1"/>
          </p:cNvSpPr>
          <p:nvPr/>
        </p:nvSpPr>
        <p:spPr bwMode="auto">
          <a:xfrm>
            <a:off x="6197506" y="3895215"/>
            <a:ext cx="4669277" cy="2061077"/>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square">
            <a:spAutoFit/>
          </a:bodyPr>
          <a:lstStyle/>
          <a:p>
            <a:r>
              <a:rPr lang="en-US" sz="1599" dirty="0"/>
              <a:t>class CurrentAccount extends Account </a:t>
            </a:r>
          </a:p>
          <a:p>
            <a:r>
              <a:rPr lang="en-US" sz="1599" dirty="0"/>
              <a:t>{</a:t>
            </a:r>
          </a:p>
          <a:p>
            <a:r>
              <a:rPr lang="en-US" sz="1599" dirty="0"/>
              <a:t>private double balance;</a:t>
            </a:r>
          </a:p>
          <a:p>
            <a:r>
              <a:rPr lang="en-US" sz="1599" dirty="0"/>
              <a:t>public void </a:t>
            </a:r>
            <a:r>
              <a:rPr lang="en-US" sz="1599" dirty="0" err="1"/>
              <a:t>getBalanceDetail</a:t>
            </a:r>
            <a:r>
              <a:rPr lang="en-US" sz="1599" dirty="0"/>
              <a:t>(double </a:t>
            </a:r>
            <a:r>
              <a:rPr lang="en-US" sz="1599" dirty="0" err="1"/>
              <a:t>bal</a:t>
            </a:r>
            <a:r>
              <a:rPr lang="en-US" sz="1599" dirty="0"/>
              <a:t>)</a:t>
            </a:r>
          </a:p>
          <a:p>
            <a:r>
              <a:rPr lang="en-US" sz="1599" dirty="0"/>
              <a:t>{</a:t>
            </a:r>
          </a:p>
          <a:p>
            <a:r>
              <a:rPr lang="en-US" sz="1599" dirty="0" err="1"/>
              <a:t>System.out.println</a:t>
            </a:r>
            <a:r>
              <a:rPr lang="en-US" sz="1599" dirty="0"/>
              <a:t>(</a:t>
            </a:r>
            <a:r>
              <a:rPr lang="en-US" sz="1599" dirty="0" err="1"/>
              <a:t>bal</a:t>
            </a:r>
            <a:r>
              <a:rPr lang="en-US" sz="1599" dirty="0"/>
              <a:t>);</a:t>
            </a:r>
          </a:p>
          <a:p>
            <a:r>
              <a:rPr lang="en-US" sz="1599" dirty="0"/>
              <a:t>}</a:t>
            </a:r>
          </a:p>
          <a:p>
            <a:r>
              <a:rPr lang="en-US" sz="1599" dirty="0"/>
              <a:t>}</a:t>
            </a:r>
          </a:p>
        </p:txBody>
      </p:sp>
      <p:sp>
        <p:nvSpPr>
          <p:cNvPr id="7" name="Text Box 4"/>
          <p:cNvSpPr txBox="1">
            <a:spLocks noChangeArrowheads="1"/>
          </p:cNvSpPr>
          <p:nvPr/>
        </p:nvSpPr>
        <p:spPr bwMode="auto">
          <a:xfrm>
            <a:off x="310157" y="3977212"/>
            <a:ext cx="4872289" cy="2061077"/>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square">
            <a:spAutoFit/>
          </a:bodyPr>
          <a:lstStyle/>
          <a:p>
            <a:r>
              <a:rPr lang="en-US" sz="1599" dirty="0"/>
              <a:t>class DematAccount extends Account </a:t>
            </a:r>
          </a:p>
          <a:p>
            <a:r>
              <a:rPr lang="en-US" sz="1599" dirty="0"/>
              <a:t>{</a:t>
            </a:r>
          </a:p>
          <a:p>
            <a:r>
              <a:rPr lang="en-US" sz="1599" dirty="0"/>
              <a:t>private String </a:t>
            </a:r>
            <a:r>
              <a:rPr lang="en-US" sz="1599" dirty="0" err="1"/>
              <a:t>service_provider</a:t>
            </a:r>
            <a:r>
              <a:rPr lang="en-US" sz="1599" dirty="0"/>
              <a:t>;</a:t>
            </a:r>
          </a:p>
          <a:p>
            <a:r>
              <a:rPr lang="en-US" sz="1599" dirty="0"/>
              <a:t>public String </a:t>
            </a:r>
            <a:r>
              <a:rPr lang="en-US" sz="1599" dirty="0" err="1"/>
              <a:t>getSP</a:t>
            </a:r>
            <a:r>
              <a:rPr lang="en-US" sz="1599" dirty="0"/>
              <a:t>(String </a:t>
            </a:r>
            <a:r>
              <a:rPr lang="en-US" sz="1599" dirty="0" err="1"/>
              <a:t>sp</a:t>
            </a:r>
            <a:r>
              <a:rPr lang="en-US" sz="1599" dirty="0"/>
              <a:t>)</a:t>
            </a:r>
          </a:p>
          <a:p>
            <a:r>
              <a:rPr lang="en-US" sz="1599" dirty="0"/>
              <a:t>{</a:t>
            </a:r>
          </a:p>
          <a:p>
            <a:r>
              <a:rPr lang="en-US" sz="1599" dirty="0" err="1"/>
              <a:t>System.out.println</a:t>
            </a:r>
            <a:r>
              <a:rPr lang="en-US" sz="1599" dirty="0"/>
              <a:t>(“Your services provider is “+</a:t>
            </a:r>
            <a:r>
              <a:rPr lang="en-US" sz="1599" dirty="0" err="1"/>
              <a:t>sp</a:t>
            </a:r>
            <a:r>
              <a:rPr lang="en-US" sz="1599" dirty="0"/>
              <a:t>);</a:t>
            </a:r>
          </a:p>
          <a:p>
            <a:r>
              <a:rPr lang="en-US" sz="1599" dirty="0"/>
              <a:t>}</a:t>
            </a:r>
          </a:p>
          <a:p>
            <a:r>
              <a:rPr lang="en-US" sz="1599" dirty="0"/>
              <a:t>}</a:t>
            </a:r>
          </a:p>
        </p:txBody>
      </p:sp>
      <p:sp>
        <p:nvSpPr>
          <p:cNvPr id="8" name="Text Box 4"/>
          <p:cNvSpPr txBox="1">
            <a:spLocks noChangeArrowheads="1"/>
          </p:cNvSpPr>
          <p:nvPr/>
        </p:nvSpPr>
        <p:spPr bwMode="auto">
          <a:xfrm>
            <a:off x="3050819" y="891351"/>
            <a:ext cx="4872289" cy="2799356"/>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square">
            <a:spAutoFit/>
          </a:bodyPr>
          <a:lstStyle/>
          <a:p>
            <a:r>
              <a:rPr lang="en-US" sz="1599" dirty="0"/>
              <a:t>class Accounts</a:t>
            </a:r>
          </a:p>
          <a:p>
            <a:r>
              <a:rPr lang="en-US" sz="1599" dirty="0"/>
              <a:t> {</a:t>
            </a:r>
          </a:p>
          <a:p>
            <a:r>
              <a:rPr lang="en-US" sz="1599" dirty="0"/>
              <a:t>private String name;</a:t>
            </a:r>
          </a:p>
          <a:p>
            <a:r>
              <a:rPr lang="en-US" sz="1599" dirty="0"/>
              <a:t>Private double </a:t>
            </a:r>
            <a:r>
              <a:rPr lang="en-US" sz="1599" dirty="0" err="1"/>
              <a:t>acNo</a:t>
            </a:r>
            <a:r>
              <a:rPr lang="en-US" sz="1599" dirty="0"/>
              <a:t>;</a:t>
            </a:r>
          </a:p>
          <a:p>
            <a:r>
              <a:rPr lang="en-US" sz="1599" dirty="0"/>
              <a:t>public void </a:t>
            </a:r>
            <a:r>
              <a:rPr lang="en-US" sz="1599" dirty="0" err="1"/>
              <a:t>getDetails</a:t>
            </a:r>
            <a:r>
              <a:rPr lang="en-US" sz="1599" dirty="0"/>
              <a:t>(String </a:t>
            </a:r>
            <a:r>
              <a:rPr lang="en-US" sz="1599" dirty="0" err="1"/>
              <a:t>name,int</a:t>
            </a:r>
            <a:r>
              <a:rPr lang="en-US" sz="1599" dirty="0"/>
              <a:t> </a:t>
            </a:r>
            <a:r>
              <a:rPr lang="en-US" sz="1599" dirty="0" err="1"/>
              <a:t>acNo</a:t>
            </a:r>
            <a:r>
              <a:rPr lang="en-US" sz="1599" dirty="0"/>
              <a:t>)</a:t>
            </a:r>
          </a:p>
          <a:p>
            <a:r>
              <a:rPr lang="en-US" sz="1599" b="1" dirty="0"/>
              <a:t>{</a:t>
            </a:r>
            <a:endParaRPr lang="en-US" sz="1599" dirty="0"/>
          </a:p>
          <a:p>
            <a:r>
              <a:rPr lang="en-US" sz="1599" dirty="0" err="1"/>
              <a:t>System.out.println</a:t>
            </a:r>
            <a:r>
              <a:rPr lang="en-US" sz="1599" dirty="0"/>
              <a:t>(name+“ welcome to </a:t>
            </a:r>
            <a:r>
              <a:rPr lang="en-US" sz="1599" dirty="0" err="1"/>
              <a:t>XYZBanking</a:t>
            </a:r>
            <a:r>
              <a:rPr lang="en-US" sz="1599" dirty="0"/>
              <a:t>”);</a:t>
            </a:r>
          </a:p>
          <a:p>
            <a:r>
              <a:rPr lang="en-US" sz="1599" dirty="0"/>
              <a:t>}</a:t>
            </a:r>
          </a:p>
          <a:p>
            <a:r>
              <a:rPr lang="en-US" sz="1599" dirty="0"/>
              <a:t>}</a:t>
            </a:r>
          </a:p>
          <a:p>
            <a:endParaRPr lang="en-US" sz="1599" dirty="0"/>
          </a:p>
        </p:txBody>
      </p:sp>
    </p:spTree>
    <p:extLst>
      <p:ext uri="{BB962C8B-B14F-4D97-AF65-F5344CB8AC3E}">
        <p14:creationId xmlns:p14="http://schemas.microsoft.com/office/powerpoint/2010/main" val="389962618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6417" y="1580017"/>
            <a:ext cx="11059401" cy="4724400"/>
          </a:xfrm>
        </p:spPr>
        <p:txBody>
          <a:bodyPr>
            <a:normAutofit fontScale="85000" lnSpcReduction="20000"/>
          </a:bodyPr>
          <a:lstStyle/>
          <a:p>
            <a:r>
              <a:rPr lang="en-US" dirty="0" smtClean="0">
                <a:solidFill>
                  <a:schemeClr val="tx1"/>
                </a:solidFill>
              </a:rPr>
              <a:t>Class Banking</a:t>
            </a:r>
          </a:p>
          <a:p>
            <a:r>
              <a:rPr lang="en-US" dirty="0" smtClean="0">
                <a:solidFill>
                  <a:schemeClr val="tx1"/>
                </a:solidFill>
              </a:rPr>
              <a:t>{</a:t>
            </a:r>
          </a:p>
          <a:p>
            <a:r>
              <a:rPr lang="en-US" dirty="0" smtClean="0">
                <a:solidFill>
                  <a:schemeClr val="tx1"/>
                </a:solidFill>
              </a:rPr>
              <a:t>public String bankATM(String statement)</a:t>
            </a:r>
          </a:p>
          <a:p>
            <a:r>
              <a:rPr lang="en-US" dirty="0" smtClean="0">
                <a:solidFill>
                  <a:schemeClr val="tx1"/>
                </a:solidFill>
              </a:rPr>
              <a:t>{</a:t>
            </a:r>
          </a:p>
          <a:p>
            <a:r>
              <a:rPr lang="en-US" dirty="0">
                <a:solidFill>
                  <a:schemeClr val="tx1"/>
                </a:solidFill>
              </a:rPr>
              <a:t>r</a:t>
            </a:r>
            <a:r>
              <a:rPr lang="en-US" dirty="0" smtClean="0">
                <a:solidFill>
                  <a:schemeClr val="tx1"/>
                </a:solidFill>
              </a:rPr>
              <a:t>eturn statement;</a:t>
            </a:r>
            <a:br>
              <a:rPr lang="en-US" dirty="0" smtClean="0">
                <a:solidFill>
                  <a:schemeClr val="tx1"/>
                </a:solidFill>
              </a:rPr>
            </a:br>
            <a:r>
              <a:rPr lang="en-US" dirty="0" smtClean="0">
                <a:solidFill>
                  <a:schemeClr val="tx1"/>
                </a:solidFill>
              </a:rPr>
              <a:t>}</a:t>
            </a:r>
          </a:p>
          <a:p>
            <a:r>
              <a:rPr lang="en-US" dirty="0" smtClean="0">
                <a:solidFill>
                  <a:schemeClr val="tx1"/>
                </a:solidFill>
              </a:rPr>
              <a:t>{</a:t>
            </a:r>
            <a:r>
              <a:rPr lang="en-US" dirty="0">
                <a:solidFill>
                  <a:schemeClr val="tx1"/>
                </a:solidFill>
              </a:rPr>
              <a:t>public String </a:t>
            </a:r>
            <a:r>
              <a:rPr lang="en-US" dirty="0" err="1">
                <a:solidFill>
                  <a:schemeClr val="tx1"/>
                </a:solidFill>
              </a:rPr>
              <a:t>bankATM</a:t>
            </a:r>
            <a:r>
              <a:rPr lang="en-US" dirty="0">
                <a:solidFill>
                  <a:schemeClr val="tx1"/>
                </a:solidFill>
              </a:rPr>
              <a:t>(</a:t>
            </a:r>
            <a:r>
              <a:rPr lang="en-US" dirty="0" err="1">
                <a:solidFill>
                  <a:schemeClr val="tx1"/>
                </a:solidFill>
              </a:rPr>
              <a:t>int</a:t>
            </a:r>
            <a:r>
              <a:rPr lang="en-US" dirty="0">
                <a:solidFill>
                  <a:schemeClr val="tx1"/>
                </a:solidFill>
              </a:rPr>
              <a:t> </a:t>
            </a:r>
            <a:r>
              <a:rPr lang="en-US" dirty="0" err="1">
                <a:solidFill>
                  <a:schemeClr val="tx1"/>
                </a:solidFill>
              </a:rPr>
              <a:t>amount,String</a:t>
            </a:r>
            <a:r>
              <a:rPr lang="en-US" dirty="0">
                <a:solidFill>
                  <a:schemeClr val="tx1"/>
                </a:solidFill>
              </a:rPr>
              <a:t> </a:t>
            </a:r>
            <a:r>
              <a:rPr lang="en-US" dirty="0" err="1">
                <a:solidFill>
                  <a:schemeClr val="tx1"/>
                </a:solidFill>
              </a:rPr>
              <a:t>conf</a:t>
            </a:r>
            <a:r>
              <a:rPr lang="en-US" dirty="0">
                <a:solidFill>
                  <a:schemeClr val="tx1"/>
                </a:solidFill>
              </a:rPr>
              <a:t>)</a:t>
            </a:r>
          </a:p>
          <a:p>
            <a:endParaRPr lang="en-US" dirty="0" smtClean="0">
              <a:solidFill>
                <a:schemeClr val="tx1"/>
              </a:solidFill>
            </a:endParaRPr>
          </a:p>
          <a:p>
            <a:r>
              <a:rPr lang="en-US" dirty="0" smtClean="0">
                <a:solidFill>
                  <a:schemeClr val="tx1"/>
                </a:solidFill>
              </a:rPr>
              <a:t>If(</a:t>
            </a:r>
            <a:r>
              <a:rPr lang="en-US" dirty="0" err="1" smtClean="0">
                <a:solidFill>
                  <a:schemeClr val="tx1"/>
                </a:solidFill>
              </a:rPr>
              <a:t>conf.equals</a:t>
            </a:r>
            <a:r>
              <a:rPr lang="en-US" dirty="0" smtClean="0">
                <a:solidFill>
                  <a:schemeClr val="tx1"/>
                </a:solidFill>
              </a:rPr>
              <a:t>(“yes”))</a:t>
            </a:r>
          </a:p>
          <a:p>
            <a:r>
              <a:rPr lang="en-US" dirty="0">
                <a:solidFill>
                  <a:schemeClr val="tx1"/>
                </a:solidFill>
              </a:rPr>
              <a:t>{</a:t>
            </a:r>
          </a:p>
          <a:p>
            <a:r>
              <a:rPr lang="en-US" dirty="0">
                <a:solidFill>
                  <a:schemeClr val="tx1"/>
                </a:solidFill>
              </a:rPr>
              <a:t>r</a:t>
            </a:r>
            <a:r>
              <a:rPr lang="en-US" dirty="0" smtClean="0">
                <a:solidFill>
                  <a:schemeClr val="tx1"/>
                </a:solidFill>
              </a:rPr>
              <a:t>eturn Money;</a:t>
            </a:r>
            <a:r>
              <a:rPr lang="en-US" dirty="0">
                <a:solidFill>
                  <a:schemeClr val="tx1"/>
                </a:solidFill>
              </a:rPr>
              <a:t/>
            </a:r>
            <a:br>
              <a:rPr lang="en-US" dirty="0">
                <a:solidFill>
                  <a:schemeClr val="tx1"/>
                </a:solidFill>
              </a:rPr>
            </a:br>
            <a:r>
              <a:rPr lang="en-US" dirty="0" smtClean="0">
                <a:solidFill>
                  <a:schemeClr val="tx1"/>
                </a:solidFill>
              </a:rPr>
              <a:t>}</a:t>
            </a:r>
          </a:p>
          <a:p>
            <a:r>
              <a:rPr lang="en-US" dirty="0">
                <a:solidFill>
                  <a:schemeClr val="tx1"/>
                </a:solidFill>
              </a:rPr>
              <a:t>e</a:t>
            </a:r>
            <a:r>
              <a:rPr lang="en-US" dirty="0" smtClean="0">
                <a:solidFill>
                  <a:schemeClr val="tx1"/>
                </a:solidFill>
              </a:rPr>
              <a:t>lse</a:t>
            </a:r>
          </a:p>
          <a:p>
            <a:r>
              <a:rPr lang="en-US" dirty="0" smtClean="0">
                <a:solidFill>
                  <a:schemeClr val="tx1"/>
                </a:solidFill>
              </a:rPr>
              <a:t>return “Transaction failed”;</a:t>
            </a:r>
            <a:endParaRPr lang="en-US" dirty="0">
              <a:solidFill>
                <a:schemeClr val="tx1"/>
              </a:solidFill>
            </a:endParaRPr>
          </a:p>
          <a:p>
            <a:endParaRPr lang="en-US" dirty="0" smtClean="0">
              <a:solidFill>
                <a:schemeClr val="tx1"/>
              </a:solidFill>
            </a:endParaRPr>
          </a:p>
          <a:p>
            <a:r>
              <a:rPr lang="en-US" dirty="0">
                <a:solidFill>
                  <a:schemeClr val="tx1"/>
                </a:solidFill>
              </a:rPr>
              <a:t>}</a:t>
            </a:r>
          </a:p>
        </p:txBody>
      </p:sp>
      <p:sp>
        <p:nvSpPr>
          <p:cNvPr id="4" name="Title 3"/>
          <p:cNvSpPr>
            <a:spLocks noGrp="1"/>
          </p:cNvSpPr>
          <p:nvPr>
            <p:ph type="title"/>
          </p:nvPr>
        </p:nvSpPr>
        <p:spPr/>
        <p:txBody>
          <a:bodyPr/>
          <a:lstStyle/>
          <a:p>
            <a:r>
              <a:rPr lang="en-US" dirty="0" smtClean="0">
                <a:solidFill>
                  <a:schemeClr val="tx1"/>
                </a:solidFill>
              </a:rPr>
              <a:t>Overloading</a:t>
            </a:r>
            <a:endParaRPr lang="en-US" dirty="0">
              <a:solidFill>
                <a:schemeClr val="tx1"/>
              </a:solidFill>
            </a:endParaRPr>
          </a:p>
        </p:txBody>
      </p:sp>
      <p:sp>
        <p:nvSpPr>
          <p:cNvPr id="3" name="Flowchart: Punched Tape 2"/>
          <p:cNvSpPr/>
          <p:nvPr/>
        </p:nvSpPr>
        <p:spPr bwMode="auto">
          <a:xfrm>
            <a:off x="5689976" y="3505316"/>
            <a:ext cx="5176807" cy="2334638"/>
          </a:xfrm>
          <a:prstGeom prst="flowChartPunchedTape">
            <a:avLst/>
          </a:prstGeom>
          <a:solidFill>
            <a:srgbClr val="EA9CFA"/>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r>
              <a:rPr lang="en-US" sz="1599" dirty="0"/>
              <a:t>public String </a:t>
            </a:r>
            <a:r>
              <a:rPr lang="en-US" sz="1599" dirty="0" err="1"/>
              <a:t>bankATM</a:t>
            </a:r>
            <a:r>
              <a:rPr lang="en-US" sz="1599" dirty="0"/>
              <a:t>(int </a:t>
            </a:r>
            <a:r>
              <a:rPr lang="en-US" sz="1599" dirty="0" err="1"/>
              <a:t>amount,String</a:t>
            </a:r>
            <a:r>
              <a:rPr lang="en-US" sz="1599" dirty="0"/>
              <a:t> </a:t>
            </a:r>
            <a:r>
              <a:rPr lang="en-US" sz="1599" dirty="0" err="1"/>
              <a:t>conf</a:t>
            </a:r>
            <a:r>
              <a:rPr lang="en-US" sz="1599" dirty="0"/>
              <a:t>)</a:t>
            </a:r>
          </a:p>
          <a:p>
            <a:r>
              <a:rPr lang="en-US" sz="1599" dirty="0"/>
              <a:t>{</a:t>
            </a:r>
          </a:p>
          <a:p>
            <a:r>
              <a:rPr lang="en-US" sz="1599" dirty="0"/>
              <a:t>If(</a:t>
            </a:r>
            <a:r>
              <a:rPr lang="en-US" sz="1599" dirty="0" err="1"/>
              <a:t>conf.equals</a:t>
            </a:r>
            <a:r>
              <a:rPr lang="en-US" sz="1599" dirty="0"/>
              <a:t>(“yes”))</a:t>
            </a:r>
          </a:p>
          <a:p>
            <a:r>
              <a:rPr lang="en-US" sz="1599" dirty="0"/>
              <a:t>{</a:t>
            </a:r>
          </a:p>
          <a:p>
            <a:r>
              <a:rPr lang="en-US" sz="1599" dirty="0"/>
              <a:t>return Money;</a:t>
            </a:r>
            <a:br>
              <a:rPr lang="en-US" sz="1599" dirty="0"/>
            </a:br>
            <a:r>
              <a:rPr lang="en-US" sz="1599" dirty="0"/>
              <a:t>}</a:t>
            </a:r>
          </a:p>
          <a:p>
            <a:pPr defTabSz="1218072" eaLnBrk="0" fontAlgn="base" hangingPunct="0">
              <a:spcBef>
                <a:spcPct val="0"/>
              </a:spcBef>
              <a:spcAft>
                <a:spcPct val="0"/>
              </a:spcAft>
            </a:pPr>
            <a:r>
              <a:rPr lang="en-US" sz="1599" dirty="0"/>
              <a:t>}</a:t>
            </a:r>
          </a:p>
        </p:txBody>
      </p:sp>
      <p:sp>
        <p:nvSpPr>
          <p:cNvPr id="5" name="Flowchart: Punched Tape 4"/>
          <p:cNvSpPr/>
          <p:nvPr/>
        </p:nvSpPr>
        <p:spPr bwMode="auto">
          <a:xfrm>
            <a:off x="5689976" y="1703398"/>
            <a:ext cx="4872289" cy="1776355"/>
          </a:xfrm>
          <a:prstGeom prst="flowChartPunchedTape">
            <a:avLst/>
          </a:prstGeom>
          <a:solidFill>
            <a:srgbClr val="EA9CFA"/>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r>
              <a:rPr lang="en-US" sz="1599" dirty="0"/>
              <a:t>public String </a:t>
            </a:r>
            <a:r>
              <a:rPr lang="en-US" sz="1599" dirty="0" err="1"/>
              <a:t>bankATM</a:t>
            </a:r>
            <a:r>
              <a:rPr lang="en-US" sz="1599" dirty="0"/>
              <a:t>(String statement)</a:t>
            </a:r>
          </a:p>
          <a:p>
            <a:r>
              <a:rPr lang="en-US" sz="1599" dirty="0"/>
              <a:t>{</a:t>
            </a:r>
          </a:p>
          <a:p>
            <a:r>
              <a:rPr lang="en-US" sz="1599" dirty="0"/>
              <a:t>return statement;</a:t>
            </a:r>
            <a:br>
              <a:rPr lang="en-US" sz="1599" dirty="0"/>
            </a:br>
            <a:r>
              <a:rPr lang="en-US" sz="1599" dirty="0"/>
              <a:t>}</a:t>
            </a:r>
          </a:p>
          <a:p>
            <a:pPr defTabSz="1218072" eaLnBrk="0" fontAlgn="base" hangingPunct="0">
              <a:spcBef>
                <a:spcPct val="0"/>
              </a:spcBef>
              <a:spcAft>
                <a:spcPct val="0"/>
              </a:spcAft>
            </a:pPr>
            <a:endParaRPr lang="en-US" sz="1599" dirty="0"/>
          </a:p>
        </p:txBody>
      </p:sp>
    </p:spTree>
    <p:extLst>
      <p:ext uri="{BB962C8B-B14F-4D97-AF65-F5344CB8AC3E}">
        <p14:creationId xmlns:p14="http://schemas.microsoft.com/office/powerpoint/2010/main" val="808143404"/>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p:txBody>
          <a:bodyPr>
            <a:normAutofit/>
          </a:bodyPr>
          <a:lstStyle/>
          <a:p>
            <a:r>
              <a:rPr lang="en-US" altLang="en-US" dirty="0" smtClean="0">
                <a:solidFill>
                  <a:schemeClr val="tx1"/>
                </a:solidFill>
              </a:rPr>
              <a:t>Overloading </a:t>
            </a:r>
            <a:endParaRPr lang="en-US" altLang="en-US" dirty="0">
              <a:solidFill>
                <a:schemeClr val="tx1"/>
              </a:solidFill>
            </a:endParaRPr>
          </a:p>
        </p:txBody>
      </p:sp>
      <p:sp>
        <p:nvSpPr>
          <p:cNvPr id="681987" name="Rectangle 3"/>
          <p:cNvSpPr>
            <a:spLocks noGrp="1" noChangeArrowheads="1"/>
          </p:cNvSpPr>
          <p:nvPr>
            <p:ph type="body" idx="1"/>
          </p:nvPr>
        </p:nvSpPr>
        <p:spPr/>
        <p:txBody>
          <a:bodyPr>
            <a:normAutofit/>
          </a:bodyPr>
          <a:lstStyle/>
          <a:p>
            <a:r>
              <a:rPr lang="en-US" altLang="en-US" sz="2131" kern="1200" dirty="0">
                <a:solidFill>
                  <a:schemeClr val="tx1"/>
                </a:solidFill>
              </a:rPr>
              <a:t>Two or more methods in a Java class can have the same name, if their argument lists are different</a:t>
            </a:r>
          </a:p>
          <a:p>
            <a:pPr>
              <a:lnSpc>
                <a:spcPct val="170000"/>
              </a:lnSpc>
            </a:pPr>
            <a:r>
              <a:rPr lang="en-US" altLang="en-US" sz="2131" kern="1200" dirty="0">
                <a:solidFill>
                  <a:schemeClr val="tx1"/>
                </a:solidFill>
              </a:rPr>
              <a:t>Argument list could differ in</a:t>
            </a:r>
          </a:p>
          <a:p>
            <a:pPr lvl="1">
              <a:lnSpc>
                <a:spcPct val="170000"/>
              </a:lnSpc>
              <a:buFontTx/>
              <a:buChar char="-"/>
            </a:pPr>
            <a:r>
              <a:rPr lang="en-US" altLang="en-US" sz="1865" kern="1200" dirty="0">
                <a:solidFill>
                  <a:schemeClr val="tx1"/>
                </a:solidFill>
              </a:rPr>
              <a:t>No of parameters</a:t>
            </a:r>
          </a:p>
          <a:p>
            <a:pPr lvl="1">
              <a:lnSpc>
                <a:spcPct val="170000"/>
              </a:lnSpc>
              <a:buFontTx/>
              <a:buChar char="-"/>
            </a:pPr>
            <a:r>
              <a:rPr lang="en-US" altLang="en-US" sz="1865" kern="1200" dirty="0">
                <a:solidFill>
                  <a:schemeClr val="tx1"/>
                </a:solidFill>
              </a:rPr>
              <a:t>Data type of parameters </a:t>
            </a:r>
          </a:p>
          <a:p>
            <a:pPr lvl="1">
              <a:lnSpc>
                <a:spcPct val="170000"/>
              </a:lnSpc>
              <a:buFontTx/>
              <a:buChar char="-"/>
            </a:pPr>
            <a:r>
              <a:rPr lang="en-US" altLang="en-US" sz="1865" kern="1200" dirty="0">
                <a:solidFill>
                  <a:schemeClr val="tx1"/>
                </a:solidFill>
              </a:rPr>
              <a:t>Sequence of parameters</a:t>
            </a:r>
          </a:p>
          <a:p>
            <a:r>
              <a:rPr lang="en-US" altLang="en-US" sz="2131" kern="1200" dirty="0">
                <a:solidFill>
                  <a:schemeClr val="tx1"/>
                </a:solidFill>
              </a:rPr>
              <a:t>This feature is known as Method Overloading</a:t>
            </a:r>
          </a:p>
        </p:txBody>
      </p:sp>
    </p:spTree>
    <p:extLst>
      <p:ext uri="{BB962C8B-B14F-4D97-AF65-F5344CB8AC3E}">
        <p14:creationId xmlns:p14="http://schemas.microsoft.com/office/powerpoint/2010/main" val="369830918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a:xfrm>
            <a:off x="308568" y="598413"/>
            <a:ext cx="10050684" cy="609600"/>
          </a:xfrm>
        </p:spPr>
        <p:txBody>
          <a:bodyPr>
            <a:normAutofit/>
          </a:bodyPr>
          <a:lstStyle/>
          <a:p>
            <a:r>
              <a:rPr lang="en-US" altLang="en-US" dirty="0" smtClean="0">
                <a:solidFill>
                  <a:schemeClr val="tx1"/>
                </a:solidFill>
              </a:rPr>
              <a:t>Overloading	 </a:t>
            </a:r>
            <a:r>
              <a:rPr lang="en-US" altLang="en-US" dirty="0">
                <a:solidFill>
                  <a:schemeClr val="tx1"/>
                </a:solidFill>
              </a:rPr>
              <a:t>			</a:t>
            </a:r>
            <a:r>
              <a:rPr lang="en-US" altLang="en-US" dirty="0" smtClean="0">
                <a:solidFill>
                  <a:schemeClr val="tx1"/>
                </a:solidFill>
              </a:rPr>
              <a:t>                     ..</a:t>
            </a:r>
            <a:r>
              <a:rPr lang="en-US" altLang="en-US" dirty="0">
                <a:solidFill>
                  <a:schemeClr val="tx1"/>
                </a:solidFill>
              </a:rPr>
              <a:t>contd</a:t>
            </a:r>
          </a:p>
        </p:txBody>
      </p:sp>
      <p:sp>
        <p:nvSpPr>
          <p:cNvPr id="683011" name="Text Box 3"/>
          <p:cNvSpPr txBox="1">
            <a:spLocks noChangeArrowheads="1"/>
          </p:cNvSpPr>
          <p:nvPr/>
        </p:nvSpPr>
        <p:spPr bwMode="auto">
          <a:xfrm>
            <a:off x="513169" y="1295402"/>
            <a:ext cx="11064155" cy="3043525"/>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r>
              <a:rPr lang="en-US" altLang="en-US" sz="2131">
                <a:latin typeface="Courier New" pitchFamily="49" charset="0"/>
                <a:ea typeface="굴림" pitchFamily="50" charset="-127"/>
              </a:rPr>
              <a:t>void print(int i){</a:t>
            </a:r>
          </a:p>
          <a:p>
            <a:pPr algn="l"/>
            <a:r>
              <a:rPr lang="en-US" altLang="en-US" sz="2131">
                <a:latin typeface="Courier New" pitchFamily="49" charset="0"/>
                <a:ea typeface="굴림" pitchFamily="50" charset="-127"/>
              </a:rPr>
              <a:t>	System.out.println(i);</a:t>
            </a:r>
          </a:p>
          <a:p>
            <a:pPr algn="l"/>
            <a:r>
              <a:rPr lang="en-US" altLang="en-US" sz="2131">
                <a:latin typeface="Courier New" pitchFamily="49" charset="0"/>
                <a:ea typeface="굴림" pitchFamily="50" charset="-127"/>
              </a:rPr>
              <a:t>}</a:t>
            </a:r>
          </a:p>
          <a:p>
            <a:pPr algn="l"/>
            <a:r>
              <a:rPr lang="en-US" altLang="en-US" sz="2131">
                <a:latin typeface="Courier New" pitchFamily="49" charset="0"/>
                <a:ea typeface="굴림" pitchFamily="50" charset="-127"/>
              </a:rPr>
              <a:t>void print(double d){</a:t>
            </a:r>
          </a:p>
          <a:p>
            <a:pPr algn="l"/>
            <a:r>
              <a:rPr lang="en-US" altLang="en-US" sz="2131">
                <a:latin typeface="Courier New" pitchFamily="49" charset="0"/>
                <a:ea typeface="굴림" pitchFamily="50" charset="-127"/>
              </a:rPr>
              <a:t>	System.out.println(d);</a:t>
            </a:r>
          </a:p>
          <a:p>
            <a:pPr algn="l"/>
            <a:r>
              <a:rPr lang="en-US" altLang="en-US" sz="2131">
                <a:latin typeface="Courier New" pitchFamily="49" charset="0"/>
                <a:ea typeface="굴림" pitchFamily="50" charset="-127"/>
              </a:rPr>
              <a:t>}</a:t>
            </a:r>
          </a:p>
          <a:p>
            <a:pPr algn="l"/>
            <a:r>
              <a:rPr lang="en-US" altLang="en-US" sz="2131">
                <a:latin typeface="Courier New" pitchFamily="49" charset="0"/>
                <a:ea typeface="굴림" pitchFamily="50" charset="-127"/>
              </a:rPr>
              <a:t>void print(char c){</a:t>
            </a:r>
          </a:p>
          <a:p>
            <a:pPr algn="l"/>
            <a:r>
              <a:rPr lang="en-US" altLang="en-US" sz="2131">
                <a:latin typeface="Courier New" pitchFamily="49" charset="0"/>
                <a:ea typeface="굴림" pitchFamily="50" charset="-127"/>
              </a:rPr>
              <a:t>	System.out.println(c);</a:t>
            </a:r>
          </a:p>
          <a:p>
            <a:pPr algn="l"/>
            <a:r>
              <a:rPr lang="en-US" altLang="en-US" sz="2131">
                <a:latin typeface="Courier New" pitchFamily="49" charset="0"/>
                <a:ea typeface="굴림" pitchFamily="50" charset="-127"/>
              </a:rPr>
              <a:t>}</a:t>
            </a:r>
          </a:p>
        </p:txBody>
      </p:sp>
      <p:sp>
        <p:nvSpPr>
          <p:cNvPr id="683012" name="Rectangle 4"/>
          <p:cNvSpPr>
            <a:spLocks noGrp="1" noChangeArrowheads="1"/>
          </p:cNvSpPr>
          <p:nvPr>
            <p:ph type="body" idx="1"/>
          </p:nvPr>
        </p:nvSpPr>
        <p:spPr>
          <a:xfrm>
            <a:off x="310157" y="5181601"/>
            <a:ext cx="11470179" cy="838200"/>
          </a:xfrm>
          <a:noFill/>
          <a:ln/>
        </p:spPr>
        <p:txBody>
          <a:bodyPr>
            <a:normAutofit/>
          </a:bodyPr>
          <a:lstStyle/>
          <a:p>
            <a:r>
              <a:rPr lang="en-US" altLang="en-US" sz="2131" kern="1200" dirty="0">
                <a:solidFill>
                  <a:schemeClr val="tx1"/>
                </a:solidFill>
              </a:rPr>
              <a:t>Calls to overloaded methods will be resolved during compile time</a:t>
            </a:r>
          </a:p>
          <a:p>
            <a:pPr lvl="1"/>
            <a:r>
              <a:rPr lang="en-US" altLang="en-US" kern="1200" dirty="0">
                <a:solidFill>
                  <a:schemeClr val="tx1"/>
                </a:solidFill>
              </a:rPr>
              <a:t>Static Polymorphism</a:t>
            </a:r>
          </a:p>
        </p:txBody>
      </p:sp>
    </p:spTree>
    <p:extLst>
      <p:ext uri="{BB962C8B-B14F-4D97-AF65-F5344CB8AC3E}">
        <p14:creationId xmlns:p14="http://schemas.microsoft.com/office/powerpoint/2010/main" val="196240958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Plan</a:t>
            </a:r>
            <a:endParaRPr lang="en-US" dirty="0"/>
          </a:p>
        </p:txBody>
      </p:sp>
      <p:sp>
        <p:nvSpPr>
          <p:cNvPr id="3" name="Content Placeholder 2"/>
          <p:cNvSpPr>
            <a:spLocks noGrp="1"/>
          </p:cNvSpPr>
          <p:nvPr>
            <p:ph idx="1"/>
          </p:nvPr>
        </p:nvSpPr>
        <p:spPr/>
        <p:txBody>
          <a:bodyPr/>
          <a:lstStyle/>
          <a:p>
            <a:r>
              <a:rPr lang="en-US" dirty="0" smtClean="0"/>
              <a:t>Implementation of OOPS in Java</a:t>
            </a:r>
            <a:endParaRPr lang="en-US" dirty="0"/>
          </a:p>
        </p:txBody>
      </p:sp>
    </p:spTree>
    <p:extLst>
      <p:ext uri="{BB962C8B-B14F-4D97-AF65-F5344CB8AC3E}">
        <p14:creationId xmlns:p14="http://schemas.microsoft.com/office/powerpoint/2010/main" val="3413806566"/>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p:txBody>
          <a:bodyPr>
            <a:normAutofit/>
          </a:bodyPr>
          <a:lstStyle/>
          <a:p>
            <a:r>
              <a:rPr lang="en-US" altLang="en-US" dirty="0">
                <a:solidFill>
                  <a:schemeClr val="tx1"/>
                </a:solidFill>
              </a:rPr>
              <a:t>Method Overloading                   …contd</a:t>
            </a:r>
          </a:p>
        </p:txBody>
      </p:sp>
      <p:sp>
        <p:nvSpPr>
          <p:cNvPr id="684037" name="Text Box 5"/>
          <p:cNvSpPr txBox="1">
            <a:spLocks noChangeArrowheads="1"/>
          </p:cNvSpPr>
          <p:nvPr/>
        </p:nvSpPr>
        <p:spPr bwMode="auto">
          <a:xfrm>
            <a:off x="7111060" y="2133601"/>
            <a:ext cx="3349698" cy="461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buClrTx/>
              <a:buSzTx/>
              <a:buFontTx/>
              <a:buNone/>
            </a:pPr>
            <a:endParaRPr lang="en-US" altLang="en-US" sz="2398"/>
          </a:p>
        </p:txBody>
      </p:sp>
      <p:grpSp>
        <p:nvGrpSpPr>
          <p:cNvPr id="684038" name="Group 6"/>
          <p:cNvGrpSpPr>
            <a:grpSpLocks/>
          </p:cNvGrpSpPr>
          <p:nvPr/>
        </p:nvGrpSpPr>
        <p:grpSpPr bwMode="auto">
          <a:xfrm>
            <a:off x="1223712" y="3505201"/>
            <a:ext cx="2537650" cy="1066800"/>
            <a:chOff x="912" y="3168"/>
            <a:chExt cx="1200" cy="672"/>
          </a:xfrm>
        </p:grpSpPr>
        <p:sp>
          <p:nvSpPr>
            <p:cNvPr id="684039" name="Line 7"/>
            <p:cNvSpPr>
              <a:spLocks noChangeShapeType="1"/>
            </p:cNvSpPr>
            <p:nvPr/>
          </p:nvSpPr>
          <p:spPr bwMode="auto">
            <a:xfrm flipH="1">
              <a:off x="912" y="3168"/>
              <a:ext cx="1152" cy="672"/>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sp>
          <p:nvSpPr>
            <p:cNvPr id="684040" name="Line 8"/>
            <p:cNvSpPr>
              <a:spLocks noChangeShapeType="1"/>
            </p:cNvSpPr>
            <p:nvPr/>
          </p:nvSpPr>
          <p:spPr bwMode="auto">
            <a:xfrm>
              <a:off x="1104" y="3168"/>
              <a:ext cx="1008" cy="672"/>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grpSp>
      <p:sp>
        <p:nvSpPr>
          <p:cNvPr id="684041" name="AutoShape 9"/>
          <p:cNvSpPr>
            <a:spLocks noChangeArrowheads="1"/>
          </p:cNvSpPr>
          <p:nvPr/>
        </p:nvSpPr>
        <p:spPr bwMode="auto">
          <a:xfrm>
            <a:off x="8735157" y="990600"/>
            <a:ext cx="3045180" cy="685800"/>
          </a:xfrm>
          <a:prstGeom prst="wedgeRoundRectCallout">
            <a:avLst>
              <a:gd name="adj1" fmla="val -143958"/>
              <a:gd name="adj2" fmla="val 174537"/>
              <a:gd name="adj3" fmla="val 16667"/>
            </a:avLst>
          </a:prstGeom>
          <a:solidFill>
            <a:srgbClr val="FFCCFF"/>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lstStyle/>
          <a:p>
            <a:endParaRPr lang="en-US" altLang="en-US" sz="1599"/>
          </a:p>
        </p:txBody>
      </p:sp>
      <p:sp>
        <p:nvSpPr>
          <p:cNvPr id="684043" name="AutoShape 11"/>
          <p:cNvSpPr>
            <a:spLocks noChangeArrowheads="1"/>
          </p:cNvSpPr>
          <p:nvPr/>
        </p:nvSpPr>
        <p:spPr bwMode="auto">
          <a:xfrm>
            <a:off x="9039675" y="3657600"/>
            <a:ext cx="3045180" cy="457201"/>
          </a:xfrm>
          <a:prstGeom prst="wedgeRoundRectCallout">
            <a:avLst>
              <a:gd name="adj1" fmla="val -235750"/>
              <a:gd name="adj2" fmla="val 32639"/>
              <a:gd name="adj3" fmla="val 16667"/>
            </a:avLst>
          </a:prstGeom>
          <a:solidFill>
            <a:srgbClr val="FFCCFF"/>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lstStyle/>
          <a:p>
            <a:r>
              <a:rPr lang="en-US" altLang="en-US" sz="1599" dirty="0"/>
              <a:t>No </a:t>
            </a:r>
            <a:r>
              <a:rPr lang="en-US" altLang="en-US" sz="1599" dirty="0" err="1"/>
              <a:t>overloading.Compiler</a:t>
            </a:r>
            <a:r>
              <a:rPr lang="en-US" altLang="en-US" sz="1599" dirty="0"/>
              <a:t> error.</a:t>
            </a:r>
          </a:p>
          <a:p>
            <a:endParaRPr lang="en-US" altLang="en-US" sz="1599" dirty="0"/>
          </a:p>
        </p:txBody>
      </p:sp>
      <p:sp>
        <p:nvSpPr>
          <p:cNvPr id="684044" name="Text Box 12"/>
          <p:cNvSpPr txBox="1">
            <a:spLocks noChangeArrowheads="1"/>
          </p:cNvSpPr>
          <p:nvPr/>
        </p:nvSpPr>
        <p:spPr bwMode="auto">
          <a:xfrm>
            <a:off x="9039675" y="1219201"/>
            <a:ext cx="2436144" cy="338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r>
              <a:rPr lang="en-US" altLang="en-US" sz="1599" dirty="0"/>
              <a:t>Overloaded methods</a:t>
            </a:r>
          </a:p>
        </p:txBody>
      </p:sp>
      <p:sp>
        <p:nvSpPr>
          <p:cNvPr id="684045" name="Text Box 13"/>
          <p:cNvSpPr txBox="1">
            <a:spLocks noChangeArrowheads="1"/>
          </p:cNvSpPr>
          <p:nvPr/>
        </p:nvSpPr>
        <p:spPr bwMode="auto">
          <a:xfrm>
            <a:off x="575864" y="1593818"/>
            <a:ext cx="9681882" cy="2675412"/>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square">
            <a:spAutoFit/>
          </a:bodyPr>
          <a:lstStyle/>
          <a:p>
            <a:pPr algn="l"/>
            <a:r>
              <a:rPr lang="en-US" altLang="en-US" sz="2398" dirty="0">
                <a:latin typeface="Courier New" pitchFamily="49" charset="0"/>
                <a:ea typeface="굴림" pitchFamily="50" charset="-127"/>
              </a:rPr>
              <a:t>void add (</a:t>
            </a:r>
            <a:r>
              <a:rPr lang="en-US" altLang="en-US" sz="2398" dirty="0" err="1">
                <a:latin typeface="Courier New" pitchFamily="49" charset="0"/>
                <a:ea typeface="굴림" pitchFamily="50" charset="-127"/>
              </a:rPr>
              <a:t>int</a:t>
            </a:r>
            <a:r>
              <a:rPr lang="en-US" altLang="en-US" sz="2398" dirty="0">
                <a:latin typeface="Courier New" pitchFamily="49" charset="0"/>
                <a:ea typeface="굴림" pitchFamily="50" charset="-127"/>
              </a:rPr>
              <a:t> a, </a:t>
            </a:r>
            <a:r>
              <a:rPr lang="en-US" altLang="en-US" sz="2398" dirty="0" err="1">
                <a:latin typeface="Courier New" pitchFamily="49" charset="0"/>
                <a:ea typeface="굴림" pitchFamily="50" charset="-127"/>
              </a:rPr>
              <a:t>int</a:t>
            </a:r>
            <a:r>
              <a:rPr lang="en-US" altLang="en-US" sz="2398" dirty="0">
                <a:latin typeface="Courier New" pitchFamily="49" charset="0"/>
                <a:ea typeface="굴림" pitchFamily="50" charset="-127"/>
              </a:rPr>
              <a:t> b)</a:t>
            </a:r>
          </a:p>
          <a:p>
            <a:pPr algn="l"/>
            <a:r>
              <a:rPr lang="en-US" altLang="en-US" sz="2398" dirty="0">
                <a:latin typeface="Courier New" pitchFamily="49" charset="0"/>
                <a:ea typeface="굴림" pitchFamily="50" charset="-127"/>
              </a:rPr>
              <a:t>void add (</a:t>
            </a:r>
            <a:r>
              <a:rPr lang="en-US" altLang="en-US" sz="2398" dirty="0" err="1">
                <a:latin typeface="Courier New" pitchFamily="49" charset="0"/>
                <a:ea typeface="굴림" pitchFamily="50" charset="-127"/>
              </a:rPr>
              <a:t>int</a:t>
            </a:r>
            <a:r>
              <a:rPr lang="en-US" altLang="en-US" sz="2398" dirty="0">
                <a:latin typeface="Courier New" pitchFamily="49" charset="0"/>
                <a:ea typeface="굴림" pitchFamily="50" charset="-127"/>
              </a:rPr>
              <a:t> a, float b)</a:t>
            </a:r>
          </a:p>
          <a:p>
            <a:pPr algn="l"/>
            <a:r>
              <a:rPr lang="en-US" altLang="en-US" sz="2398" dirty="0">
                <a:latin typeface="Courier New" pitchFamily="49" charset="0"/>
                <a:ea typeface="굴림" pitchFamily="50" charset="-127"/>
              </a:rPr>
              <a:t>void add (float a, </a:t>
            </a:r>
            <a:r>
              <a:rPr lang="en-US" altLang="en-US" sz="2398" dirty="0" err="1">
                <a:latin typeface="Courier New" pitchFamily="49" charset="0"/>
                <a:ea typeface="굴림" pitchFamily="50" charset="-127"/>
              </a:rPr>
              <a:t>int</a:t>
            </a:r>
            <a:r>
              <a:rPr lang="en-US" altLang="en-US" sz="2398" dirty="0">
                <a:latin typeface="Courier New" pitchFamily="49" charset="0"/>
                <a:ea typeface="굴림" pitchFamily="50" charset="-127"/>
              </a:rPr>
              <a:t> b)</a:t>
            </a:r>
          </a:p>
          <a:p>
            <a:pPr algn="l"/>
            <a:r>
              <a:rPr lang="en-US" altLang="en-US" sz="2398" dirty="0">
                <a:latin typeface="Courier New" pitchFamily="49" charset="0"/>
                <a:ea typeface="굴림" pitchFamily="50" charset="-127"/>
              </a:rPr>
              <a:t>void add (</a:t>
            </a:r>
            <a:r>
              <a:rPr lang="en-US" altLang="en-US" sz="2398" dirty="0" err="1">
                <a:latin typeface="Courier New" pitchFamily="49" charset="0"/>
                <a:ea typeface="굴림" pitchFamily="50" charset="-127"/>
              </a:rPr>
              <a:t>int</a:t>
            </a:r>
            <a:r>
              <a:rPr lang="en-US" altLang="en-US" sz="2398" dirty="0">
                <a:latin typeface="Courier New" pitchFamily="49" charset="0"/>
                <a:ea typeface="굴림" pitchFamily="50" charset="-127"/>
              </a:rPr>
              <a:t> a, </a:t>
            </a:r>
            <a:r>
              <a:rPr lang="en-US" altLang="en-US" sz="2398" dirty="0" err="1">
                <a:latin typeface="Courier New" pitchFamily="49" charset="0"/>
                <a:ea typeface="굴림" pitchFamily="50" charset="-127"/>
              </a:rPr>
              <a:t>int</a:t>
            </a:r>
            <a:r>
              <a:rPr lang="en-US" altLang="en-US" sz="2398" dirty="0">
                <a:latin typeface="Courier New" pitchFamily="49" charset="0"/>
                <a:ea typeface="굴림" pitchFamily="50" charset="-127"/>
              </a:rPr>
              <a:t> b, float c)</a:t>
            </a:r>
          </a:p>
          <a:p>
            <a:pPr algn="l"/>
            <a:endParaRPr lang="en-US" altLang="en-US" sz="2398" dirty="0">
              <a:latin typeface="Courier New" pitchFamily="49" charset="0"/>
              <a:ea typeface="굴림" pitchFamily="50" charset="-127"/>
            </a:endParaRPr>
          </a:p>
          <a:p>
            <a:pPr algn="l"/>
            <a:r>
              <a:rPr lang="en-US" altLang="en-US" sz="2398" dirty="0">
                <a:latin typeface="Courier New" pitchFamily="49" charset="0"/>
                <a:ea typeface="굴림" pitchFamily="50" charset="-127"/>
              </a:rPr>
              <a:t>void add (</a:t>
            </a:r>
            <a:r>
              <a:rPr lang="en-US" altLang="en-US" sz="2398" dirty="0" err="1">
                <a:latin typeface="Courier New" pitchFamily="49" charset="0"/>
                <a:ea typeface="굴림" pitchFamily="50" charset="-127"/>
              </a:rPr>
              <a:t>int</a:t>
            </a:r>
            <a:r>
              <a:rPr lang="en-US" altLang="en-US" sz="2398" dirty="0">
                <a:latin typeface="Courier New" pitchFamily="49" charset="0"/>
                <a:ea typeface="굴림" pitchFamily="50" charset="-127"/>
              </a:rPr>
              <a:t> a, float b)</a:t>
            </a:r>
          </a:p>
          <a:p>
            <a:pPr algn="l"/>
            <a:r>
              <a:rPr lang="en-US" altLang="en-US" sz="2398" dirty="0" err="1">
                <a:latin typeface="Courier New" pitchFamily="49" charset="0"/>
                <a:ea typeface="굴림" pitchFamily="50" charset="-127"/>
              </a:rPr>
              <a:t>int</a:t>
            </a:r>
            <a:r>
              <a:rPr lang="en-US" altLang="en-US" sz="2398" dirty="0">
                <a:latin typeface="Courier New" pitchFamily="49" charset="0"/>
                <a:ea typeface="굴림" pitchFamily="50" charset="-127"/>
              </a:rPr>
              <a:t>  add  (</a:t>
            </a:r>
            <a:r>
              <a:rPr lang="en-US" altLang="en-US" sz="2398" dirty="0" err="1">
                <a:latin typeface="Courier New" pitchFamily="49" charset="0"/>
                <a:ea typeface="굴림" pitchFamily="50" charset="-127"/>
              </a:rPr>
              <a:t>int</a:t>
            </a:r>
            <a:r>
              <a:rPr lang="en-US" altLang="en-US" sz="2398" dirty="0">
                <a:latin typeface="Courier New" pitchFamily="49" charset="0"/>
                <a:ea typeface="굴림" pitchFamily="50" charset="-127"/>
              </a:rPr>
              <a:t> a, float b)</a:t>
            </a:r>
          </a:p>
        </p:txBody>
      </p:sp>
    </p:spTree>
    <p:extLst>
      <p:ext uri="{BB962C8B-B14F-4D97-AF65-F5344CB8AC3E}">
        <p14:creationId xmlns:p14="http://schemas.microsoft.com/office/powerpoint/2010/main" val="83143285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40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404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8403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840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4041" grpId="0" animBg="1"/>
      <p:bldP spid="684043" grpId="0" animBg="1"/>
      <p:bldP spid="68404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6417" y="1398880"/>
            <a:ext cx="5172052" cy="4905537"/>
          </a:xfrm>
        </p:spPr>
        <p:txBody>
          <a:bodyPr>
            <a:normAutofit/>
          </a:bodyPr>
          <a:lstStyle/>
          <a:p>
            <a:r>
              <a:rPr lang="en-US" b="1" dirty="0" smtClean="0">
                <a:solidFill>
                  <a:srgbClr val="FF0000"/>
                </a:solidFill>
              </a:rPr>
              <a:t>In </a:t>
            </a:r>
            <a:r>
              <a:rPr lang="en-US" b="1" dirty="0">
                <a:solidFill>
                  <a:srgbClr val="FF0000"/>
                </a:solidFill>
              </a:rPr>
              <a:t>1990 </a:t>
            </a:r>
            <a:r>
              <a:rPr lang="en-US" b="1" dirty="0" smtClean="0">
                <a:solidFill>
                  <a:srgbClr val="FF0000"/>
                </a:solidFill>
              </a:rPr>
              <a:t>model</a:t>
            </a:r>
            <a:endParaRPr lang="en-US" dirty="0">
              <a:solidFill>
                <a:srgbClr val="FF0000"/>
              </a:solidFill>
            </a:endParaRPr>
          </a:p>
          <a:p>
            <a:r>
              <a:rPr lang="en-US" b="1" dirty="0">
                <a:solidFill>
                  <a:schemeClr val="tx1"/>
                </a:solidFill>
              </a:rPr>
              <a:t>Class Mobile {</a:t>
            </a:r>
            <a:endParaRPr lang="en-US" dirty="0">
              <a:solidFill>
                <a:schemeClr val="tx1"/>
              </a:solidFill>
            </a:endParaRPr>
          </a:p>
          <a:p>
            <a:r>
              <a:rPr lang="en-US" b="1" dirty="0">
                <a:solidFill>
                  <a:schemeClr val="tx1"/>
                </a:solidFill>
              </a:rPr>
              <a:t>String getFunction()</a:t>
            </a:r>
            <a:endParaRPr lang="en-US" dirty="0">
              <a:solidFill>
                <a:schemeClr val="tx1"/>
              </a:solidFill>
            </a:endParaRPr>
          </a:p>
          <a:p>
            <a:r>
              <a:rPr lang="en-US" b="1" dirty="0">
                <a:solidFill>
                  <a:schemeClr val="tx1"/>
                </a:solidFill>
              </a:rPr>
              <a:t>{</a:t>
            </a:r>
            <a:endParaRPr lang="en-US" dirty="0">
              <a:solidFill>
                <a:schemeClr val="tx1"/>
              </a:solidFill>
            </a:endParaRPr>
          </a:p>
          <a:p>
            <a:r>
              <a:rPr lang="en-US" b="1" dirty="0">
                <a:solidFill>
                  <a:schemeClr val="tx1"/>
                </a:solidFill>
              </a:rPr>
              <a:t>Return “a+b+c”;</a:t>
            </a:r>
            <a:endParaRPr lang="en-US" dirty="0">
              <a:solidFill>
                <a:schemeClr val="tx1"/>
              </a:solidFill>
            </a:endParaRPr>
          </a:p>
          <a:p>
            <a:r>
              <a:rPr lang="en-US" b="1" dirty="0">
                <a:solidFill>
                  <a:schemeClr val="tx1"/>
                </a:solidFill>
              </a:rPr>
              <a:t>}</a:t>
            </a:r>
            <a:endParaRPr lang="en-US" dirty="0">
              <a:solidFill>
                <a:schemeClr val="tx1"/>
              </a:solidFill>
            </a:endParaRPr>
          </a:p>
          <a:p>
            <a:r>
              <a:rPr lang="en-US" b="1" dirty="0">
                <a:solidFill>
                  <a:schemeClr val="tx1"/>
                </a:solidFill>
              </a:rPr>
              <a:t>String getName()</a:t>
            </a:r>
            <a:endParaRPr lang="en-US" dirty="0">
              <a:solidFill>
                <a:schemeClr val="tx1"/>
              </a:solidFill>
            </a:endParaRPr>
          </a:p>
          <a:p>
            <a:r>
              <a:rPr lang="en-US" b="1" dirty="0">
                <a:solidFill>
                  <a:schemeClr val="tx1"/>
                </a:solidFill>
              </a:rPr>
              <a:t>{</a:t>
            </a:r>
            <a:endParaRPr lang="en-US" dirty="0">
              <a:solidFill>
                <a:schemeClr val="tx1"/>
              </a:solidFill>
            </a:endParaRPr>
          </a:p>
          <a:p>
            <a:r>
              <a:rPr lang="en-US" b="1" dirty="0">
                <a:solidFill>
                  <a:schemeClr val="tx1"/>
                </a:solidFill>
              </a:rPr>
              <a:t>Return “xyz”;</a:t>
            </a:r>
            <a:endParaRPr lang="en-US" dirty="0">
              <a:solidFill>
                <a:schemeClr val="tx1"/>
              </a:solidFill>
            </a:endParaRPr>
          </a:p>
          <a:p>
            <a:r>
              <a:rPr lang="en-US" b="1" dirty="0">
                <a:solidFill>
                  <a:schemeClr val="tx1"/>
                </a:solidFill>
              </a:rPr>
              <a:t>}</a:t>
            </a:r>
            <a:endParaRPr lang="en-US" dirty="0">
              <a:solidFill>
                <a:schemeClr val="tx1"/>
              </a:solidFill>
            </a:endParaRPr>
          </a:p>
          <a:p>
            <a:r>
              <a:rPr lang="en-US" b="1" dirty="0">
                <a:solidFill>
                  <a:schemeClr val="tx1"/>
                </a:solidFill>
              </a:rPr>
              <a:t>}</a:t>
            </a:r>
            <a:endParaRPr lang="en-US" dirty="0">
              <a:solidFill>
                <a:schemeClr val="tx1"/>
              </a:solidFill>
            </a:endParaRPr>
          </a:p>
          <a:p>
            <a:endParaRPr lang="en-US" dirty="0"/>
          </a:p>
        </p:txBody>
      </p:sp>
      <p:sp>
        <p:nvSpPr>
          <p:cNvPr id="4" name="Title 3"/>
          <p:cNvSpPr>
            <a:spLocks noGrp="1"/>
          </p:cNvSpPr>
          <p:nvPr>
            <p:ph type="title"/>
          </p:nvPr>
        </p:nvSpPr>
        <p:spPr/>
        <p:txBody>
          <a:bodyPr>
            <a:noAutofit/>
          </a:bodyPr>
          <a:lstStyle/>
          <a:p>
            <a:r>
              <a:rPr lang="en-US" dirty="0">
                <a:solidFill>
                  <a:schemeClr val="tx1"/>
                </a:solidFill>
              </a:rPr>
              <a:t>Overriding Syntax</a:t>
            </a:r>
            <a:br>
              <a:rPr lang="en-US" dirty="0">
                <a:solidFill>
                  <a:schemeClr val="tx1"/>
                </a:solidFill>
              </a:rPr>
            </a:br>
            <a:endParaRPr lang="en-US" dirty="0">
              <a:solidFill>
                <a:schemeClr val="tx1"/>
              </a:solidFill>
            </a:endParaRPr>
          </a:p>
        </p:txBody>
      </p:sp>
      <p:sp>
        <p:nvSpPr>
          <p:cNvPr id="5" name="Text Placeholder 1"/>
          <p:cNvSpPr>
            <a:spLocks noGrp="1"/>
          </p:cNvSpPr>
          <p:nvPr>
            <p:ph type="body" sz="quarter" idx="10"/>
          </p:nvPr>
        </p:nvSpPr>
        <p:spPr>
          <a:xfrm>
            <a:off x="6197506" y="1398881"/>
            <a:ext cx="5375066" cy="5028918"/>
          </a:xfrm>
        </p:spPr>
        <p:txBody>
          <a:bodyPr>
            <a:normAutofit/>
          </a:bodyPr>
          <a:lstStyle/>
          <a:p>
            <a:r>
              <a:rPr lang="en-US" b="1" dirty="0">
                <a:solidFill>
                  <a:srgbClr val="FF0000"/>
                </a:solidFill>
              </a:rPr>
              <a:t>In 2014 </a:t>
            </a:r>
            <a:r>
              <a:rPr lang="en-US" b="1" dirty="0" smtClean="0">
                <a:solidFill>
                  <a:srgbClr val="FF0000"/>
                </a:solidFill>
              </a:rPr>
              <a:t>model</a:t>
            </a:r>
            <a:endParaRPr lang="en-US" dirty="0">
              <a:solidFill>
                <a:srgbClr val="FF0000"/>
              </a:solidFill>
            </a:endParaRPr>
          </a:p>
          <a:p>
            <a:r>
              <a:rPr lang="en-US" b="1" dirty="0">
                <a:solidFill>
                  <a:schemeClr val="tx1"/>
                </a:solidFill>
              </a:rPr>
              <a:t>Class Android extends Mobile</a:t>
            </a:r>
            <a:endParaRPr lang="en-US" dirty="0">
              <a:solidFill>
                <a:schemeClr val="tx1"/>
              </a:solidFill>
            </a:endParaRPr>
          </a:p>
          <a:p>
            <a:r>
              <a:rPr lang="en-US" b="1" dirty="0">
                <a:solidFill>
                  <a:schemeClr val="tx1"/>
                </a:solidFill>
              </a:rPr>
              <a:t>{</a:t>
            </a:r>
            <a:endParaRPr lang="en-US" dirty="0">
              <a:solidFill>
                <a:schemeClr val="tx1"/>
              </a:solidFill>
            </a:endParaRPr>
          </a:p>
          <a:p>
            <a:r>
              <a:rPr lang="en-US" b="1" dirty="0">
                <a:solidFill>
                  <a:schemeClr val="tx1"/>
                </a:solidFill>
              </a:rPr>
              <a:t>String OS()</a:t>
            </a:r>
            <a:endParaRPr lang="en-US" dirty="0">
              <a:solidFill>
                <a:schemeClr val="tx1"/>
              </a:solidFill>
            </a:endParaRPr>
          </a:p>
          <a:p>
            <a:r>
              <a:rPr lang="en-US" b="1" dirty="0">
                <a:solidFill>
                  <a:schemeClr val="tx1"/>
                </a:solidFill>
              </a:rPr>
              <a:t>{</a:t>
            </a:r>
            <a:endParaRPr lang="en-US" dirty="0">
              <a:solidFill>
                <a:schemeClr val="tx1"/>
              </a:solidFill>
            </a:endParaRPr>
          </a:p>
          <a:p>
            <a:r>
              <a:rPr lang="en-US" b="1" dirty="0">
                <a:solidFill>
                  <a:schemeClr val="tx1"/>
                </a:solidFill>
              </a:rPr>
              <a:t>Return “Android”;</a:t>
            </a:r>
            <a:endParaRPr lang="en-US" dirty="0">
              <a:solidFill>
                <a:schemeClr val="tx1"/>
              </a:solidFill>
            </a:endParaRPr>
          </a:p>
          <a:p>
            <a:r>
              <a:rPr lang="en-US" b="1" dirty="0">
                <a:solidFill>
                  <a:schemeClr val="tx1"/>
                </a:solidFill>
              </a:rPr>
              <a:t>}</a:t>
            </a:r>
            <a:endParaRPr lang="en-US" dirty="0">
              <a:solidFill>
                <a:schemeClr val="tx1"/>
              </a:solidFill>
            </a:endParaRPr>
          </a:p>
          <a:p>
            <a:r>
              <a:rPr lang="en-US" b="1" dirty="0">
                <a:solidFill>
                  <a:schemeClr val="tx1"/>
                </a:solidFill>
              </a:rPr>
              <a:t>String getFunction()</a:t>
            </a:r>
            <a:endParaRPr lang="en-US" dirty="0">
              <a:solidFill>
                <a:schemeClr val="tx1"/>
              </a:solidFill>
            </a:endParaRPr>
          </a:p>
          <a:p>
            <a:r>
              <a:rPr lang="en-US" b="1" dirty="0">
                <a:solidFill>
                  <a:schemeClr val="tx1"/>
                </a:solidFill>
              </a:rPr>
              <a:t>{</a:t>
            </a:r>
            <a:endParaRPr lang="en-US" dirty="0">
              <a:solidFill>
                <a:schemeClr val="tx1"/>
              </a:solidFill>
            </a:endParaRPr>
          </a:p>
          <a:p>
            <a:r>
              <a:rPr lang="en-US" b="1" dirty="0">
                <a:solidFill>
                  <a:schemeClr val="tx1"/>
                </a:solidFill>
              </a:rPr>
              <a:t>Return “s+x+n”;</a:t>
            </a:r>
            <a:endParaRPr lang="en-US" dirty="0">
              <a:solidFill>
                <a:schemeClr val="tx1"/>
              </a:solidFill>
            </a:endParaRPr>
          </a:p>
          <a:p>
            <a:r>
              <a:rPr lang="en-US" b="1" dirty="0">
                <a:solidFill>
                  <a:schemeClr val="tx1"/>
                </a:solidFill>
              </a:rPr>
              <a:t>}</a:t>
            </a:r>
            <a:endParaRPr lang="en-US" dirty="0">
              <a:solidFill>
                <a:schemeClr val="tx1"/>
              </a:solidFill>
            </a:endParaRPr>
          </a:p>
          <a:p>
            <a:r>
              <a:rPr lang="en-US" b="1" dirty="0">
                <a:solidFill>
                  <a:schemeClr val="tx1"/>
                </a:solidFill>
              </a:rPr>
              <a:t>}</a:t>
            </a:r>
            <a:endParaRPr lang="en-US" dirty="0">
              <a:solidFill>
                <a:schemeClr val="tx1"/>
              </a:solidFill>
            </a:endParaRPr>
          </a:p>
          <a:p>
            <a:endParaRPr lang="en-US" dirty="0">
              <a:solidFill>
                <a:schemeClr val="tx1"/>
              </a:solidFill>
            </a:endParaRPr>
          </a:p>
        </p:txBody>
      </p:sp>
      <p:sp>
        <p:nvSpPr>
          <p:cNvPr id="6" name="Rectangle 5"/>
          <p:cNvSpPr/>
          <p:nvPr/>
        </p:nvSpPr>
        <p:spPr bwMode="auto">
          <a:xfrm>
            <a:off x="5080940" y="1094362"/>
            <a:ext cx="812048" cy="4973795"/>
          </a:xfrm>
          <a:prstGeom prst="rect">
            <a:avLst/>
          </a:prstGeom>
          <a:blipFill>
            <a:blip r:embed="rId2"/>
            <a:stretch>
              <a:fillRect/>
            </a:stretch>
          </a:blipFill>
          <a:ln w="9525" cap="flat" cmpd="sng" algn="ctr">
            <a:no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a:latin typeface="Arial" pitchFamily="34" charset="0"/>
              <a:ea typeface="ＭＳ Ｐゴシック"/>
              <a:cs typeface="ＭＳ Ｐゴシック"/>
            </a:endParaRPr>
          </a:p>
        </p:txBody>
      </p:sp>
    </p:spTree>
    <p:extLst>
      <p:ext uri="{BB962C8B-B14F-4D97-AF65-F5344CB8AC3E}">
        <p14:creationId xmlns:p14="http://schemas.microsoft.com/office/powerpoint/2010/main" val="207355541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6417" y="1297374"/>
            <a:ext cx="5679582" cy="5007043"/>
          </a:xfrm>
        </p:spPr>
        <p:txBody>
          <a:bodyPr>
            <a:normAutofit fontScale="92500" lnSpcReduction="20000"/>
          </a:bodyPr>
          <a:lstStyle/>
          <a:p>
            <a:r>
              <a:rPr lang="en-US" b="1" dirty="0">
                <a:solidFill>
                  <a:schemeClr val="tx1"/>
                </a:solidFill>
              </a:rPr>
              <a:t>Class </a:t>
            </a:r>
            <a:r>
              <a:rPr lang="en-US" b="1" dirty="0" err="1">
                <a:solidFill>
                  <a:schemeClr val="tx1"/>
                </a:solidFill>
              </a:rPr>
              <a:t>SolarLight</a:t>
            </a:r>
            <a:endParaRPr lang="en-US" dirty="0">
              <a:solidFill>
                <a:schemeClr val="tx1"/>
              </a:solidFill>
            </a:endParaRPr>
          </a:p>
          <a:p>
            <a:r>
              <a:rPr lang="en-US" b="1" dirty="0">
                <a:solidFill>
                  <a:schemeClr val="tx1"/>
                </a:solidFill>
              </a:rPr>
              <a:t>{</a:t>
            </a:r>
            <a:endParaRPr lang="en-US" dirty="0">
              <a:solidFill>
                <a:schemeClr val="tx1"/>
              </a:solidFill>
            </a:endParaRPr>
          </a:p>
          <a:p>
            <a:r>
              <a:rPr lang="en-US" b="1" dirty="0">
                <a:solidFill>
                  <a:schemeClr val="tx1"/>
                </a:solidFill>
              </a:rPr>
              <a:t>String gives()</a:t>
            </a:r>
            <a:endParaRPr lang="en-US" dirty="0">
              <a:solidFill>
                <a:schemeClr val="tx1"/>
              </a:solidFill>
            </a:endParaRPr>
          </a:p>
          <a:p>
            <a:r>
              <a:rPr lang="en-US" b="1" dirty="0">
                <a:solidFill>
                  <a:schemeClr val="tx1"/>
                </a:solidFill>
              </a:rPr>
              <a:t>{</a:t>
            </a:r>
            <a:endParaRPr lang="en-US" dirty="0">
              <a:solidFill>
                <a:schemeClr val="tx1"/>
              </a:solidFill>
            </a:endParaRPr>
          </a:p>
          <a:p>
            <a:r>
              <a:rPr lang="en-US" b="1" dirty="0">
                <a:solidFill>
                  <a:schemeClr val="tx1"/>
                </a:solidFill>
              </a:rPr>
              <a:t>Return “light till 300 mts”;</a:t>
            </a:r>
            <a:endParaRPr lang="en-US" dirty="0">
              <a:solidFill>
                <a:schemeClr val="tx1"/>
              </a:solidFill>
            </a:endParaRPr>
          </a:p>
          <a:p>
            <a:r>
              <a:rPr lang="en-US" b="1" dirty="0">
                <a:solidFill>
                  <a:schemeClr val="tx1"/>
                </a:solidFill>
              </a:rPr>
              <a:t>}</a:t>
            </a:r>
            <a:endParaRPr lang="en-US" dirty="0">
              <a:solidFill>
                <a:schemeClr val="tx1"/>
              </a:solidFill>
            </a:endParaRPr>
          </a:p>
          <a:p>
            <a:r>
              <a:rPr lang="en-US" b="1" dirty="0">
                <a:solidFill>
                  <a:schemeClr val="tx1"/>
                </a:solidFill>
              </a:rPr>
              <a:t>String gives1()</a:t>
            </a:r>
            <a:endParaRPr lang="en-US" dirty="0">
              <a:solidFill>
                <a:schemeClr val="tx1"/>
              </a:solidFill>
            </a:endParaRPr>
          </a:p>
          <a:p>
            <a:r>
              <a:rPr lang="en-US" b="1" dirty="0">
                <a:solidFill>
                  <a:schemeClr val="tx1"/>
                </a:solidFill>
              </a:rPr>
              <a:t>{</a:t>
            </a:r>
            <a:endParaRPr lang="en-US" dirty="0">
              <a:solidFill>
                <a:schemeClr val="tx1"/>
              </a:solidFill>
            </a:endParaRPr>
          </a:p>
          <a:p>
            <a:r>
              <a:rPr lang="en-US" b="1" dirty="0">
                <a:solidFill>
                  <a:schemeClr val="tx1"/>
                </a:solidFill>
              </a:rPr>
              <a:t>Return “heat till 50 mts”;</a:t>
            </a:r>
            <a:endParaRPr lang="en-US" dirty="0">
              <a:solidFill>
                <a:schemeClr val="tx1"/>
              </a:solidFill>
            </a:endParaRPr>
          </a:p>
          <a:p>
            <a:r>
              <a:rPr lang="en-US" b="1" dirty="0">
                <a:solidFill>
                  <a:schemeClr val="tx1"/>
                </a:solidFill>
              </a:rPr>
              <a:t>}</a:t>
            </a:r>
            <a:endParaRPr lang="en-US" dirty="0">
              <a:solidFill>
                <a:schemeClr val="tx1"/>
              </a:solidFill>
            </a:endParaRPr>
          </a:p>
          <a:p>
            <a:r>
              <a:rPr lang="en-US" b="1" dirty="0">
                <a:solidFill>
                  <a:schemeClr val="tx1"/>
                </a:solidFill>
              </a:rPr>
              <a:t>public String Energy()</a:t>
            </a:r>
            <a:endParaRPr lang="en-US" dirty="0">
              <a:solidFill>
                <a:schemeClr val="tx1"/>
              </a:solidFill>
            </a:endParaRPr>
          </a:p>
          <a:p>
            <a:r>
              <a:rPr lang="en-US" b="1" dirty="0">
                <a:solidFill>
                  <a:schemeClr val="tx1"/>
                </a:solidFill>
              </a:rPr>
              <a:t>{</a:t>
            </a:r>
            <a:endParaRPr lang="en-US" dirty="0">
              <a:solidFill>
                <a:schemeClr val="tx1"/>
              </a:solidFill>
            </a:endParaRPr>
          </a:p>
          <a:p>
            <a:r>
              <a:rPr lang="en-US" b="1" dirty="0">
                <a:solidFill>
                  <a:schemeClr val="tx1"/>
                </a:solidFill>
              </a:rPr>
              <a:t>	Return “traditional energy”;</a:t>
            </a:r>
            <a:endParaRPr lang="en-US" dirty="0">
              <a:solidFill>
                <a:schemeClr val="tx1"/>
              </a:solidFill>
            </a:endParaRPr>
          </a:p>
          <a:p>
            <a:r>
              <a:rPr lang="en-US" b="1" dirty="0">
                <a:solidFill>
                  <a:schemeClr val="tx1"/>
                </a:solidFill>
              </a:rPr>
              <a:t>	}</a:t>
            </a:r>
            <a:endParaRPr lang="en-US" dirty="0">
              <a:solidFill>
                <a:schemeClr val="tx1"/>
              </a:solidFill>
            </a:endParaRPr>
          </a:p>
          <a:p>
            <a:r>
              <a:rPr lang="en-US" b="1" dirty="0">
                <a:solidFill>
                  <a:schemeClr val="tx1"/>
                </a:solidFill>
              </a:rPr>
              <a:t>}</a:t>
            </a:r>
            <a:endParaRPr lang="en-US" dirty="0">
              <a:solidFill>
                <a:schemeClr val="tx1"/>
              </a:solidFill>
            </a:endParaRPr>
          </a:p>
          <a:p>
            <a:endParaRPr lang="en-US" dirty="0">
              <a:solidFill>
                <a:schemeClr val="tx1"/>
              </a:solidFill>
            </a:endParaRPr>
          </a:p>
        </p:txBody>
      </p:sp>
      <p:sp>
        <p:nvSpPr>
          <p:cNvPr id="3" name="Text Placeholder 2"/>
          <p:cNvSpPr>
            <a:spLocks noGrp="1"/>
          </p:cNvSpPr>
          <p:nvPr>
            <p:ph type="body" sz="quarter" idx="11"/>
          </p:nvPr>
        </p:nvSpPr>
        <p:spPr>
          <a:xfrm>
            <a:off x="6359165" y="1195868"/>
            <a:ext cx="5421172" cy="5116693"/>
          </a:xfrm>
        </p:spPr>
        <p:txBody>
          <a:bodyPr>
            <a:normAutofit fontScale="85000" lnSpcReduction="10000"/>
          </a:bodyPr>
          <a:lstStyle/>
          <a:p>
            <a:r>
              <a:rPr lang="en-US" dirty="0">
                <a:solidFill>
                  <a:schemeClr val="tx1"/>
                </a:solidFill>
              </a:rPr>
              <a:t>Class Sun extends </a:t>
            </a:r>
            <a:r>
              <a:rPr lang="en-US" dirty="0" err="1">
                <a:solidFill>
                  <a:schemeClr val="tx1"/>
                </a:solidFill>
              </a:rPr>
              <a:t>SolarLight</a:t>
            </a:r>
            <a:endParaRPr lang="en-US" dirty="0">
              <a:solidFill>
                <a:schemeClr val="tx1"/>
              </a:solidFill>
            </a:endParaRPr>
          </a:p>
          <a:p>
            <a:r>
              <a:rPr lang="en-US" dirty="0">
                <a:solidFill>
                  <a:schemeClr val="tx1"/>
                </a:solidFill>
              </a:rPr>
              <a:t>{	public String Energy()</a:t>
            </a:r>
          </a:p>
          <a:p>
            <a:r>
              <a:rPr lang="en-US" dirty="0">
                <a:solidFill>
                  <a:schemeClr val="tx1"/>
                </a:solidFill>
              </a:rPr>
              <a:t>{</a:t>
            </a:r>
          </a:p>
          <a:p>
            <a:r>
              <a:rPr lang="en-US" dirty="0">
                <a:solidFill>
                  <a:schemeClr val="tx1"/>
                </a:solidFill>
              </a:rPr>
              <a:t>	Return solar energy;</a:t>
            </a:r>
          </a:p>
          <a:p>
            <a:r>
              <a:rPr lang="en-US" dirty="0">
                <a:solidFill>
                  <a:schemeClr val="tx1"/>
                </a:solidFill>
              </a:rPr>
              <a:t>	}</a:t>
            </a:r>
          </a:p>
          <a:p>
            <a:r>
              <a:rPr lang="en-US" dirty="0">
                <a:solidFill>
                  <a:schemeClr val="tx1"/>
                </a:solidFill>
              </a:rPr>
              <a:t>public String Gasses()</a:t>
            </a:r>
          </a:p>
          <a:p>
            <a:r>
              <a:rPr lang="en-US" dirty="0" smtClean="0">
                <a:solidFill>
                  <a:schemeClr val="tx1"/>
                </a:solidFill>
              </a:rPr>
              <a:t>{</a:t>
            </a:r>
            <a:endParaRPr lang="en-US" dirty="0">
              <a:solidFill>
                <a:schemeClr val="tx1"/>
              </a:solidFill>
            </a:endParaRPr>
          </a:p>
          <a:p>
            <a:r>
              <a:rPr lang="en-US" dirty="0">
                <a:solidFill>
                  <a:schemeClr val="tx1"/>
                </a:solidFill>
              </a:rPr>
              <a:t>	String gases= “Carbon dioxide (CO2) </a:t>
            </a:r>
            <a:r>
              <a:rPr lang="en-US" dirty="0" smtClean="0">
                <a:solidFill>
                  <a:schemeClr val="tx1"/>
                </a:solidFill>
              </a:rPr>
              <a:t>	,</a:t>
            </a:r>
            <a:r>
              <a:rPr lang="en-US" dirty="0">
                <a:solidFill>
                  <a:schemeClr val="tx1"/>
                </a:solidFill>
              </a:rPr>
              <a:t>Methane (CH4</a:t>
            </a:r>
            <a:r>
              <a:rPr lang="en-US" dirty="0" smtClean="0">
                <a:solidFill>
                  <a:schemeClr val="tx1"/>
                </a:solidFill>
              </a:rPr>
              <a:t>) “;</a:t>
            </a:r>
          </a:p>
          <a:p>
            <a:r>
              <a:rPr lang="en-US" dirty="0" smtClean="0">
                <a:solidFill>
                  <a:schemeClr val="tx1"/>
                </a:solidFill>
              </a:rPr>
              <a:t>	return </a:t>
            </a:r>
            <a:r>
              <a:rPr lang="en-US" dirty="0">
                <a:solidFill>
                  <a:schemeClr val="tx1"/>
                </a:solidFill>
              </a:rPr>
              <a:t>gases</a:t>
            </a:r>
          </a:p>
          <a:p>
            <a:r>
              <a:rPr lang="en-US" dirty="0" smtClean="0">
                <a:solidFill>
                  <a:schemeClr val="tx1"/>
                </a:solidFill>
              </a:rPr>
              <a:t>}</a:t>
            </a:r>
            <a:endParaRPr lang="en-US" dirty="0">
              <a:solidFill>
                <a:schemeClr val="tx1"/>
              </a:solidFill>
            </a:endParaRPr>
          </a:p>
          <a:p>
            <a:r>
              <a:rPr lang="en-US" dirty="0">
                <a:solidFill>
                  <a:schemeClr val="tx1"/>
                </a:solidFill>
              </a:rPr>
              <a:t>public String rays()</a:t>
            </a:r>
          </a:p>
          <a:p>
            <a:r>
              <a:rPr lang="en-US" dirty="0">
                <a:solidFill>
                  <a:schemeClr val="tx1"/>
                </a:solidFill>
              </a:rPr>
              <a:t>{</a:t>
            </a:r>
          </a:p>
          <a:p>
            <a:r>
              <a:rPr lang="en-US" dirty="0" smtClean="0">
                <a:solidFill>
                  <a:schemeClr val="tx1"/>
                </a:solidFill>
              </a:rPr>
              <a:t>	String </a:t>
            </a:r>
            <a:r>
              <a:rPr lang="en-US" dirty="0">
                <a:solidFill>
                  <a:schemeClr val="tx1"/>
                </a:solidFill>
              </a:rPr>
              <a:t>ray</a:t>
            </a:r>
            <a:r>
              <a:rPr lang="en-US" dirty="0" smtClean="0">
                <a:solidFill>
                  <a:schemeClr val="tx1"/>
                </a:solidFill>
              </a:rPr>
              <a:t>=” infrared ,ultraviolet </a:t>
            </a:r>
            <a:r>
              <a:rPr lang="en-US" dirty="0">
                <a:solidFill>
                  <a:schemeClr val="tx1"/>
                </a:solidFill>
              </a:rPr>
              <a:t>rays </a:t>
            </a:r>
            <a:r>
              <a:rPr lang="en-US" dirty="0" smtClean="0">
                <a:solidFill>
                  <a:schemeClr val="tx1"/>
                </a:solidFill>
              </a:rPr>
              <a:t>“;</a:t>
            </a:r>
          </a:p>
          <a:p>
            <a:r>
              <a:rPr lang="en-US" dirty="0" smtClean="0">
                <a:solidFill>
                  <a:schemeClr val="tx1"/>
                </a:solidFill>
              </a:rPr>
              <a:t>	return </a:t>
            </a:r>
            <a:r>
              <a:rPr lang="en-US" dirty="0">
                <a:solidFill>
                  <a:schemeClr val="tx1"/>
                </a:solidFill>
              </a:rPr>
              <a:t>ray;</a:t>
            </a:r>
          </a:p>
          <a:p>
            <a:r>
              <a:rPr lang="en-US" dirty="0">
                <a:solidFill>
                  <a:schemeClr val="tx1"/>
                </a:solidFill>
              </a:rPr>
              <a:t>}</a:t>
            </a:r>
          </a:p>
          <a:p>
            <a:r>
              <a:rPr lang="en-US" dirty="0">
                <a:solidFill>
                  <a:schemeClr val="tx1"/>
                </a:solidFill>
              </a:rPr>
              <a:t>}</a:t>
            </a:r>
          </a:p>
          <a:p>
            <a:endParaRPr lang="en-US" dirty="0">
              <a:solidFill>
                <a:schemeClr val="tx1"/>
              </a:solidFill>
            </a:endParaRPr>
          </a:p>
        </p:txBody>
      </p:sp>
      <p:sp>
        <p:nvSpPr>
          <p:cNvPr id="4" name="Title 3"/>
          <p:cNvSpPr>
            <a:spLocks noGrp="1"/>
          </p:cNvSpPr>
          <p:nvPr>
            <p:ph type="title"/>
          </p:nvPr>
        </p:nvSpPr>
        <p:spPr/>
        <p:txBody>
          <a:bodyPr/>
          <a:lstStyle/>
          <a:p>
            <a:r>
              <a:rPr lang="en-US" dirty="0" smtClean="0">
                <a:solidFill>
                  <a:schemeClr val="tx1"/>
                </a:solidFill>
              </a:rPr>
              <a:t>Dynamic Binding cont…</a:t>
            </a:r>
            <a:endParaRPr lang="en-US" dirty="0">
              <a:solidFill>
                <a:schemeClr val="tx1"/>
              </a:solidFill>
            </a:endParaRPr>
          </a:p>
        </p:txBody>
      </p:sp>
      <p:sp>
        <p:nvSpPr>
          <p:cNvPr id="5" name="Rectangle 4"/>
          <p:cNvSpPr/>
          <p:nvPr/>
        </p:nvSpPr>
        <p:spPr bwMode="auto">
          <a:xfrm>
            <a:off x="5588470" y="992856"/>
            <a:ext cx="812048" cy="5481325"/>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a:latin typeface="Arial" pitchFamily="34" charset="0"/>
              <a:ea typeface="ＭＳ Ｐゴシック"/>
              <a:cs typeface="ＭＳ Ｐゴシック"/>
            </a:endParaRPr>
          </a:p>
        </p:txBody>
      </p:sp>
    </p:spTree>
    <p:extLst>
      <p:ext uri="{BB962C8B-B14F-4D97-AF65-F5344CB8AC3E}">
        <p14:creationId xmlns:p14="http://schemas.microsoft.com/office/powerpoint/2010/main" val="3424886300"/>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6417" y="1297374"/>
            <a:ext cx="10145847" cy="5007043"/>
          </a:xfrm>
        </p:spPr>
        <p:txBody>
          <a:bodyPr>
            <a:normAutofit fontScale="77500" lnSpcReduction="20000"/>
          </a:bodyPr>
          <a:lstStyle/>
          <a:p>
            <a:r>
              <a:rPr lang="en-US" b="1" dirty="0">
                <a:solidFill>
                  <a:schemeClr val="tx1"/>
                </a:solidFill>
              </a:rPr>
              <a:t>Class Myclass</a:t>
            </a:r>
            <a:endParaRPr lang="en-US" dirty="0">
              <a:solidFill>
                <a:schemeClr val="tx1"/>
              </a:solidFill>
            </a:endParaRPr>
          </a:p>
          <a:p>
            <a:r>
              <a:rPr lang="en-US" b="1" dirty="0">
                <a:solidFill>
                  <a:schemeClr val="tx1"/>
                </a:solidFill>
              </a:rPr>
              <a:t>{</a:t>
            </a:r>
            <a:endParaRPr lang="en-US" dirty="0">
              <a:solidFill>
                <a:schemeClr val="tx1"/>
              </a:solidFill>
            </a:endParaRPr>
          </a:p>
          <a:p>
            <a:r>
              <a:rPr lang="en-US" b="1" dirty="0">
                <a:solidFill>
                  <a:schemeClr val="tx1"/>
                </a:solidFill>
              </a:rPr>
              <a:t>Public static void main(String ar[])</a:t>
            </a:r>
            <a:endParaRPr lang="en-US" dirty="0">
              <a:solidFill>
                <a:schemeClr val="tx1"/>
              </a:solidFill>
            </a:endParaRPr>
          </a:p>
          <a:p>
            <a:r>
              <a:rPr lang="en-US" b="1" dirty="0">
                <a:solidFill>
                  <a:schemeClr val="tx1"/>
                </a:solidFill>
              </a:rPr>
              <a:t>{</a:t>
            </a:r>
            <a:endParaRPr lang="en-US" dirty="0">
              <a:solidFill>
                <a:schemeClr val="tx1"/>
              </a:solidFill>
            </a:endParaRPr>
          </a:p>
          <a:p>
            <a:r>
              <a:rPr lang="en-US" b="1" dirty="0">
                <a:solidFill>
                  <a:schemeClr val="tx1"/>
                </a:solidFill>
              </a:rPr>
              <a:t>//create reference for </a:t>
            </a:r>
            <a:r>
              <a:rPr lang="en-US" b="1" dirty="0" smtClean="0">
                <a:solidFill>
                  <a:schemeClr val="tx1"/>
                </a:solidFill>
              </a:rPr>
              <a:t>class </a:t>
            </a:r>
            <a:r>
              <a:rPr lang="en-US" b="1" dirty="0">
                <a:solidFill>
                  <a:schemeClr val="tx1"/>
                </a:solidFill>
              </a:rPr>
              <a:t>solarlight</a:t>
            </a:r>
            <a:endParaRPr lang="en-US" dirty="0">
              <a:solidFill>
                <a:schemeClr val="tx1"/>
              </a:solidFill>
            </a:endParaRPr>
          </a:p>
          <a:p>
            <a:r>
              <a:rPr lang="en-US" b="1" dirty="0">
                <a:solidFill>
                  <a:schemeClr val="tx1"/>
                </a:solidFill>
              </a:rPr>
              <a:t>Solarlight s=null;</a:t>
            </a:r>
            <a:endParaRPr lang="en-US" dirty="0">
              <a:solidFill>
                <a:schemeClr val="tx1"/>
              </a:solidFill>
            </a:endParaRPr>
          </a:p>
          <a:p>
            <a:r>
              <a:rPr lang="en-US" b="1" dirty="0">
                <a:solidFill>
                  <a:schemeClr val="tx1"/>
                </a:solidFill>
              </a:rPr>
              <a:t>//creating object for sun</a:t>
            </a:r>
            <a:endParaRPr lang="en-US" dirty="0">
              <a:solidFill>
                <a:schemeClr val="tx1"/>
              </a:solidFill>
            </a:endParaRPr>
          </a:p>
          <a:p>
            <a:r>
              <a:rPr lang="en-US" b="1" dirty="0">
                <a:solidFill>
                  <a:schemeClr val="tx1"/>
                </a:solidFill>
              </a:rPr>
              <a:t>S=new Sun();</a:t>
            </a:r>
            <a:endParaRPr lang="en-US" dirty="0">
              <a:solidFill>
                <a:schemeClr val="tx1"/>
              </a:solidFill>
            </a:endParaRPr>
          </a:p>
          <a:p>
            <a:r>
              <a:rPr lang="en-US" b="1" dirty="0">
                <a:solidFill>
                  <a:schemeClr val="tx1"/>
                </a:solidFill>
              </a:rPr>
              <a:t>//using s we can get all the methods from solarlight and only the overridden methods from sun</a:t>
            </a:r>
            <a:endParaRPr lang="en-US" dirty="0">
              <a:solidFill>
                <a:schemeClr val="tx1"/>
              </a:solidFill>
            </a:endParaRPr>
          </a:p>
          <a:p>
            <a:r>
              <a:rPr lang="en-US" b="1" dirty="0">
                <a:solidFill>
                  <a:schemeClr val="tx1"/>
                </a:solidFill>
              </a:rPr>
              <a:t>s. String gives</a:t>
            </a:r>
            <a:r>
              <a:rPr lang="en-US" b="1" dirty="0" smtClean="0">
                <a:solidFill>
                  <a:schemeClr val="tx1"/>
                </a:solidFill>
              </a:rPr>
              <a:t>()       </a:t>
            </a:r>
            <a:r>
              <a:rPr lang="en-US" b="1" dirty="0">
                <a:solidFill>
                  <a:schemeClr val="tx1"/>
                </a:solidFill>
              </a:rPr>
              <a:t>//ans is (“light till 300 mts”)</a:t>
            </a:r>
            <a:endParaRPr lang="en-US" dirty="0">
              <a:solidFill>
                <a:schemeClr val="tx1"/>
              </a:solidFill>
            </a:endParaRPr>
          </a:p>
          <a:p>
            <a:r>
              <a:rPr lang="en-US" b="1" dirty="0">
                <a:solidFill>
                  <a:schemeClr val="tx1"/>
                </a:solidFill>
              </a:rPr>
              <a:t> </a:t>
            </a:r>
            <a:r>
              <a:rPr lang="en-US" b="1" dirty="0" err="1" smtClean="0">
                <a:solidFill>
                  <a:schemeClr val="tx1"/>
                </a:solidFill>
              </a:rPr>
              <a:t>S.String</a:t>
            </a:r>
            <a:r>
              <a:rPr lang="en-US" b="1" dirty="0" smtClean="0">
                <a:solidFill>
                  <a:schemeClr val="tx1"/>
                </a:solidFill>
              </a:rPr>
              <a:t> </a:t>
            </a:r>
            <a:r>
              <a:rPr lang="en-US" b="1" dirty="0">
                <a:solidFill>
                  <a:schemeClr val="tx1"/>
                </a:solidFill>
              </a:rPr>
              <a:t>gives1</a:t>
            </a:r>
            <a:r>
              <a:rPr lang="en-US" b="1" dirty="0" smtClean="0">
                <a:solidFill>
                  <a:schemeClr val="tx1"/>
                </a:solidFill>
              </a:rPr>
              <a:t>()     //</a:t>
            </a:r>
            <a:r>
              <a:rPr lang="en-US" b="1" dirty="0">
                <a:solidFill>
                  <a:schemeClr val="tx1"/>
                </a:solidFill>
              </a:rPr>
              <a:t>ans is (Return “heat till 50 mts”)</a:t>
            </a:r>
            <a:endParaRPr lang="en-US" dirty="0">
              <a:solidFill>
                <a:schemeClr val="bg1"/>
              </a:solidFill>
            </a:endParaRPr>
          </a:p>
          <a:p>
            <a:r>
              <a:rPr lang="en-US" b="1" dirty="0" smtClean="0">
                <a:solidFill>
                  <a:schemeClr val="tx1"/>
                </a:solidFill>
              </a:rPr>
              <a:t>//</a:t>
            </a:r>
            <a:r>
              <a:rPr lang="en-US" b="1" dirty="0">
                <a:solidFill>
                  <a:schemeClr val="tx1"/>
                </a:solidFill>
              </a:rPr>
              <a:t>ans is (Return solar energy)</a:t>
            </a:r>
            <a:endParaRPr lang="en-US" dirty="0">
              <a:solidFill>
                <a:schemeClr val="tx1"/>
              </a:solidFill>
            </a:endParaRPr>
          </a:p>
          <a:p>
            <a:r>
              <a:rPr lang="en-US" b="1" dirty="0">
                <a:solidFill>
                  <a:schemeClr val="tx1"/>
                </a:solidFill>
              </a:rPr>
              <a:t> s. String gives()    </a:t>
            </a:r>
          </a:p>
          <a:p>
            <a:r>
              <a:rPr lang="en-US" b="1" dirty="0" err="1">
                <a:solidFill>
                  <a:schemeClr val="tx1"/>
                </a:solidFill>
              </a:rPr>
              <a:t>S.String</a:t>
            </a:r>
            <a:r>
              <a:rPr lang="en-US" b="1" dirty="0">
                <a:solidFill>
                  <a:schemeClr val="tx1"/>
                </a:solidFill>
              </a:rPr>
              <a:t> gives1()    </a:t>
            </a:r>
          </a:p>
          <a:p>
            <a:r>
              <a:rPr lang="en-US" b="1" dirty="0" err="1">
                <a:solidFill>
                  <a:schemeClr val="tx1"/>
                </a:solidFill>
              </a:rPr>
              <a:t>S.energy</a:t>
            </a:r>
            <a:r>
              <a:rPr lang="en-US" b="1" dirty="0">
                <a:solidFill>
                  <a:schemeClr val="tx1"/>
                </a:solidFill>
              </a:rPr>
              <a:t>() </a:t>
            </a:r>
            <a:endParaRPr lang="en-US" dirty="0">
              <a:solidFill>
                <a:schemeClr val="tx1"/>
              </a:solidFill>
            </a:endParaRPr>
          </a:p>
          <a:p>
            <a:r>
              <a:rPr lang="en-US" b="1" dirty="0">
                <a:solidFill>
                  <a:schemeClr val="tx1"/>
                </a:solidFill>
              </a:rPr>
              <a:t> </a:t>
            </a:r>
            <a:endParaRPr lang="en-US" dirty="0">
              <a:solidFill>
                <a:schemeClr val="tx1"/>
              </a:solidFill>
            </a:endParaRPr>
          </a:p>
          <a:p>
            <a:r>
              <a:rPr lang="en-US" b="1" dirty="0">
                <a:solidFill>
                  <a:schemeClr val="tx1"/>
                </a:solidFill>
              </a:rPr>
              <a:t>}</a:t>
            </a:r>
            <a:endParaRPr lang="en-US" dirty="0">
              <a:solidFill>
                <a:schemeClr val="tx1"/>
              </a:solidFill>
            </a:endParaRPr>
          </a:p>
          <a:p>
            <a:r>
              <a:rPr lang="en-US" b="1" dirty="0">
                <a:solidFill>
                  <a:schemeClr val="tx1"/>
                </a:solidFill>
              </a:rPr>
              <a:t>}</a:t>
            </a:r>
            <a:endParaRPr lang="en-US" dirty="0">
              <a:solidFill>
                <a:schemeClr val="tx1"/>
              </a:solidFill>
            </a:endParaRPr>
          </a:p>
          <a:p>
            <a:endParaRPr lang="en-US" dirty="0">
              <a:solidFill>
                <a:schemeClr val="tx1"/>
              </a:solidFill>
            </a:endParaRPr>
          </a:p>
        </p:txBody>
      </p:sp>
      <p:sp>
        <p:nvSpPr>
          <p:cNvPr id="4" name="Title 3"/>
          <p:cNvSpPr>
            <a:spLocks noGrp="1"/>
          </p:cNvSpPr>
          <p:nvPr>
            <p:ph type="title"/>
          </p:nvPr>
        </p:nvSpPr>
        <p:spPr/>
        <p:txBody>
          <a:bodyPr>
            <a:normAutofit/>
          </a:bodyPr>
          <a:lstStyle/>
          <a:p>
            <a:r>
              <a:rPr lang="en-US" dirty="0">
                <a:solidFill>
                  <a:schemeClr val="tx1"/>
                </a:solidFill>
              </a:rPr>
              <a:t>Dynamic Binding cont…</a:t>
            </a:r>
          </a:p>
        </p:txBody>
      </p:sp>
      <p:sp>
        <p:nvSpPr>
          <p:cNvPr id="5" name="Flowchart: Stored Data 4"/>
          <p:cNvSpPr/>
          <p:nvPr/>
        </p:nvSpPr>
        <p:spPr bwMode="auto">
          <a:xfrm>
            <a:off x="7111060" y="1398877"/>
            <a:ext cx="3451204" cy="831643"/>
          </a:xfrm>
          <a:prstGeom prst="flowChartOnlineStorage">
            <a:avLst/>
          </a:prstGeom>
          <a:solidFill>
            <a:srgbClr val="660033"/>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endParaRPr lang="en-US" sz="1865" b="1" dirty="0">
              <a:solidFill>
                <a:schemeClr val="bg1"/>
              </a:solidFill>
            </a:endParaRPr>
          </a:p>
          <a:p>
            <a:r>
              <a:rPr lang="en-US" sz="1865" b="1" dirty="0">
                <a:solidFill>
                  <a:schemeClr val="bg1"/>
                </a:solidFill>
              </a:rPr>
              <a:t>s=new Sun;</a:t>
            </a:r>
          </a:p>
          <a:p>
            <a:endParaRPr lang="en-US" sz="1865" b="1" dirty="0">
              <a:solidFill>
                <a:schemeClr val="bg1"/>
              </a:solidFill>
            </a:endParaRPr>
          </a:p>
        </p:txBody>
      </p:sp>
      <p:sp>
        <p:nvSpPr>
          <p:cNvPr id="6" name="Flowchart: Stored Data 5"/>
          <p:cNvSpPr/>
          <p:nvPr/>
        </p:nvSpPr>
        <p:spPr bwMode="auto">
          <a:xfrm rot="10800000">
            <a:off x="3641669" y="1398879"/>
            <a:ext cx="3451204" cy="831639"/>
          </a:xfrm>
          <a:prstGeom prst="flowChartOnlineStorage">
            <a:avLst/>
          </a:prstGeom>
          <a:solidFill>
            <a:srgbClr val="6600FF"/>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7" name="TextBox 6"/>
          <p:cNvSpPr txBox="1"/>
          <p:nvPr/>
        </p:nvSpPr>
        <p:spPr>
          <a:xfrm>
            <a:off x="4370398" y="1703398"/>
            <a:ext cx="2334638" cy="666336"/>
          </a:xfrm>
          <a:prstGeom prst="rect">
            <a:avLst/>
          </a:prstGeom>
          <a:noFill/>
        </p:spPr>
        <p:txBody>
          <a:bodyPr wrap="square" rtlCol="0">
            <a:spAutoFit/>
          </a:bodyPr>
          <a:lstStyle/>
          <a:p>
            <a:r>
              <a:rPr lang="en-US" sz="1865" b="1" dirty="0" err="1">
                <a:solidFill>
                  <a:schemeClr val="bg1"/>
                </a:solidFill>
              </a:rPr>
              <a:t>Solarlight</a:t>
            </a:r>
            <a:r>
              <a:rPr lang="en-US" sz="1865" b="1" dirty="0">
                <a:solidFill>
                  <a:schemeClr val="bg1"/>
                </a:solidFill>
              </a:rPr>
              <a:t> s=null;</a:t>
            </a:r>
            <a:endParaRPr lang="en-US" sz="1865" dirty="0">
              <a:solidFill>
                <a:schemeClr val="bg1"/>
              </a:solidFill>
            </a:endParaRPr>
          </a:p>
          <a:p>
            <a:endParaRPr lang="en-US" sz="1865" dirty="0">
              <a:solidFill>
                <a:schemeClr val="bg1"/>
              </a:solidFill>
            </a:endParaRPr>
          </a:p>
        </p:txBody>
      </p:sp>
      <p:sp>
        <p:nvSpPr>
          <p:cNvPr id="8" name="Teardrop 7"/>
          <p:cNvSpPr/>
          <p:nvPr/>
        </p:nvSpPr>
        <p:spPr bwMode="auto">
          <a:xfrm rot="18668019">
            <a:off x="6702381" y="4159097"/>
            <a:ext cx="1896298" cy="1686490"/>
          </a:xfrm>
          <a:prstGeom prst="teardrop">
            <a:avLst/>
          </a:prstGeom>
          <a:gradFill flip="none" rotWithShape="1">
            <a:gsLst>
              <a:gs pos="0">
                <a:srgbClr val="000082"/>
              </a:gs>
              <a:gs pos="30000">
                <a:srgbClr val="66008F"/>
              </a:gs>
              <a:gs pos="64999">
                <a:srgbClr val="BA0066"/>
              </a:gs>
              <a:gs pos="89999">
                <a:srgbClr val="FF0000"/>
              </a:gs>
              <a:gs pos="100000">
                <a:srgbClr val="FF8200"/>
              </a:gs>
            </a:gsLst>
            <a:lin ang="2700000" scaled="1"/>
            <a:tileRect/>
          </a:gra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endParaRPr lang="en-US" sz="3197" dirty="0">
              <a:latin typeface="Arial" pitchFamily="34" charset="0"/>
              <a:ea typeface="ＭＳ Ｐゴシック"/>
              <a:cs typeface="ＭＳ Ｐゴシック"/>
            </a:endParaRPr>
          </a:p>
        </p:txBody>
      </p:sp>
      <p:sp>
        <p:nvSpPr>
          <p:cNvPr id="9" name="TextBox 8"/>
          <p:cNvSpPr txBox="1"/>
          <p:nvPr/>
        </p:nvSpPr>
        <p:spPr>
          <a:xfrm>
            <a:off x="6502024" y="4139542"/>
            <a:ext cx="2030120" cy="1322798"/>
          </a:xfrm>
          <a:prstGeom prst="rect">
            <a:avLst/>
          </a:prstGeom>
          <a:noFill/>
        </p:spPr>
        <p:txBody>
          <a:bodyPr wrap="square" rtlCol="0">
            <a:spAutoFit/>
          </a:bodyPr>
          <a:lstStyle/>
          <a:p>
            <a:endParaRPr lang="en-US" sz="1599" b="1" dirty="0">
              <a:solidFill>
                <a:schemeClr val="bg1"/>
              </a:solidFill>
            </a:endParaRPr>
          </a:p>
          <a:p>
            <a:endParaRPr lang="en-US" sz="1599" b="1" dirty="0">
              <a:solidFill>
                <a:schemeClr val="bg1"/>
              </a:solidFill>
            </a:endParaRPr>
          </a:p>
          <a:p>
            <a:r>
              <a:rPr lang="en-US" sz="1599" b="1" dirty="0">
                <a:solidFill>
                  <a:schemeClr val="bg1"/>
                </a:solidFill>
              </a:rPr>
              <a:t>   s. String gives()    </a:t>
            </a:r>
          </a:p>
          <a:p>
            <a:r>
              <a:rPr lang="en-US" sz="1599" b="1" dirty="0">
                <a:solidFill>
                  <a:schemeClr val="bg1"/>
                </a:solidFill>
              </a:rPr>
              <a:t>   </a:t>
            </a:r>
            <a:r>
              <a:rPr lang="en-US" sz="1599" b="1" dirty="0" err="1">
                <a:solidFill>
                  <a:schemeClr val="bg1"/>
                </a:solidFill>
              </a:rPr>
              <a:t>s.String</a:t>
            </a:r>
            <a:r>
              <a:rPr lang="en-US" sz="1599" b="1" dirty="0">
                <a:solidFill>
                  <a:schemeClr val="bg1"/>
                </a:solidFill>
              </a:rPr>
              <a:t> gives1()    </a:t>
            </a:r>
          </a:p>
          <a:p>
            <a:r>
              <a:rPr lang="en-US" sz="1599" b="1" dirty="0">
                <a:solidFill>
                  <a:schemeClr val="bg1"/>
                </a:solidFill>
              </a:rPr>
              <a:t>   </a:t>
            </a:r>
            <a:r>
              <a:rPr lang="en-US" sz="1599" b="1" dirty="0" err="1">
                <a:solidFill>
                  <a:schemeClr val="bg1"/>
                </a:solidFill>
              </a:rPr>
              <a:t>s.energy</a:t>
            </a:r>
            <a:r>
              <a:rPr lang="en-US" sz="1599" b="1" dirty="0">
                <a:solidFill>
                  <a:schemeClr val="bg1"/>
                </a:solidFill>
              </a:rPr>
              <a:t>() </a:t>
            </a:r>
          </a:p>
        </p:txBody>
      </p:sp>
    </p:spTree>
    <p:extLst>
      <p:ext uri="{BB962C8B-B14F-4D97-AF65-F5344CB8AC3E}">
        <p14:creationId xmlns:p14="http://schemas.microsoft.com/office/powerpoint/2010/main" val="2918767163"/>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a:xfrm>
            <a:off x="308568" y="383820"/>
            <a:ext cx="8831023" cy="609600"/>
          </a:xfrm>
        </p:spPr>
        <p:txBody>
          <a:bodyPr>
            <a:normAutofit/>
          </a:bodyPr>
          <a:lstStyle/>
          <a:p>
            <a:r>
              <a:rPr lang="en-US" altLang="en-US" dirty="0">
                <a:solidFill>
                  <a:schemeClr val="tx1"/>
                </a:solidFill>
              </a:rPr>
              <a:t>Constructors 		</a:t>
            </a:r>
          </a:p>
        </p:txBody>
      </p:sp>
      <p:sp>
        <p:nvSpPr>
          <p:cNvPr id="577539" name="Rectangle 3"/>
          <p:cNvSpPr>
            <a:spLocks noGrp="1" noChangeArrowheads="1"/>
          </p:cNvSpPr>
          <p:nvPr>
            <p:ph type="body" idx="1"/>
          </p:nvPr>
        </p:nvSpPr>
        <p:spPr>
          <a:xfrm>
            <a:off x="310157" y="1219202"/>
            <a:ext cx="11470179" cy="682625"/>
          </a:xfrm>
        </p:spPr>
        <p:txBody>
          <a:bodyPr>
            <a:normAutofit/>
          </a:bodyPr>
          <a:lstStyle/>
          <a:p>
            <a:r>
              <a:rPr lang="en-US" altLang="en-US" sz="2131" kern="1200" dirty="0">
                <a:solidFill>
                  <a:schemeClr val="tx1"/>
                </a:solidFill>
              </a:rPr>
              <a:t>A constructor is a special method that is called to create a new object</a:t>
            </a:r>
          </a:p>
        </p:txBody>
      </p:sp>
      <p:sp>
        <p:nvSpPr>
          <p:cNvPr id="577540" name="Text Box 4"/>
          <p:cNvSpPr txBox="1">
            <a:spLocks noChangeArrowheads="1"/>
          </p:cNvSpPr>
          <p:nvPr/>
        </p:nvSpPr>
        <p:spPr bwMode="auto">
          <a:xfrm>
            <a:off x="513169" y="2668588"/>
            <a:ext cx="9237047" cy="461345"/>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r>
              <a:rPr lang="en-US" altLang="en-US" sz="2398">
                <a:latin typeface="Courier New" pitchFamily="49" charset="0"/>
                <a:ea typeface="굴림" pitchFamily="50" charset="-127"/>
              </a:rPr>
              <a:t>PolicyHolder policyHolder = new PolicyHolder();</a:t>
            </a:r>
          </a:p>
        </p:txBody>
      </p:sp>
      <p:sp>
        <p:nvSpPr>
          <p:cNvPr id="577541" name="AutoShape 5"/>
          <p:cNvSpPr>
            <a:spLocks noChangeArrowheads="1"/>
          </p:cNvSpPr>
          <p:nvPr/>
        </p:nvSpPr>
        <p:spPr bwMode="auto">
          <a:xfrm>
            <a:off x="9141181" y="1676402"/>
            <a:ext cx="2740662" cy="533399"/>
          </a:xfrm>
          <a:prstGeom prst="wedgeRoundRectCallout">
            <a:avLst>
              <a:gd name="adj1" fmla="val -55556"/>
              <a:gd name="adj2" fmla="val 139583"/>
              <a:gd name="adj3" fmla="val 16667"/>
            </a:avLst>
          </a:prstGeom>
          <a:solidFill>
            <a:srgbClr val="FFCCFF"/>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nchor="ctr"/>
          <a:lstStyle/>
          <a:p>
            <a:r>
              <a:rPr lang="en-US" altLang="en-US" sz="1865"/>
              <a:t>Calling the constructor</a:t>
            </a:r>
          </a:p>
        </p:txBody>
      </p:sp>
      <p:sp>
        <p:nvSpPr>
          <p:cNvPr id="577542" name="Rectangle 6"/>
          <p:cNvSpPr>
            <a:spLocks noChangeArrowheads="1"/>
          </p:cNvSpPr>
          <p:nvPr/>
        </p:nvSpPr>
        <p:spPr bwMode="auto">
          <a:xfrm>
            <a:off x="310157" y="3581401"/>
            <a:ext cx="1136867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90500" indent="-190500" algn="l">
              <a:spcBef>
                <a:spcPct val="20000"/>
              </a:spcBef>
              <a:buClr>
                <a:schemeClr val="tx2"/>
              </a:buClr>
              <a:buChar char="•"/>
              <a:defRPr sz="2000">
                <a:solidFill>
                  <a:schemeClr val="tx1"/>
                </a:solidFill>
                <a:latin typeface="Arial" charset="0"/>
              </a:defRPr>
            </a:lvl1pPr>
            <a:lvl2pPr marL="666750" indent="-285750" algn="l">
              <a:spcBef>
                <a:spcPct val="20000"/>
              </a:spcBef>
              <a:buClr>
                <a:schemeClr val="tx2"/>
              </a:buClr>
              <a:buChar char="–"/>
              <a:defRPr>
                <a:solidFill>
                  <a:schemeClr val="tx1"/>
                </a:solidFill>
                <a:latin typeface="Arial" charset="0"/>
              </a:defRPr>
            </a:lvl2pPr>
            <a:lvl3pPr marL="1047750" indent="-190500" algn="l">
              <a:spcBef>
                <a:spcPct val="20000"/>
              </a:spcBef>
              <a:buClr>
                <a:schemeClr val="tx2"/>
              </a:buClr>
              <a:buChar char="•"/>
              <a:defRPr sz="1600">
                <a:solidFill>
                  <a:schemeClr val="tx1"/>
                </a:solidFill>
                <a:latin typeface="Arial" charset="0"/>
              </a:defRPr>
            </a:lvl3pPr>
            <a:lvl4pPr marL="1428750" indent="-190500" algn="l">
              <a:spcBef>
                <a:spcPct val="20000"/>
              </a:spcBef>
              <a:buClr>
                <a:schemeClr val="tx2"/>
              </a:buClr>
              <a:buChar char="–"/>
              <a:defRPr sz="1400">
                <a:solidFill>
                  <a:schemeClr val="tx1"/>
                </a:solidFill>
                <a:latin typeface="Arial" charset="0"/>
              </a:defRPr>
            </a:lvl4pPr>
            <a:lvl5pPr marL="1809750" indent="-190500" algn="l">
              <a:spcBef>
                <a:spcPct val="20000"/>
              </a:spcBef>
              <a:buClr>
                <a:schemeClr val="tx2"/>
              </a:buClr>
              <a:buChar char="»"/>
              <a:defRPr sz="1200">
                <a:solidFill>
                  <a:schemeClr val="tx1"/>
                </a:solidFill>
                <a:latin typeface="Arial" charset="0"/>
              </a:defRPr>
            </a:lvl5pPr>
            <a:lvl6pPr marL="2266950" indent="-190500" fontAlgn="base">
              <a:spcBef>
                <a:spcPct val="20000"/>
              </a:spcBef>
              <a:spcAft>
                <a:spcPct val="0"/>
              </a:spcAft>
              <a:buClr>
                <a:schemeClr val="tx2"/>
              </a:buClr>
              <a:buChar char="»"/>
              <a:defRPr sz="1200">
                <a:solidFill>
                  <a:schemeClr val="tx1"/>
                </a:solidFill>
                <a:latin typeface="Arial" charset="0"/>
              </a:defRPr>
            </a:lvl6pPr>
            <a:lvl7pPr marL="2724150" indent="-190500" fontAlgn="base">
              <a:spcBef>
                <a:spcPct val="20000"/>
              </a:spcBef>
              <a:spcAft>
                <a:spcPct val="0"/>
              </a:spcAft>
              <a:buClr>
                <a:schemeClr val="tx2"/>
              </a:buClr>
              <a:buChar char="»"/>
              <a:defRPr sz="1200">
                <a:solidFill>
                  <a:schemeClr val="tx1"/>
                </a:solidFill>
                <a:latin typeface="Arial" charset="0"/>
              </a:defRPr>
            </a:lvl7pPr>
            <a:lvl8pPr marL="3181350" indent="-190500" fontAlgn="base">
              <a:spcBef>
                <a:spcPct val="20000"/>
              </a:spcBef>
              <a:spcAft>
                <a:spcPct val="0"/>
              </a:spcAft>
              <a:buClr>
                <a:schemeClr val="tx2"/>
              </a:buClr>
              <a:buChar char="»"/>
              <a:defRPr sz="1200">
                <a:solidFill>
                  <a:schemeClr val="tx1"/>
                </a:solidFill>
                <a:latin typeface="Arial" charset="0"/>
              </a:defRPr>
            </a:lvl8pPr>
            <a:lvl9pPr marL="3638550" indent="-190500" fontAlgn="base">
              <a:spcBef>
                <a:spcPct val="20000"/>
              </a:spcBef>
              <a:spcAft>
                <a:spcPct val="0"/>
              </a:spcAft>
              <a:buClr>
                <a:schemeClr val="tx2"/>
              </a:buClr>
              <a:buChar char="»"/>
              <a:defRPr sz="1200">
                <a:solidFill>
                  <a:schemeClr val="tx1"/>
                </a:solidFill>
                <a:latin typeface="Arial" charset="0"/>
              </a:defRPr>
            </a:lvl9pPr>
          </a:lstStyle>
          <a:p>
            <a:pPr eaLnBrk="1" hangingPunct="1">
              <a:buSzTx/>
              <a:buFontTx/>
              <a:buChar char="•"/>
            </a:pPr>
            <a:r>
              <a:rPr lang="en-US" altLang="en-US" sz="2131" dirty="0">
                <a:latin typeface="Arial" panose="020B0604020202020204" pitchFamily="34" charset="0"/>
                <a:cs typeface="Arial" panose="020B0604020202020204" pitchFamily="34" charset="0"/>
              </a:rPr>
              <a:t>It is not mandatory for the coder to write a constructor for the class</a:t>
            </a:r>
          </a:p>
          <a:p>
            <a:pPr eaLnBrk="1" hangingPunct="1">
              <a:buSzTx/>
              <a:buFontTx/>
              <a:buChar char="•"/>
            </a:pPr>
            <a:r>
              <a:rPr lang="en-US" altLang="en-US" sz="2131" dirty="0">
                <a:latin typeface="Arial" panose="020B0604020202020204" pitchFamily="34" charset="0"/>
                <a:cs typeface="Arial" panose="020B0604020202020204" pitchFamily="34" charset="0"/>
              </a:rPr>
              <a:t>It can be seen as a readily available, implicit method in every class</a:t>
            </a:r>
          </a:p>
        </p:txBody>
      </p:sp>
    </p:spTree>
    <p:extLst>
      <p:ext uri="{BB962C8B-B14F-4D97-AF65-F5344CB8AC3E}">
        <p14:creationId xmlns:p14="http://schemas.microsoft.com/office/powerpoint/2010/main" val="1449448329"/>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p:txBody>
          <a:bodyPr>
            <a:normAutofit/>
          </a:bodyPr>
          <a:lstStyle/>
          <a:p>
            <a:r>
              <a:rPr lang="en-US" altLang="en-US" dirty="0">
                <a:solidFill>
                  <a:schemeClr val="tx1"/>
                </a:solidFill>
              </a:rPr>
              <a:t>Constructors                                      … contd</a:t>
            </a:r>
          </a:p>
        </p:txBody>
      </p:sp>
      <p:sp>
        <p:nvSpPr>
          <p:cNvPr id="579587" name="Rectangle 3"/>
          <p:cNvSpPr>
            <a:spLocks noGrp="1" noChangeArrowheads="1"/>
          </p:cNvSpPr>
          <p:nvPr>
            <p:ph type="body" idx="1"/>
          </p:nvPr>
        </p:nvSpPr>
        <p:spPr/>
        <p:txBody>
          <a:bodyPr/>
          <a:lstStyle/>
          <a:p>
            <a:r>
              <a:rPr lang="en-US" altLang="en-US" sz="2131" kern="1200" dirty="0">
                <a:solidFill>
                  <a:schemeClr val="tx1"/>
                </a:solidFill>
              </a:rPr>
              <a:t>The coder can write a constructor in a class, if required</a:t>
            </a:r>
          </a:p>
          <a:p>
            <a:r>
              <a:rPr lang="en-US" altLang="en-US" sz="2131" kern="1200" dirty="0">
                <a:solidFill>
                  <a:schemeClr val="tx1"/>
                </a:solidFill>
              </a:rPr>
              <a:t>If a user defined constructor is available, it is called just after the memory is allocated for the object</a:t>
            </a:r>
          </a:p>
          <a:p>
            <a:r>
              <a:rPr lang="en-US" altLang="en-US" sz="2131" kern="1200" dirty="0">
                <a:solidFill>
                  <a:schemeClr val="tx1"/>
                </a:solidFill>
              </a:rPr>
              <a:t>If no user defined constructor is provided for a class, the implicit constructor initializes the member variables to its default values</a:t>
            </a:r>
          </a:p>
          <a:p>
            <a:pPr lvl="1"/>
            <a:r>
              <a:rPr lang="en-US" altLang="en-US" sz="1865" kern="1200" dirty="0">
                <a:solidFill>
                  <a:schemeClr val="tx1"/>
                </a:solidFill>
              </a:rPr>
              <a:t>numeric data types are set to 0</a:t>
            </a:r>
          </a:p>
          <a:p>
            <a:pPr lvl="1"/>
            <a:r>
              <a:rPr lang="en-US" altLang="en-US" sz="1865" kern="1200" dirty="0">
                <a:solidFill>
                  <a:schemeClr val="tx1"/>
                </a:solidFill>
              </a:rPr>
              <a:t>char data types are set to null character(‘\0’)</a:t>
            </a:r>
          </a:p>
          <a:p>
            <a:pPr lvl="1"/>
            <a:r>
              <a:rPr lang="en-US" altLang="en-US" sz="1865" kern="1200" dirty="0" err="1">
                <a:solidFill>
                  <a:schemeClr val="tx1"/>
                </a:solidFill>
              </a:rPr>
              <a:t>boolean</a:t>
            </a:r>
            <a:r>
              <a:rPr lang="en-US" altLang="en-US" sz="1865" kern="1200" dirty="0">
                <a:solidFill>
                  <a:schemeClr val="tx1"/>
                </a:solidFill>
              </a:rPr>
              <a:t> data types are set to false</a:t>
            </a:r>
          </a:p>
          <a:p>
            <a:pPr lvl="1"/>
            <a:r>
              <a:rPr lang="en-US" altLang="en-US" sz="1865" kern="1200" dirty="0">
                <a:solidFill>
                  <a:schemeClr val="tx1"/>
                </a:solidFill>
              </a:rPr>
              <a:t>reference variables are set to null</a:t>
            </a:r>
          </a:p>
        </p:txBody>
      </p:sp>
    </p:spTree>
    <p:extLst>
      <p:ext uri="{BB962C8B-B14F-4D97-AF65-F5344CB8AC3E}">
        <p14:creationId xmlns:p14="http://schemas.microsoft.com/office/powerpoint/2010/main" val="982072121"/>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a:xfrm>
            <a:off x="308568" y="598413"/>
            <a:ext cx="9949178" cy="609600"/>
          </a:xfrm>
        </p:spPr>
        <p:txBody>
          <a:bodyPr>
            <a:normAutofit/>
          </a:bodyPr>
          <a:lstStyle/>
          <a:p>
            <a:r>
              <a:rPr lang="en-US" altLang="en-US" dirty="0">
                <a:solidFill>
                  <a:schemeClr val="tx1"/>
                </a:solidFill>
              </a:rPr>
              <a:t>Constructors                                       </a:t>
            </a:r>
            <a:r>
              <a:rPr lang="en-US" altLang="en-US" dirty="0" smtClean="0">
                <a:solidFill>
                  <a:schemeClr val="tx1"/>
                </a:solidFill>
              </a:rPr>
              <a:t>            ..</a:t>
            </a:r>
            <a:r>
              <a:rPr lang="en-US" altLang="en-US" dirty="0">
                <a:solidFill>
                  <a:schemeClr val="tx1"/>
                </a:solidFill>
              </a:rPr>
              <a:t>contd</a:t>
            </a:r>
          </a:p>
        </p:txBody>
      </p:sp>
      <p:sp>
        <p:nvSpPr>
          <p:cNvPr id="589827" name="Rectangle 3"/>
          <p:cNvSpPr>
            <a:spLocks noGrp="1" noChangeArrowheads="1"/>
          </p:cNvSpPr>
          <p:nvPr>
            <p:ph type="body" idx="1"/>
          </p:nvPr>
        </p:nvSpPr>
        <p:spPr>
          <a:xfrm>
            <a:off x="620380" y="2084045"/>
            <a:ext cx="11362969" cy="4897665"/>
          </a:xfrm>
        </p:spPr>
        <p:txBody>
          <a:bodyPr>
            <a:normAutofit/>
          </a:bodyPr>
          <a:lstStyle/>
          <a:p>
            <a:r>
              <a:rPr lang="en-US" altLang="en-US" sz="2131" kern="1200" dirty="0">
                <a:solidFill>
                  <a:schemeClr val="tx1"/>
                </a:solidFill>
              </a:rPr>
              <a:t>The user defined constructor is usually used to initialize the data members of the objects to some specific values, other than the default values</a:t>
            </a:r>
          </a:p>
          <a:p>
            <a:r>
              <a:rPr lang="en-US" altLang="en-US" sz="2131" kern="1200" dirty="0">
                <a:solidFill>
                  <a:schemeClr val="tx1"/>
                </a:solidFill>
              </a:rPr>
              <a:t>A constructor method</a:t>
            </a:r>
          </a:p>
          <a:p>
            <a:pPr lvl="1"/>
            <a:r>
              <a:rPr lang="en-US" altLang="en-US" kern="1200" dirty="0">
                <a:solidFill>
                  <a:schemeClr val="tx1"/>
                </a:solidFill>
              </a:rPr>
              <a:t>will have the same name as that of the class</a:t>
            </a:r>
          </a:p>
          <a:p>
            <a:pPr lvl="1"/>
            <a:r>
              <a:rPr lang="en-US" altLang="en-US" kern="1200" dirty="0">
                <a:solidFill>
                  <a:schemeClr val="tx1"/>
                </a:solidFill>
              </a:rPr>
              <a:t>will not have any return type, not even void</a:t>
            </a:r>
          </a:p>
        </p:txBody>
      </p:sp>
    </p:spTree>
    <p:extLst>
      <p:ext uri="{BB962C8B-B14F-4D97-AF65-F5344CB8AC3E}">
        <p14:creationId xmlns:p14="http://schemas.microsoft.com/office/powerpoint/2010/main" val="1547048342"/>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a:xfrm>
            <a:off x="308568" y="598413"/>
            <a:ext cx="9847672" cy="609600"/>
          </a:xfrm>
        </p:spPr>
        <p:txBody>
          <a:bodyPr>
            <a:normAutofit/>
          </a:bodyPr>
          <a:lstStyle/>
          <a:p>
            <a:r>
              <a:rPr lang="en-US" altLang="en-US" dirty="0">
                <a:solidFill>
                  <a:schemeClr val="tx1"/>
                </a:solidFill>
              </a:rPr>
              <a:t>Constructors 				</a:t>
            </a:r>
            <a:r>
              <a:rPr lang="en-US" altLang="en-US" dirty="0" smtClean="0">
                <a:solidFill>
                  <a:schemeClr val="tx1"/>
                </a:solidFill>
              </a:rPr>
              <a:t>		..</a:t>
            </a:r>
            <a:r>
              <a:rPr lang="en-US" altLang="en-US" dirty="0" err="1" smtClean="0">
                <a:solidFill>
                  <a:schemeClr val="tx1"/>
                </a:solidFill>
              </a:rPr>
              <a:t>contd</a:t>
            </a:r>
            <a:endParaRPr lang="en-US" altLang="en-US" dirty="0">
              <a:solidFill>
                <a:schemeClr val="tx1"/>
              </a:solidFill>
            </a:endParaRPr>
          </a:p>
        </p:txBody>
      </p:sp>
      <p:sp>
        <p:nvSpPr>
          <p:cNvPr id="535559" name="Text Box 7"/>
          <p:cNvSpPr txBox="1">
            <a:spLocks noChangeArrowheads="1"/>
          </p:cNvSpPr>
          <p:nvPr/>
        </p:nvSpPr>
        <p:spPr bwMode="auto">
          <a:xfrm>
            <a:off x="513169" y="4922839"/>
            <a:ext cx="10962649" cy="830356"/>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r>
              <a:rPr lang="en-US" altLang="en-US" sz="2398" dirty="0" err="1">
                <a:latin typeface="Courier New" pitchFamily="49" charset="0"/>
                <a:ea typeface="굴림" pitchFamily="50" charset="-127"/>
              </a:rPr>
              <a:t>PolicyHolder</a:t>
            </a:r>
            <a:r>
              <a:rPr lang="en-US" altLang="en-US" sz="2398" dirty="0">
                <a:latin typeface="Courier New" pitchFamily="49" charset="0"/>
                <a:ea typeface="굴림" pitchFamily="50" charset="-127"/>
              </a:rPr>
              <a:t> </a:t>
            </a:r>
            <a:r>
              <a:rPr lang="en-US" altLang="en-US" sz="2398" dirty="0" err="1">
                <a:latin typeface="Courier New" pitchFamily="49" charset="0"/>
                <a:ea typeface="굴림" pitchFamily="50" charset="-127"/>
              </a:rPr>
              <a:t>policyHolder</a:t>
            </a:r>
            <a:r>
              <a:rPr lang="en-US" altLang="en-US" sz="2398" dirty="0">
                <a:latin typeface="Courier New" pitchFamily="49" charset="0"/>
                <a:ea typeface="굴림" pitchFamily="50" charset="-127"/>
              </a:rPr>
              <a:t> = new </a:t>
            </a:r>
            <a:r>
              <a:rPr lang="en-US" altLang="en-US" sz="2398" dirty="0" err="1">
                <a:latin typeface="Courier New" pitchFamily="49" charset="0"/>
                <a:ea typeface="굴림" pitchFamily="50" charset="-127"/>
              </a:rPr>
              <a:t>PolicyHolder</a:t>
            </a:r>
            <a:r>
              <a:rPr lang="en-US" altLang="en-US" sz="2398" dirty="0">
                <a:latin typeface="Courier New" pitchFamily="49" charset="0"/>
                <a:ea typeface="굴림" pitchFamily="50" charset="-127"/>
              </a:rPr>
              <a:t>();</a:t>
            </a:r>
          </a:p>
          <a:p>
            <a:pPr algn="l"/>
            <a:r>
              <a:rPr lang="en-US" altLang="en-US" sz="2398" dirty="0">
                <a:latin typeface="Courier New" pitchFamily="49" charset="0"/>
                <a:ea typeface="굴림" pitchFamily="50" charset="-127"/>
              </a:rPr>
              <a:t>//</a:t>
            </a:r>
            <a:r>
              <a:rPr lang="en-US" altLang="en-US" sz="2398" dirty="0" err="1">
                <a:latin typeface="Courier New" pitchFamily="49" charset="0"/>
                <a:ea typeface="굴림" pitchFamily="50" charset="-127"/>
              </a:rPr>
              <a:t>policyHolder.bonus</a:t>
            </a:r>
            <a:r>
              <a:rPr lang="en-US" altLang="en-US" sz="2398" dirty="0">
                <a:latin typeface="Courier New" pitchFamily="49" charset="0"/>
                <a:ea typeface="굴림" pitchFamily="50" charset="-127"/>
              </a:rPr>
              <a:t> is initialized to 100</a:t>
            </a:r>
          </a:p>
        </p:txBody>
      </p:sp>
      <p:sp>
        <p:nvSpPr>
          <p:cNvPr id="535563" name="Text Box 11"/>
          <p:cNvSpPr txBox="1">
            <a:spLocks noChangeArrowheads="1"/>
          </p:cNvSpPr>
          <p:nvPr/>
        </p:nvSpPr>
        <p:spPr bwMode="auto">
          <a:xfrm>
            <a:off x="513169" y="1531939"/>
            <a:ext cx="10759637" cy="2675412"/>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r>
              <a:rPr lang="en-US" altLang="en-US" sz="2398" dirty="0">
                <a:latin typeface="Courier New" pitchFamily="49" charset="0"/>
                <a:ea typeface="굴림" pitchFamily="50" charset="-127"/>
              </a:rPr>
              <a:t>public class </a:t>
            </a:r>
            <a:r>
              <a:rPr lang="en-US" altLang="en-US" sz="2398" dirty="0" err="1">
                <a:latin typeface="Courier New" pitchFamily="49" charset="0"/>
                <a:ea typeface="굴림" pitchFamily="50" charset="-127"/>
              </a:rPr>
              <a:t>PolicyHolder</a:t>
            </a:r>
            <a:r>
              <a:rPr lang="en-US" altLang="en-US" sz="2398" dirty="0">
                <a:latin typeface="Courier New" pitchFamily="49" charset="0"/>
                <a:ea typeface="굴림" pitchFamily="50" charset="-127"/>
              </a:rPr>
              <a:t>{</a:t>
            </a:r>
          </a:p>
          <a:p>
            <a:pPr algn="l"/>
            <a:r>
              <a:rPr lang="en-US" altLang="en-US" sz="2398" dirty="0">
                <a:latin typeface="Courier New" pitchFamily="49" charset="0"/>
                <a:ea typeface="굴림" pitchFamily="50" charset="-127"/>
              </a:rPr>
              <a:t>	//Data Members</a:t>
            </a:r>
          </a:p>
          <a:p>
            <a:pPr algn="l"/>
            <a:r>
              <a:rPr lang="en-US" altLang="en-US" sz="2398" dirty="0">
                <a:latin typeface="Courier New" pitchFamily="49" charset="0"/>
                <a:ea typeface="굴림" pitchFamily="50" charset="-127"/>
              </a:rPr>
              <a:t>	public </a:t>
            </a:r>
            <a:r>
              <a:rPr lang="en-US" altLang="en-US" sz="2398" dirty="0" err="1">
                <a:latin typeface="Courier New" pitchFamily="49" charset="0"/>
                <a:ea typeface="굴림" pitchFamily="50" charset="-127"/>
              </a:rPr>
              <a:t>PolicyHolder</a:t>
            </a:r>
            <a:r>
              <a:rPr lang="en-US" altLang="en-US" sz="2398" dirty="0">
                <a:latin typeface="Courier New" pitchFamily="49" charset="0"/>
                <a:ea typeface="굴림" pitchFamily="50" charset="-127"/>
              </a:rPr>
              <a:t>(){</a:t>
            </a:r>
          </a:p>
          <a:p>
            <a:pPr algn="l"/>
            <a:r>
              <a:rPr lang="en-US" altLang="en-US" sz="2398" dirty="0">
                <a:latin typeface="Courier New" pitchFamily="49" charset="0"/>
                <a:ea typeface="굴림" pitchFamily="50" charset="-127"/>
              </a:rPr>
              <a:t>		bonus = 100;</a:t>
            </a:r>
          </a:p>
          <a:p>
            <a:pPr algn="l"/>
            <a:r>
              <a:rPr lang="en-US" altLang="en-US" sz="2398" dirty="0">
                <a:latin typeface="Courier New" pitchFamily="49" charset="0"/>
                <a:ea typeface="굴림" pitchFamily="50" charset="-127"/>
              </a:rPr>
              <a:t>	}</a:t>
            </a:r>
          </a:p>
          <a:p>
            <a:pPr algn="l"/>
            <a:r>
              <a:rPr lang="en-US" altLang="en-US" sz="2398" dirty="0">
                <a:latin typeface="Courier New" pitchFamily="49" charset="0"/>
                <a:ea typeface="굴림" pitchFamily="50" charset="-127"/>
              </a:rPr>
              <a:t>	//Other Methods</a:t>
            </a:r>
          </a:p>
          <a:p>
            <a:pPr algn="l"/>
            <a:r>
              <a:rPr lang="en-US" altLang="en-US" sz="2398" dirty="0">
                <a:latin typeface="Courier New" pitchFamily="49" charset="0"/>
                <a:ea typeface="굴림" pitchFamily="50" charset="-127"/>
              </a:rPr>
              <a:t>}</a:t>
            </a:r>
          </a:p>
        </p:txBody>
      </p:sp>
    </p:spTree>
    <p:extLst>
      <p:ext uri="{BB962C8B-B14F-4D97-AF65-F5344CB8AC3E}">
        <p14:creationId xmlns:p14="http://schemas.microsoft.com/office/powerpoint/2010/main" val="2190703841"/>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3208" y="598413"/>
            <a:ext cx="9860095" cy="609599"/>
          </a:xfrm>
        </p:spPr>
        <p:txBody>
          <a:bodyPr>
            <a:normAutofit/>
          </a:bodyPr>
          <a:lstStyle/>
          <a:p>
            <a:r>
              <a:rPr lang="en-US" dirty="0">
                <a:solidFill>
                  <a:schemeClr val="tx1"/>
                </a:solidFill>
              </a:rPr>
              <a:t>Constructor </a:t>
            </a:r>
            <a:r>
              <a:rPr lang="en-US" dirty="0" smtClean="0">
                <a:solidFill>
                  <a:schemeClr val="tx1"/>
                </a:solidFill>
              </a:rPr>
              <a:t>						           ..cont</a:t>
            </a:r>
            <a:endParaRPr lang="en-US" dirty="0">
              <a:solidFill>
                <a:schemeClr val="tx1"/>
              </a:solidFill>
            </a:endParaRPr>
          </a:p>
        </p:txBody>
      </p:sp>
      <p:sp>
        <p:nvSpPr>
          <p:cNvPr id="5" name="Rectangle 4"/>
          <p:cNvSpPr/>
          <p:nvPr/>
        </p:nvSpPr>
        <p:spPr bwMode="auto">
          <a:xfrm>
            <a:off x="1946196" y="1906410"/>
            <a:ext cx="3349698" cy="2943674"/>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a:latin typeface="Arial" pitchFamily="34" charset="0"/>
              <a:ea typeface="ＭＳ Ｐゴシック"/>
              <a:cs typeface="ＭＳ Ｐゴシック"/>
            </a:endParaRPr>
          </a:p>
        </p:txBody>
      </p:sp>
      <p:sp>
        <p:nvSpPr>
          <p:cNvPr id="6" name="Rectangle 5"/>
          <p:cNvSpPr/>
          <p:nvPr/>
        </p:nvSpPr>
        <p:spPr>
          <a:xfrm>
            <a:off x="2028693" y="5148655"/>
            <a:ext cx="8134611" cy="614984"/>
          </a:xfrm>
          <a:prstGeom prst="rect">
            <a:avLst/>
          </a:prstGeom>
          <a:noFill/>
        </p:spPr>
        <p:txBody>
          <a:bodyPr wrap="none" lIns="121807" tIns="60904" rIns="121807" bIns="60904" numCol="1">
            <a:prstTxWarp prst="textChevron">
              <a:avLst/>
            </a:prstTxWarp>
            <a:spAutoFit/>
          </a:bodyPr>
          <a:lstStyle/>
          <a:p>
            <a:pPr algn="ctr"/>
            <a:r>
              <a:rPr lang="en-US" sz="2398" b="1"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Can we over load a constructor</a:t>
            </a:r>
            <a:endParaRPr lang="en-US" sz="2398"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2144369442"/>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p:nvPr>
        </p:nvSpPr>
        <p:spPr/>
        <p:txBody>
          <a:bodyPr>
            <a:normAutofit/>
          </a:bodyPr>
          <a:lstStyle/>
          <a:p>
            <a:r>
              <a:rPr lang="en-US" altLang="en-US" dirty="0">
                <a:solidFill>
                  <a:schemeClr val="tx1"/>
                </a:solidFill>
              </a:rPr>
              <a:t>Overloading the Constructors</a:t>
            </a:r>
          </a:p>
        </p:txBody>
      </p:sp>
      <p:sp>
        <p:nvSpPr>
          <p:cNvPr id="619526" name="Rectangle 6"/>
          <p:cNvSpPr>
            <a:spLocks noChangeArrowheads="1"/>
          </p:cNvSpPr>
          <p:nvPr/>
        </p:nvSpPr>
        <p:spPr bwMode="auto">
          <a:xfrm>
            <a:off x="310157" y="2006788"/>
            <a:ext cx="1106415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90500" indent="-190500" algn="l">
              <a:spcBef>
                <a:spcPct val="20000"/>
              </a:spcBef>
              <a:buClr>
                <a:schemeClr val="tx2"/>
              </a:buClr>
              <a:buChar char="•"/>
              <a:defRPr sz="2000">
                <a:solidFill>
                  <a:schemeClr val="tx1"/>
                </a:solidFill>
                <a:latin typeface="Arial" charset="0"/>
              </a:defRPr>
            </a:lvl1pPr>
            <a:lvl2pPr marL="666750" indent="-285750" algn="l">
              <a:spcBef>
                <a:spcPct val="20000"/>
              </a:spcBef>
              <a:buClr>
                <a:schemeClr val="tx2"/>
              </a:buClr>
              <a:buChar char="–"/>
              <a:defRPr>
                <a:solidFill>
                  <a:schemeClr val="tx1"/>
                </a:solidFill>
                <a:latin typeface="Arial" charset="0"/>
              </a:defRPr>
            </a:lvl2pPr>
            <a:lvl3pPr marL="1047750" indent="-190500" algn="l">
              <a:spcBef>
                <a:spcPct val="20000"/>
              </a:spcBef>
              <a:buClr>
                <a:schemeClr val="tx2"/>
              </a:buClr>
              <a:buChar char="•"/>
              <a:defRPr sz="1600">
                <a:solidFill>
                  <a:schemeClr val="tx1"/>
                </a:solidFill>
                <a:latin typeface="Arial" charset="0"/>
              </a:defRPr>
            </a:lvl3pPr>
            <a:lvl4pPr marL="1428750" indent="-190500" algn="l">
              <a:spcBef>
                <a:spcPct val="20000"/>
              </a:spcBef>
              <a:buClr>
                <a:schemeClr val="tx2"/>
              </a:buClr>
              <a:buChar char="–"/>
              <a:defRPr sz="1400">
                <a:solidFill>
                  <a:schemeClr val="tx1"/>
                </a:solidFill>
                <a:latin typeface="Arial" charset="0"/>
              </a:defRPr>
            </a:lvl4pPr>
            <a:lvl5pPr marL="1809750" indent="-190500" algn="l">
              <a:spcBef>
                <a:spcPct val="20000"/>
              </a:spcBef>
              <a:buClr>
                <a:schemeClr val="tx2"/>
              </a:buClr>
              <a:buChar char="»"/>
              <a:defRPr sz="1200">
                <a:solidFill>
                  <a:schemeClr val="tx1"/>
                </a:solidFill>
                <a:latin typeface="Arial" charset="0"/>
              </a:defRPr>
            </a:lvl5pPr>
            <a:lvl6pPr marL="2266950" indent="-190500" fontAlgn="base">
              <a:spcBef>
                <a:spcPct val="20000"/>
              </a:spcBef>
              <a:spcAft>
                <a:spcPct val="0"/>
              </a:spcAft>
              <a:buClr>
                <a:schemeClr val="tx2"/>
              </a:buClr>
              <a:buChar char="»"/>
              <a:defRPr sz="1200">
                <a:solidFill>
                  <a:schemeClr val="tx1"/>
                </a:solidFill>
                <a:latin typeface="Arial" charset="0"/>
              </a:defRPr>
            </a:lvl6pPr>
            <a:lvl7pPr marL="2724150" indent="-190500" fontAlgn="base">
              <a:spcBef>
                <a:spcPct val="20000"/>
              </a:spcBef>
              <a:spcAft>
                <a:spcPct val="0"/>
              </a:spcAft>
              <a:buClr>
                <a:schemeClr val="tx2"/>
              </a:buClr>
              <a:buChar char="»"/>
              <a:defRPr sz="1200">
                <a:solidFill>
                  <a:schemeClr val="tx1"/>
                </a:solidFill>
                <a:latin typeface="Arial" charset="0"/>
              </a:defRPr>
            </a:lvl7pPr>
            <a:lvl8pPr marL="3181350" indent="-190500" fontAlgn="base">
              <a:spcBef>
                <a:spcPct val="20000"/>
              </a:spcBef>
              <a:spcAft>
                <a:spcPct val="0"/>
              </a:spcAft>
              <a:buClr>
                <a:schemeClr val="tx2"/>
              </a:buClr>
              <a:buChar char="»"/>
              <a:defRPr sz="1200">
                <a:solidFill>
                  <a:schemeClr val="tx1"/>
                </a:solidFill>
                <a:latin typeface="Arial" charset="0"/>
              </a:defRPr>
            </a:lvl8pPr>
            <a:lvl9pPr marL="3638550" indent="-190500" fontAlgn="base">
              <a:spcBef>
                <a:spcPct val="20000"/>
              </a:spcBef>
              <a:spcAft>
                <a:spcPct val="0"/>
              </a:spcAft>
              <a:buClr>
                <a:schemeClr val="tx2"/>
              </a:buClr>
              <a:buChar char="»"/>
              <a:defRPr sz="1200">
                <a:solidFill>
                  <a:schemeClr val="tx1"/>
                </a:solidFill>
                <a:latin typeface="Arial" charset="0"/>
              </a:defRPr>
            </a:lvl9pPr>
          </a:lstStyle>
          <a:p>
            <a:pPr eaLnBrk="1" hangingPunct="1">
              <a:lnSpc>
                <a:spcPct val="160000"/>
              </a:lnSpc>
              <a:buSzTx/>
              <a:buFontTx/>
              <a:buChar char="•"/>
            </a:pPr>
            <a:r>
              <a:rPr lang="en-US" altLang="en-US" sz="2664" dirty="0"/>
              <a:t>Just like other methods, constructors also can be overloaded</a:t>
            </a:r>
          </a:p>
          <a:p>
            <a:pPr eaLnBrk="1" hangingPunct="1">
              <a:lnSpc>
                <a:spcPct val="160000"/>
              </a:lnSpc>
              <a:buSzTx/>
              <a:buFontTx/>
              <a:buChar char="•"/>
            </a:pPr>
            <a:r>
              <a:rPr lang="en-US" altLang="en-US" sz="2664" dirty="0"/>
              <a:t>The constructor without any parameter is called a default constructor</a:t>
            </a:r>
          </a:p>
        </p:txBody>
      </p:sp>
    </p:spTree>
    <p:extLst>
      <p:ext uri="{BB962C8B-B14F-4D97-AF65-F5344CB8AC3E}">
        <p14:creationId xmlns:p14="http://schemas.microsoft.com/office/powerpoint/2010/main" val="185731452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197" dirty="0">
                <a:solidFill>
                  <a:schemeClr val="tx1"/>
                </a:solidFill>
              </a:rPr>
              <a:t>OOC implementation using Java </a:t>
            </a:r>
          </a:p>
        </p:txBody>
      </p:sp>
    </p:spTree>
    <p:extLst>
      <p:ext uri="{BB962C8B-B14F-4D97-AF65-F5344CB8AC3E}">
        <p14:creationId xmlns:p14="http://schemas.microsoft.com/office/powerpoint/2010/main" val="4237501095"/>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a:xfrm>
            <a:off x="308567" y="383820"/>
            <a:ext cx="10152192" cy="609600"/>
          </a:xfrm>
        </p:spPr>
        <p:txBody>
          <a:bodyPr>
            <a:noAutofit/>
          </a:bodyPr>
          <a:lstStyle/>
          <a:p>
            <a:r>
              <a:rPr lang="en-US" altLang="en-US" dirty="0">
                <a:solidFill>
                  <a:schemeClr val="tx1"/>
                </a:solidFill>
              </a:rPr>
              <a:t>Constructors   overloading  </a:t>
            </a:r>
            <a:r>
              <a:rPr lang="en-US" altLang="en-US" dirty="0" smtClean="0">
                <a:solidFill>
                  <a:schemeClr val="tx1"/>
                </a:solidFill>
              </a:rPr>
              <a:t>                        ..</a:t>
            </a:r>
            <a:r>
              <a:rPr lang="en-US" altLang="en-US" dirty="0" err="1" smtClean="0">
                <a:solidFill>
                  <a:schemeClr val="tx1"/>
                </a:solidFill>
              </a:rPr>
              <a:t>contd</a:t>
            </a:r>
            <a:endParaRPr lang="en-US" altLang="en-US" dirty="0">
              <a:solidFill>
                <a:schemeClr val="tx1"/>
              </a:solidFill>
            </a:endParaRPr>
          </a:p>
        </p:txBody>
      </p:sp>
      <p:sp>
        <p:nvSpPr>
          <p:cNvPr id="592899" name="Text Box 3"/>
          <p:cNvSpPr txBox="1">
            <a:spLocks noChangeArrowheads="1"/>
          </p:cNvSpPr>
          <p:nvPr/>
        </p:nvSpPr>
        <p:spPr bwMode="auto">
          <a:xfrm>
            <a:off x="411664" y="1219201"/>
            <a:ext cx="11368673" cy="2797945"/>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lnSpc>
                <a:spcPct val="75000"/>
              </a:lnSpc>
            </a:pPr>
            <a:r>
              <a:rPr lang="en-US" altLang="en-US" sz="2131">
                <a:latin typeface="Courier New" pitchFamily="49" charset="0"/>
                <a:ea typeface="굴림" pitchFamily="50" charset="-127"/>
              </a:rPr>
              <a:t>public class PolicyHolder{</a:t>
            </a:r>
          </a:p>
          <a:p>
            <a:pPr algn="l">
              <a:lnSpc>
                <a:spcPct val="75000"/>
              </a:lnSpc>
            </a:pPr>
            <a:r>
              <a:rPr lang="en-US" altLang="en-US" sz="2131">
                <a:latin typeface="Courier New" pitchFamily="49" charset="0"/>
                <a:ea typeface="굴림" pitchFamily="50" charset="-127"/>
              </a:rPr>
              <a:t>	//Data Members</a:t>
            </a:r>
          </a:p>
          <a:p>
            <a:pPr algn="l">
              <a:lnSpc>
                <a:spcPct val="75000"/>
              </a:lnSpc>
            </a:pPr>
            <a:r>
              <a:rPr lang="en-US" altLang="en-US" sz="2131">
                <a:latin typeface="Courier New" pitchFamily="49" charset="0"/>
                <a:ea typeface="굴림" pitchFamily="50" charset="-127"/>
              </a:rPr>
              <a:t>	public PolicyHolder(){</a:t>
            </a:r>
          </a:p>
          <a:p>
            <a:pPr algn="l">
              <a:lnSpc>
                <a:spcPct val="75000"/>
              </a:lnSpc>
            </a:pPr>
            <a:r>
              <a:rPr lang="en-US" altLang="en-US" sz="2131">
                <a:latin typeface="Courier New" pitchFamily="49" charset="0"/>
                <a:ea typeface="굴림" pitchFamily="50" charset="-127"/>
              </a:rPr>
              <a:t>		bonus = 100;</a:t>
            </a:r>
          </a:p>
          <a:p>
            <a:pPr algn="l">
              <a:lnSpc>
                <a:spcPct val="75000"/>
              </a:lnSpc>
            </a:pPr>
            <a:r>
              <a:rPr lang="en-US" altLang="en-US" sz="2131">
                <a:latin typeface="Courier New" pitchFamily="49" charset="0"/>
                <a:ea typeface="굴림" pitchFamily="50" charset="-127"/>
              </a:rPr>
              <a:t>	}</a:t>
            </a:r>
          </a:p>
          <a:p>
            <a:pPr algn="l">
              <a:lnSpc>
                <a:spcPct val="75000"/>
              </a:lnSpc>
            </a:pPr>
            <a:r>
              <a:rPr lang="en-US" altLang="en-US" sz="2131">
                <a:latin typeface="Courier New" pitchFamily="49" charset="0"/>
                <a:ea typeface="굴림" pitchFamily="50" charset="-127"/>
              </a:rPr>
              <a:t>	public PolicyHolder(int policyNo, double bonus){</a:t>
            </a:r>
          </a:p>
          <a:p>
            <a:pPr algn="l">
              <a:lnSpc>
                <a:spcPct val="75000"/>
              </a:lnSpc>
            </a:pPr>
            <a:r>
              <a:rPr lang="en-US" altLang="en-US" sz="2131">
                <a:latin typeface="Courier New" pitchFamily="49" charset="0"/>
                <a:ea typeface="굴림" pitchFamily="50" charset="-127"/>
              </a:rPr>
              <a:t>		this.policyNo = policyNo;</a:t>
            </a:r>
          </a:p>
          <a:p>
            <a:pPr algn="l">
              <a:lnSpc>
                <a:spcPct val="75000"/>
              </a:lnSpc>
            </a:pPr>
            <a:r>
              <a:rPr lang="en-US" altLang="en-US" sz="2131">
                <a:latin typeface="Courier New" pitchFamily="49" charset="0"/>
                <a:ea typeface="굴림" pitchFamily="50" charset="-127"/>
              </a:rPr>
              <a:t>		this.bonus = bonus;</a:t>
            </a:r>
          </a:p>
          <a:p>
            <a:pPr algn="l">
              <a:lnSpc>
                <a:spcPct val="75000"/>
              </a:lnSpc>
            </a:pPr>
            <a:r>
              <a:rPr lang="en-US" altLang="en-US" sz="2131">
                <a:latin typeface="Courier New" pitchFamily="49" charset="0"/>
                <a:ea typeface="굴림" pitchFamily="50" charset="-127"/>
              </a:rPr>
              <a:t>	}</a:t>
            </a:r>
          </a:p>
          <a:p>
            <a:pPr algn="l">
              <a:lnSpc>
                <a:spcPct val="75000"/>
              </a:lnSpc>
            </a:pPr>
            <a:r>
              <a:rPr lang="en-US" altLang="en-US" sz="2131">
                <a:latin typeface="Courier New" pitchFamily="49" charset="0"/>
                <a:ea typeface="굴림" pitchFamily="50" charset="-127"/>
              </a:rPr>
              <a:t>	//Other Methods</a:t>
            </a:r>
          </a:p>
          <a:p>
            <a:pPr algn="l">
              <a:lnSpc>
                <a:spcPct val="75000"/>
              </a:lnSpc>
            </a:pPr>
            <a:r>
              <a:rPr lang="en-US" altLang="en-US" sz="2131">
                <a:latin typeface="Courier New" pitchFamily="49" charset="0"/>
                <a:ea typeface="굴림" pitchFamily="50" charset="-127"/>
              </a:rPr>
              <a:t>}</a:t>
            </a:r>
          </a:p>
        </p:txBody>
      </p:sp>
      <p:sp>
        <p:nvSpPr>
          <p:cNvPr id="592901" name="Text Box 5"/>
          <p:cNvSpPr txBox="1">
            <a:spLocks noChangeArrowheads="1"/>
          </p:cNvSpPr>
          <p:nvPr/>
        </p:nvSpPr>
        <p:spPr bwMode="auto">
          <a:xfrm>
            <a:off x="411664" y="4953002"/>
            <a:ext cx="11368673" cy="1076192"/>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lnSpc>
                <a:spcPct val="75000"/>
              </a:lnSpc>
            </a:pPr>
            <a:r>
              <a:rPr lang="en-US" altLang="en-US" sz="2131">
                <a:latin typeface="Courier New" pitchFamily="49" charset="0"/>
                <a:ea typeface="굴림" pitchFamily="50" charset="-127"/>
              </a:rPr>
              <a:t>PolicyHolder policyHolder1 = new PolicyHolder();</a:t>
            </a:r>
          </a:p>
          <a:p>
            <a:pPr algn="l">
              <a:lnSpc>
                <a:spcPct val="75000"/>
              </a:lnSpc>
            </a:pPr>
            <a:r>
              <a:rPr lang="en-US" altLang="en-US" sz="2131">
                <a:latin typeface="Courier New" pitchFamily="49" charset="0"/>
                <a:ea typeface="굴림" pitchFamily="50" charset="-127"/>
              </a:rPr>
              <a:t>//policyHolder1.policyNo is 0 and bonus is 100</a:t>
            </a:r>
          </a:p>
          <a:p>
            <a:pPr algn="l">
              <a:lnSpc>
                <a:spcPct val="75000"/>
              </a:lnSpc>
            </a:pPr>
            <a:r>
              <a:rPr lang="en-US" altLang="en-US" sz="2131">
                <a:latin typeface="Courier New" pitchFamily="49" charset="0"/>
                <a:ea typeface="굴림" pitchFamily="50" charset="-127"/>
              </a:rPr>
              <a:t>PolicyHolder policyHolder = new PolicyHolder(1, 200);</a:t>
            </a:r>
          </a:p>
          <a:p>
            <a:pPr algn="l">
              <a:lnSpc>
                <a:spcPct val="75000"/>
              </a:lnSpc>
            </a:pPr>
            <a:r>
              <a:rPr lang="en-US" altLang="en-US" sz="2131">
                <a:latin typeface="Courier New" pitchFamily="49" charset="0"/>
                <a:ea typeface="굴림" pitchFamily="50" charset="-127"/>
              </a:rPr>
              <a:t>//policyHolder1.policyNo is 1 and bonus is 200</a:t>
            </a:r>
          </a:p>
        </p:txBody>
      </p:sp>
    </p:spTree>
    <p:extLst>
      <p:ext uri="{BB962C8B-B14F-4D97-AF65-F5344CB8AC3E}">
        <p14:creationId xmlns:p14="http://schemas.microsoft.com/office/powerpoint/2010/main" val="3085219410"/>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11664" y="1588161"/>
            <a:ext cx="11368673" cy="4724400"/>
          </a:xfrm>
        </p:spPr>
        <p:txBody>
          <a:bodyPr/>
          <a:lstStyle/>
          <a:p>
            <a:r>
              <a:rPr lang="en-US" sz="3730" dirty="0">
                <a:solidFill>
                  <a:schemeClr val="tx1"/>
                </a:solidFill>
              </a:rPr>
              <a:t>Static</a:t>
            </a:r>
          </a:p>
          <a:p>
            <a:pPr lvl="1">
              <a:buFont typeface="Arial" panose="020B0604020202020204" pitchFamily="34" charset="0"/>
              <a:buChar char="•"/>
            </a:pPr>
            <a:r>
              <a:rPr lang="en-US" dirty="0" smtClean="0">
                <a:solidFill>
                  <a:schemeClr val="tx1"/>
                </a:solidFill>
              </a:rPr>
              <a:t>Static variable </a:t>
            </a:r>
          </a:p>
          <a:p>
            <a:pPr lvl="1">
              <a:buFont typeface="Arial" panose="020B0604020202020204" pitchFamily="34" charset="0"/>
              <a:buChar char="•"/>
            </a:pPr>
            <a:r>
              <a:rPr lang="en-US" dirty="0" smtClean="0">
                <a:solidFill>
                  <a:schemeClr val="tx1"/>
                </a:solidFill>
              </a:rPr>
              <a:t>Static method </a:t>
            </a:r>
          </a:p>
          <a:p>
            <a:pPr lvl="1">
              <a:buFont typeface="Arial" panose="020B0604020202020204" pitchFamily="34" charset="0"/>
              <a:buChar char="•"/>
            </a:pPr>
            <a:r>
              <a:rPr lang="en-US" dirty="0" smtClean="0">
                <a:solidFill>
                  <a:schemeClr val="tx1"/>
                </a:solidFill>
              </a:rPr>
              <a:t>Static block</a:t>
            </a:r>
          </a:p>
          <a:p>
            <a:endParaRPr lang="en-US" dirty="0">
              <a:solidFill>
                <a:schemeClr val="tx1"/>
              </a:solidFill>
            </a:endParaRPr>
          </a:p>
          <a:p>
            <a:r>
              <a:rPr lang="en-US" sz="3730" dirty="0">
                <a:solidFill>
                  <a:schemeClr val="tx1"/>
                </a:solidFill>
              </a:rPr>
              <a:t>Final</a:t>
            </a:r>
          </a:p>
          <a:p>
            <a:pPr lvl="1">
              <a:buFont typeface="Arial" panose="020B0604020202020204" pitchFamily="34" charset="0"/>
              <a:buChar char="•"/>
            </a:pPr>
            <a:r>
              <a:rPr lang="en-US" dirty="0" smtClean="0">
                <a:solidFill>
                  <a:schemeClr val="tx1"/>
                </a:solidFill>
              </a:rPr>
              <a:t>Final variable</a:t>
            </a:r>
          </a:p>
          <a:p>
            <a:pPr lvl="1">
              <a:buFont typeface="Arial" panose="020B0604020202020204" pitchFamily="34" charset="0"/>
              <a:buChar char="•"/>
            </a:pPr>
            <a:r>
              <a:rPr lang="en-US" dirty="0" smtClean="0">
                <a:solidFill>
                  <a:schemeClr val="tx1"/>
                </a:solidFill>
              </a:rPr>
              <a:t>Final method</a:t>
            </a:r>
          </a:p>
          <a:p>
            <a:pPr lvl="1">
              <a:buFont typeface="Arial" panose="020B0604020202020204" pitchFamily="34" charset="0"/>
              <a:buChar char="•"/>
            </a:pPr>
            <a:r>
              <a:rPr lang="en-US" dirty="0" smtClean="0">
                <a:solidFill>
                  <a:schemeClr val="tx1"/>
                </a:solidFill>
              </a:rPr>
              <a:t>Final class</a:t>
            </a: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smtClean="0">
              <a:solidFill>
                <a:schemeClr val="tx1"/>
              </a:solidFill>
            </a:endParaRPr>
          </a:p>
        </p:txBody>
      </p:sp>
      <p:sp>
        <p:nvSpPr>
          <p:cNvPr id="4" name="Title 3"/>
          <p:cNvSpPr>
            <a:spLocks noGrp="1"/>
          </p:cNvSpPr>
          <p:nvPr>
            <p:ph type="title"/>
          </p:nvPr>
        </p:nvSpPr>
        <p:spPr/>
        <p:txBody>
          <a:bodyPr>
            <a:normAutofit fontScale="90000"/>
          </a:bodyPr>
          <a:lstStyle/>
          <a:p>
            <a:r>
              <a:rPr lang="en-US" dirty="0">
                <a:solidFill>
                  <a:schemeClr val="tx1"/>
                </a:solidFill>
              </a:rPr>
              <a:t>Static &amp; Final</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2625713805"/>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normAutofit/>
          </a:bodyPr>
          <a:lstStyle/>
          <a:p>
            <a:r>
              <a:rPr lang="en-US" altLang="en-US" dirty="0">
                <a:solidFill>
                  <a:schemeClr val="tx1"/>
                </a:solidFill>
              </a:rPr>
              <a:t>The static keyword</a:t>
            </a:r>
          </a:p>
        </p:txBody>
      </p:sp>
      <p:sp>
        <p:nvSpPr>
          <p:cNvPr id="326659" name="Rectangle 3"/>
          <p:cNvSpPr>
            <a:spLocks noGrp="1" noChangeArrowheads="1"/>
          </p:cNvSpPr>
          <p:nvPr>
            <p:ph type="body" idx="1"/>
          </p:nvPr>
        </p:nvSpPr>
        <p:spPr>
          <a:xfrm>
            <a:off x="1528230" y="2287057"/>
            <a:ext cx="11362969" cy="4897665"/>
          </a:xfrm>
        </p:spPr>
        <p:txBody>
          <a:bodyPr>
            <a:normAutofit/>
          </a:bodyPr>
          <a:lstStyle/>
          <a:p>
            <a:pPr marL="609036" lvl="1" indent="0">
              <a:buNone/>
            </a:pPr>
            <a:r>
              <a:rPr lang="en-US" altLang="en-US" dirty="0">
                <a:solidFill>
                  <a:schemeClr val="tx1"/>
                </a:solidFill>
              </a:rPr>
              <a:t>The static keyword can be used in 3 scenarios</a:t>
            </a:r>
            <a:r>
              <a:rPr lang="en-US" altLang="en-US" dirty="0" smtClean="0">
                <a:solidFill>
                  <a:schemeClr val="tx1"/>
                </a:solidFill>
              </a:rPr>
              <a:t>:</a:t>
            </a:r>
          </a:p>
          <a:p>
            <a:pPr marL="609036" lvl="1" indent="0">
              <a:buNone/>
            </a:pPr>
            <a:endParaRPr lang="en-US" altLang="en-US" dirty="0">
              <a:solidFill>
                <a:schemeClr val="tx1"/>
              </a:solidFill>
            </a:endParaRPr>
          </a:p>
          <a:p>
            <a:pPr lvl="2">
              <a:lnSpc>
                <a:spcPct val="200000"/>
              </a:lnSpc>
              <a:buFont typeface="Arial" panose="020B0604020202020204" pitchFamily="34" charset="0"/>
              <a:buChar char="•"/>
            </a:pPr>
            <a:r>
              <a:rPr lang="en-US" altLang="en-US" sz="1865" dirty="0">
                <a:solidFill>
                  <a:schemeClr val="tx1"/>
                </a:solidFill>
              </a:rPr>
              <a:t>For class variables</a:t>
            </a:r>
          </a:p>
          <a:p>
            <a:pPr lvl="2">
              <a:lnSpc>
                <a:spcPct val="200000"/>
              </a:lnSpc>
              <a:buFont typeface="Arial" panose="020B0604020202020204" pitchFamily="34" charset="0"/>
              <a:buChar char="•"/>
            </a:pPr>
            <a:r>
              <a:rPr lang="en-US" altLang="en-US" sz="1865" dirty="0">
                <a:solidFill>
                  <a:schemeClr val="tx1"/>
                </a:solidFill>
              </a:rPr>
              <a:t>For methods</a:t>
            </a:r>
          </a:p>
          <a:p>
            <a:pPr lvl="2">
              <a:lnSpc>
                <a:spcPct val="200000"/>
              </a:lnSpc>
              <a:buFont typeface="Arial" panose="020B0604020202020204" pitchFamily="34" charset="0"/>
              <a:buChar char="•"/>
            </a:pPr>
            <a:r>
              <a:rPr lang="en-US" altLang="en-US" sz="1865" dirty="0">
                <a:solidFill>
                  <a:schemeClr val="tx1"/>
                </a:solidFill>
              </a:rPr>
              <a:t>For a block of code</a:t>
            </a:r>
          </a:p>
        </p:txBody>
      </p:sp>
    </p:spTree>
    <p:extLst>
      <p:ext uri="{BB962C8B-B14F-4D97-AF65-F5344CB8AC3E}">
        <p14:creationId xmlns:p14="http://schemas.microsoft.com/office/powerpoint/2010/main" val="3037732293"/>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normAutofit/>
          </a:bodyPr>
          <a:lstStyle/>
          <a:p>
            <a:r>
              <a:rPr lang="en-US" altLang="en-US" dirty="0">
                <a:solidFill>
                  <a:schemeClr val="tx1"/>
                </a:solidFill>
              </a:rPr>
              <a:t>Static Data Members</a:t>
            </a:r>
          </a:p>
        </p:txBody>
      </p:sp>
      <p:sp>
        <p:nvSpPr>
          <p:cNvPr id="328707" name="Rectangle 3"/>
          <p:cNvSpPr>
            <a:spLocks noGrp="1" noChangeArrowheads="1"/>
          </p:cNvSpPr>
          <p:nvPr>
            <p:ph type="body" idx="1"/>
          </p:nvPr>
        </p:nvSpPr>
        <p:spPr>
          <a:xfrm>
            <a:off x="411664" y="1295401"/>
            <a:ext cx="11368673" cy="2209801"/>
          </a:xfrm>
        </p:spPr>
        <p:txBody>
          <a:bodyPr>
            <a:noAutofit/>
          </a:bodyPr>
          <a:lstStyle/>
          <a:p>
            <a:r>
              <a:rPr lang="en-US" altLang="en-US" sz="2131" dirty="0">
                <a:solidFill>
                  <a:schemeClr val="tx1"/>
                </a:solidFill>
              </a:rPr>
              <a:t>Static data is a data that is common to the entire class</a:t>
            </a:r>
          </a:p>
          <a:p>
            <a:r>
              <a:rPr lang="en-US" altLang="en-US" sz="2131" dirty="0">
                <a:solidFill>
                  <a:schemeClr val="tx1"/>
                </a:solidFill>
              </a:rPr>
              <a:t>Assume that the class </a:t>
            </a:r>
            <a:r>
              <a:rPr lang="en-US" altLang="en-US" sz="2131" dirty="0" err="1">
                <a:solidFill>
                  <a:schemeClr val="tx1"/>
                </a:solidFill>
              </a:rPr>
              <a:t>PolicyHolder</a:t>
            </a:r>
            <a:r>
              <a:rPr lang="en-US" altLang="en-US" sz="2131" dirty="0">
                <a:solidFill>
                  <a:schemeClr val="tx1"/>
                </a:solidFill>
              </a:rPr>
              <a:t> wants to keep track of the total number of Policy Holders</a:t>
            </a:r>
          </a:p>
          <a:p>
            <a:pPr lvl="1"/>
            <a:r>
              <a:rPr lang="en-US" altLang="en-US" sz="1865" dirty="0">
                <a:solidFill>
                  <a:schemeClr val="tx1"/>
                </a:solidFill>
              </a:rPr>
              <a:t>The data common to the entire class</a:t>
            </a:r>
          </a:p>
          <a:p>
            <a:pPr lvl="1"/>
            <a:r>
              <a:rPr lang="en-US" altLang="en-US" sz="1865" dirty="0">
                <a:solidFill>
                  <a:schemeClr val="tx1"/>
                </a:solidFill>
              </a:rPr>
              <a:t>An </a:t>
            </a:r>
            <a:r>
              <a:rPr lang="en-US" altLang="en-US" sz="1865" dirty="0" err="1">
                <a:solidFill>
                  <a:schemeClr val="tx1"/>
                </a:solidFill>
              </a:rPr>
              <a:t>int</a:t>
            </a:r>
            <a:r>
              <a:rPr lang="en-US" altLang="en-US" sz="1865" dirty="0">
                <a:solidFill>
                  <a:schemeClr val="tx1"/>
                </a:solidFill>
              </a:rPr>
              <a:t> data member total should be declared as static</a:t>
            </a:r>
          </a:p>
          <a:p>
            <a:pPr lvl="1"/>
            <a:r>
              <a:rPr lang="en-US" altLang="en-US" sz="1865" dirty="0">
                <a:solidFill>
                  <a:schemeClr val="tx1"/>
                </a:solidFill>
              </a:rPr>
              <a:t>A single copy of total will be shared by all instances of the class</a:t>
            </a:r>
          </a:p>
        </p:txBody>
      </p:sp>
      <p:sp>
        <p:nvSpPr>
          <p:cNvPr id="328708" name="Text Box 4"/>
          <p:cNvSpPr txBox="1">
            <a:spLocks noChangeArrowheads="1"/>
          </p:cNvSpPr>
          <p:nvPr/>
        </p:nvSpPr>
        <p:spPr bwMode="auto">
          <a:xfrm>
            <a:off x="817687" y="4030664"/>
            <a:ext cx="8526505" cy="1752788"/>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lnSpc>
                <a:spcPct val="75000"/>
              </a:lnSpc>
            </a:pPr>
            <a:r>
              <a:rPr lang="en-US" altLang="en-US" sz="2398">
                <a:latin typeface="Courier New" pitchFamily="49" charset="0"/>
                <a:ea typeface="굴림" pitchFamily="50" charset="-127"/>
              </a:rPr>
              <a:t>public class PolicyHolder{</a:t>
            </a:r>
          </a:p>
          <a:p>
            <a:pPr algn="l">
              <a:lnSpc>
                <a:spcPct val="75000"/>
              </a:lnSpc>
            </a:pPr>
            <a:r>
              <a:rPr lang="en-US" altLang="en-US" sz="2398">
                <a:latin typeface="Courier New" pitchFamily="49" charset="0"/>
                <a:ea typeface="굴림" pitchFamily="50" charset="-127"/>
              </a:rPr>
              <a:t>	private int policyNo;</a:t>
            </a:r>
          </a:p>
          <a:p>
            <a:pPr algn="l">
              <a:lnSpc>
                <a:spcPct val="75000"/>
              </a:lnSpc>
            </a:pPr>
            <a:r>
              <a:rPr lang="en-US" altLang="en-US" sz="2398">
                <a:latin typeface="Courier New" pitchFamily="49" charset="0"/>
                <a:ea typeface="굴림" pitchFamily="50" charset="-127"/>
              </a:rPr>
              <a:t>	private double bonus;</a:t>
            </a:r>
          </a:p>
          <a:p>
            <a:pPr algn="l">
              <a:lnSpc>
                <a:spcPct val="75000"/>
              </a:lnSpc>
            </a:pPr>
            <a:r>
              <a:rPr lang="en-US" altLang="en-US" sz="2398">
                <a:latin typeface="Courier New" pitchFamily="49" charset="0"/>
                <a:ea typeface="굴림" pitchFamily="50" charset="-127"/>
              </a:rPr>
              <a:t>	private static int total;</a:t>
            </a:r>
          </a:p>
          <a:p>
            <a:pPr algn="l">
              <a:lnSpc>
                <a:spcPct val="75000"/>
              </a:lnSpc>
            </a:pPr>
            <a:r>
              <a:rPr lang="en-US" altLang="en-US" sz="2398">
                <a:latin typeface="Courier New" pitchFamily="49" charset="0"/>
                <a:ea typeface="굴림" pitchFamily="50" charset="-127"/>
              </a:rPr>
              <a:t>	//Other Data Members and Methods</a:t>
            </a:r>
          </a:p>
          <a:p>
            <a:pPr algn="l">
              <a:lnSpc>
                <a:spcPct val="75000"/>
              </a:lnSpc>
            </a:pPr>
            <a:r>
              <a:rPr lang="en-US" altLang="en-US" sz="2398">
                <a:latin typeface="Courier New" pitchFamily="49" charset="0"/>
                <a:ea typeface="굴림" pitchFamily="50" charset="-127"/>
              </a:rPr>
              <a:t>}</a:t>
            </a:r>
          </a:p>
        </p:txBody>
      </p:sp>
      <p:sp>
        <p:nvSpPr>
          <p:cNvPr id="328709" name="AutoShape 5"/>
          <p:cNvSpPr>
            <a:spLocks noChangeArrowheads="1"/>
          </p:cNvSpPr>
          <p:nvPr/>
        </p:nvSpPr>
        <p:spPr bwMode="auto">
          <a:xfrm>
            <a:off x="7517084" y="3581401"/>
            <a:ext cx="4263253" cy="1066800"/>
          </a:xfrm>
          <a:prstGeom prst="wedgeRoundRectCallout">
            <a:avLst>
              <a:gd name="adj1" fmla="val -79116"/>
              <a:gd name="adj2" fmla="val 84972"/>
              <a:gd name="adj3" fmla="val 16667"/>
            </a:avLst>
          </a:prstGeom>
          <a:solidFill>
            <a:srgbClr val="FFCCFF"/>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lstStyle/>
          <a:p>
            <a:endParaRPr lang="en-US" altLang="en-US" sz="2398"/>
          </a:p>
        </p:txBody>
      </p:sp>
      <p:sp>
        <p:nvSpPr>
          <p:cNvPr id="328710" name="Text Box 6"/>
          <p:cNvSpPr txBox="1">
            <a:spLocks noChangeArrowheads="1"/>
          </p:cNvSpPr>
          <p:nvPr/>
        </p:nvSpPr>
        <p:spPr bwMode="auto">
          <a:xfrm>
            <a:off x="7517084" y="3749677"/>
            <a:ext cx="3755722" cy="7686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r>
              <a:rPr lang="en-US" altLang="en-US" sz="1465" dirty="0"/>
              <a:t>The static variable is initialized to 0, ONLY when the class is first loaded, NOT each time a new instance is made</a:t>
            </a:r>
          </a:p>
        </p:txBody>
      </p:sp>
    </p:spTree>
    <p:extLst>
      <p:ext uri="{BB962C8B-B14F-4D97-AF65-F5344CB8AC3E}">
        <p14:creationId xmlns:p14="http://schemas.microsoft.com/office/powerpoint/2010/main" val="3737008873"/>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normAutofit/>
          </a:bodyPr>
          <a:lstStyle/>
          <a:p>
            <a:r>
              <a:rPr lang="en-US" altLang="en-US" dirty="0">
                <a:solidFill>
                  <a:schemeClr val="tx1"/>
                </a:solidFill>
              </a:rPr>
              <a:t>Static Methods  </a:t>
            </a:r>
          </a:p>
        </p:txBody>
      </p:sp>
      <p:sp>
        <p:nvSpPr>
          <p:cNvPr id="329736" name="Rectangle 8"/>
          <p:cNvSpPr>
            <a:spLocks noGrp="1" noChangeArrowheads="1"/>
          </p:cNvSpPr>
          <p:nvPr>
            <p:ph type="body" idx="1"/>
          </p:nvPr>
        </p:nvSpPr>
        <p:spPr>
          <a:xfrm>
            <a:off x="411664" y="1295401"/>
            <a:ext cx="11368673" cy="4191001"/>
          </a:xfrm>
          <a:noFill/>
          <a:ln/>
        </p:spPr>
        <p:txBody>
          <a:bodyPr>
            <a:normAutofit/>
          </a:bodyPr>
          <a:lstStyle/>
          <a:p>
            <a:pPr>
              <a:lnSpc>
                <a:spcPct val="160000"/>
              </a:lnSpc>
            </a:pPr>
            <a:r>
              <a:rPr lang="en-US" altLang="en-US" sz="2131" dirty="0">
                <a:solidFill>
                  <a:schemeClr val="tx1"/>
                </a:solidFill>
              </a:rPr>
              <a:t>Static method is a method that is common to the entire class</a:t>
            </a:r>
          </a:p>
          <a:p>
            <a:pPr>
              <a:lnSpc>
                <a:spcPct val="160000"/>
              </a:lnSpc>
            </a:pPr>
            <a:r>
              <a:rPr lang="en-US" altLang="en-US" sz="2131" dirty="0">
                <a:solidFill>
                  <a:schemeClr val="tx1"/>
                </a:solidFill>
              </a:rPr>
              <a:t>Consider a method </a:t>
            </a:r>
            <a:r>
              <a:rPr lang="en-US" altLang="en-US" sz="2131" dirty="0" err="1">
                <a:solidFill>
                  <a:schemeClr val="tx1"/>
                </a:solidFill>
              </a:rPr>
              <a:t>getTotal</a:t>
            </a:r>
            <a:r>
              <a:rPr lang="en-US" altLang="en-US" sz="2131" dirty="0">
                <a:solidFill>
                  <a:schemeClr val="tx1"/>
                </a:solidFill>
              </a:rPr>
              <a:t>() in the class </a:t>
            </a:r>
            <a:r>
              <a:rPr lang="en-US" altLang="en-US" sz="2131" dirty="0" err="1">
                <a:solidFill>
                  <a:schemeClr val="tx1"/>
                </a:solidFill>
              </a:rPr>
              <a:t>PolicyHolder</a:t>
            </a:r>
            <a:r>
              <a:rPr lang="en-US" altLang="en-US" sz="2131" dirty="0">
                <a:solidFill>
                  <a:schemeClr val="tx1"/>
                </a:solidFill>
              </a:rPr>
              <a:t> that returns the value of the static data member total</a:t>
            </a:r>
          </a:p>
          <a:p>
            <a:pPr lvl="1">
              <a:lnSpc>
                <a:spcPct val="160000"/>
              </a:lnSpc>
            </a:pPr>
            <a:r>
              <a:rPr lang="en-US" altLang="en-US" sz="1865" dirty="0">
                <a:solidFill>
                  <a:schemeClr val="tx1"/>
                </a:solidFill>
              </a:rPr>
              <a:t>It is more logical to think of this method as a method of the entire class rather than that of an object</a:t>
            </a:r>
          </a:p>
          <a:p>
            <a:pPr lvl="1">
              <a:lnSpc>
                <a:spcPct val="160000"/>
              </a:lnSpc>
            </a:pPr>
            <a:r>
              <a:rPr lang="en-US" altLang="en-US" sz="1865" dirty="0">
                <a:solidFill>
                  <a:schemeClr val="tx1"/>
                </a:solidFill>
              </a:rPr>
              <a:t>The method </a:t>
            </a:r>
            <a:r>
              <a:rPr lang="en-US" altLang="en-US" sz="1865" dirty="0" err="1">
                <a:solidFill>
                  <a:schemeClr val="tx1"/>
                </a:solidFill>
              </a:rPr>
              <a:t>getTotal</a:t>
            </a:r>
            <a:r>
              <a:rPr lang="en-US" altLang="en-US" sz="1865" dirty="0">
                <a:solidFill>
                  <a:schemeClr val="tx1"/>
                </a:solidFill>
              </a:rPr>
              <a:t>() is declared as static</a:t>
            </a:r>
          </a:p>
        </p:txBody>
      </p:sp>
    </p:spTree>
    <p:extLst>
      <p:ext uri="{BB962C8B-B14F-4D97-AF65-F5344CB8AC3E}">
        <p14:creationId xmlns:p14="http://schemas.microsoft.com/office/powerpoint/2010/main" val="641173688"/>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308568" y="282314"/>
            <a:ext cx="9806982" cy="609600"/>
          </a:xfrm>
        </p:spPr>
        <p:txBody>
          <a:bodyPr>
            <a:normAutofit/>
          </a:bodyPr>
          <a:lstStyle/>
          <a:p>
            <a:r>
              <a:rPr lang="en-US" altLang="en-US" dirty="0">
                <a:solidFill>
                  <a:schemeClr val="tx1"/>
                </a:solidFill>
              </a:rPr>
              <a:t>Static Methods        		</a:t>
            </a:r>
            <a:r>
              <a:rPr lang="en-US" altLang="en-US" dirty="0" smtClean="0">
                <a:solidFill>
                  <a:schemeClr val="tx1"/>
                </a:solidFill>
              </a:rPr>
              <a:t>                       ..</a:t>
            </a:r>
            <a:r>
              <a:rPr lang="en-US" altLang="en-US" dirty="0">
                <a:solidFill>
                  <a:schemeClr val="tx1"/>
                </a:solidFill>
              </a:rPr>
              <a:t>contd</a:t>
            </a:r>
          </a:p>
        </p:txBody>
      </p:sp>
      <p:sp>
        <p:nvSpPr>
          <p:cNvPr id="331782" name="Text Box 6"/>
          <p:cNvSpPr txBox="1">
            <a:spLocks noChangeArrowheads="1"/>
          </p:cNvSpPr>
          <p:nvPr/>
        </p:nvSpPr>
        <p:spPr bwMode="auto">
          <a:xfrm>
            <a:off x="1020699" y="1094362"/>
            <a:ext cx="8323493" cy="3689985"/>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lnSpc>
                <a:spcPct val="75000"/>
              </a:lnSpc>
            </a:pPr>
            <a:r>
              <a:rPr lang="en-US" altLang="en-US" sz="2398">
                <a:latin typeface="Courier New" pitchFamily="49" charset="0"/>
                <a:ea typeface="굴림" pitchFamily="50" charset="-127"/>
              </a:rPr>
              <a:t>public class PolicyHolder{</a:t>
            </a:r>
          </a:p>
          <a:p>
            <a:pPr algn="l">
              <a:lnSpc>
                <a:spcPct val="75000"/>
              </a:lnSpc>
            </a:pPr>
            <a:r>
              <a:rPr lang="en-US" altLang="en-US" sz="2398">
                <a:latin typeface="Courier New" pitchFamily="49" charset="0"/>
                <a:ea typeface="굴림" pitchFamily="50" charset="-127"/>
              </a:rPr>
              <a:t>	private int policyNo;</a:t>
            </a:r>
          </a:p>
          <a:p>
            <a:pPr algn="l">
              <a:lnSpc>
                <a:spcPct val="75000"/>
              </a:lnSpc>
            </a:pPr>
            <a:r>
              <a:rPr lang="en-US" altLang="en-US" sz="2398">
                <a:latin typeface="Courier New" pitchFamily="49" charset="0"/>
                <a:ea typeface="굴림" pitchFamily="50" charset="-127"/>
              </a:rPr>
              <a:t>	private double bonus;</a:t>
            </a:r>
          </a:p>
          <a:p>
            <a:pPr algn="l">
              <a:lnSpc>
                <a:spcPct val="75000"/>
              </a:lnSpc>
            </a:pPr>
            <a:r>
              <a:rPr lang="en-US" altLang="en-US" sz="2398">
                <a:latin typeface="Courier New" pitchFamily="49" charset="0"/>
                <a:ea typeface="굴림" pitchFamily="50" charset="-127"/>
              </a:rPr>
              <a:t>	private static int total;</a:t>
            </a:r>
          </a:p>
          <a:p>
            <a:pPr algn="l">
              <a:lnSpc>
                <a:spcPct val="75000"/>
              </a:lnSpc>
            </a:pPr>
            <a:r>
              <a:rPr lang="en-US" altLang="en-US" sz="2398">
                <a:latin typeface="Courier New" pitchFamily="49" charset="0"/>
                <a:ea typeface="굴림" pitchFamily="50" charset="-127"/>
              </a:rPr>
              <a:t>	//Other Data Members and Methods</a:t>
            </a:r>
          </a:p>
          <a:p>
            <a:pPr algn="l">
              <a:lnSpc>
                <a:spcPct val="75000"/>
              </a:lnSpc>
            </a:pPr>
            <a:r>
              <a:rPr lang="en-US" altLang="en-US" sz="2398">
                <a:latin typeface="Courier New" pitchFamily="49" charset="0"/>
                <a:ea typeface="굴림" pitchFamily="50" charset="-127"/>
              </a:rPr>
              <a:t>	public PolicyHolder(){</a:t>
            </a:r>
          </a:p>
          <a:p>
            <a:pPr algn="l">
              <a:lnSpc>
                <a:spcPct val="75000"/>
              </a:lnSpc>
            </a:pPr>
            <a:r>
              <a:rPr lang="en-US" altLang="en-US" sz="2398">
                <a:latin typeface="Courier New" pitchFamily="49" charset="0"/>
                <a:ea typeface="굴림" pitchFamily="50" charset="-127"/>
              </a:rPr>
              <a:t>		++total;</a:t>
            </a:r>
          </a:p>
          <a:p>
            <a:pPr algn="l">
              <a:lnSpc>
                <a:spcPct val="75000"/>
              </a:lnSpc>
            </a:pPr>
            <a:r>
              <a:rPr lang="en-US" altLang="en-US" sz="2398">
                <a:latin typeface="Courier New" pitchFamily="49" charset="0"/>
                <a:ea typeface="굴림" pitchFamily="50" charset="-127"/>
              </a:rPr>
              <a:t>		//Other Statements</a:t>
            </a:r>
          </a:p>
          <a:p>
            <a:pPr algn="l">
              <a:lnSpc>
                <a:spcPct val="75000"/>
              </a:lnSpc>
            </a:pPr>
            <a:r>
              <a:rPr lang="en-US" altLang="en-US" sz="2398">
                <a:latin typeface="Courier New" pitchFamily="49" charset="0"/>
                <a:ea typeface="굴림" pitchFamily="50" charset="-127"/>
              </a:rPr>
              <a:t>	}</a:t>
            </a:r>
          </a:p>
          <a:p>
            <a:pPr algn="l">
              <a:lnSpc>
                <a:spcPct val="75000"/>
              </a:lnSpc>
            </a:pPr>
            <a:r>
              <a:rPr lang="en-US" altLang="en-US" sz="2398">
                <a:latin typeface="Courier New" pitchFamily="49" charset="0"/>
                <a:ea typeface="굴림" pitchFamily="50" charset="-127"/>
              </a:rPr>
              <a:t>	public static int getTotal(){</a:t>
            </a:r>
          </a:p>
          <a:p>
            <a:pPr algn="l">
              <a:lnSpc>
                <a:spcPct val="75000"/>
              </a:lnSpc>
            </a:pPr>
            <a:r>
              <a:rPr lang="en-US" altLang="en-US" sz="2398">
                <a:latin typeface="Courier New" pitchFamily="49" charset="0"/>
                <a:ea typeface="굴림" pitchFamily="50" charset="-127"/>
              </a:rPr>
              <a:t>		return total;</a:t>
            </a:r>
          </a:p>
          <a:p>
            <a:pPr algn="l">
              <a:lnSpc>
                <a:spcPct val="75000"/>
              </a:lnSpc>
            </a:pPr>
            <a:r>
              <a:rPr lang="en-US" altLang="en-US" sz="2398">
                <a:latin typeface="Courier New" pitchFamily="49" charset="0"/>
                <a:ea typeface="굴림" pitchFamily="50" charset="-127"/>
              </a:rPr>
              <a:t>	}</a:t>
            </a:r>
          </a:p>
          <a:p>
            <a:pPr algn="l">
              <a:lnSpc>
                <a:spcPct val="75000"/>
              </a:lnSpc>
            </a:pPr>
            <a:r>
              <a:rPr lang="en-US" altLang="en-US" sz="2398">
                <a:latin typeface="Courier New" pitchFamily="49" charset="0"/>
                <a:ea typeface="굴림" pitchFamily="50" charset="-127"/>
              </a:rPr>
              <a:t>}</a:t>
            </a:r>
          </a:p>
        </p:txBody>
      </p:sp>
      <p:sp>
        <p:nvSpPr>
          <p:cNvPr id="331783" name="AutoShape 7"/>
          <p:cNvSpPr>
            <a:spLocks noChangeArrowheads="1"/>
          </p:cNvSpPr>
          <p:nvPr/>
        </p:nvSpPr>
        <p:spPr bwMode="auto">
          <a:xfrm>
            <a:off x="8227626" y="2590801"/>
            <a:ext cx="3552710" cy="1371601"/>
          </a:xfrm>
          <a:prstGeom prst="wedgeRoundRectCallout">
            <a:avLst>
              <a:gd name="adj1" fmla="val -127977"/>
              <a:gd name="adj2" fmla="val 18866"/>
              <a:gd name="adj3" fmla="val 16667"/>
            </a:avLst>
          </a:prstGeom>
          <a:solidFill>
            <a:srgbClr val="FFCCFF"/>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lstStyle/>
          <a:p>
            <a:r>
              <a:rPr lang="en-US" altLang="en-US" sz="1399" dirty="0"/>
              <a:t>Each time the constructor is invoked and an object gets created, the static variable total will be incremented thus keeping a count of the total no of </a:t>
            </a:r>
            <a:r>
              <a:rPr lang="en-US" altLang="en-US" sz="1399" dirty="0" err="1"/>
              <a:t>PolicyHolder</a:t>
            </a:r>
            <a:r>
              <a:rPr lang="en-US" altLang="en-US" sz="1399" dirty="0"/>
              <a:t> objects created</a:t>
            </a:r>
          </a:p>
          <a:p>
            <a:endParaRPr lang="en-US" altLang="en-US" sz="1399" dirty="0"/>
          </a:p>
        </p:txBody>
      </p:sp>
    </p:spTree>
    <p:extLst>
      <p:ext uri="{BB962C8B-B14F-4D97-AF65-F5344CB8AC3E}">
        <p14:creationId xmlns:p14="http://schemas.microsoft.com/office/powerpoint/2010/main" val="3213046248"/>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a:xfrm>
            <a:off x="303209" y="598413"/>
            <a:ext cx="9840916" cy="609599"/>
          </a:xfrm>
        </p:spPr>
        <p:txBody>
          <a:bodyPr>
            <a:normAutofit/>
          </a:bodyPr>
          <a:lstStyle/>
          <a:p>
            <a:r>
              <a:rPr lang="en-US" altLang="en-US" dirty="0">
                <a:solidFill>
                  <a:schemeClr val="tx1"/>
                </a:solidFill>
              </a:rPr>
              <a:t>Static Methods 				</a:t>
            </a:r>
            <a:r>
              <a:rPr lang="en-US" altLang="en-US" dirty="0" smtClean="0">
                <a:solidFill>
                  <a:schemeClr val="tx1"/>
                </a:solidFill>
              </a:rPr>
              <a:t>                 ..</a:t>
            </a:r>
            <a:r>
              <a:rPr lang="en-US" altLang="en-US" dirty="0">
                <a:solidFill>
                  <a:schemeClr val="tx1"/>
                </a:solidFill>
              </a:rPr>
              <a:t>contd</a:t>
            </a:r>
          </a:p>
        </p:txBody>
      </p:sp>
      <p:sp>
        <p:nvSpPr>
          <p:cNvPr id="332803" name="Rectangle 3"/>
          <p:cNvSpPr>
            <a:spLocks noGrp="1" noChangeArrowheads="1"/>
          </p:cNvSpPr>
          <p:nvPr>
            <p:ph type="body" idx="1"/>
          </p:nvPr>
        </p:nvSpPr>
        <p:spPr>
          <a:xfrm>
            <a:off x="411664" y="1219201"/>
            <a:ext cx="11368673" cy="381001"/>
          </a:xfrm>
          <a:noFill/>
          <a:ln/>
        </p:spPr>
        <p:txBody>
          <a:bodyPr>
            <a:noAutofit/>
          </a:bodyPr>
          <a:lstStyle/>
          <a:p>
            <a:r>
              <a:rPr lang="en-US" altLang="en-US" sz="1865" dirty="0">
                <a:solidFill>
                  <a:schemeClr val="tx1"/>
                </a:solidFill>
              </a:rPr>
              <a:t>Static methods are invoked using the syntax &lt;ClassName.MethodName</a:t>
            </a:r>
            <a:r>
              <a:rPr lang="en-US" altLang="en-US" sz="2131" dirty="0">
                <a:solidFill>
                  <a:schemeClr val="tx1"/>
                </a:solidFill>
              </a:rPr>
              <a:t>&gt;</a:t>
            </a:r>
          </a:p>
        </p:txBody>
      </p:sp>
      <p:sp>
        <p:nvSpPr>
          <p:cNvPr id="332804" name="Text Box 4"/>
          <p:cNvSpPr txBox="1">
            <a:spLocks noChangeArrowheads="1"/>
          </p:cNvSpPr>
          <p:nvPr/>
        </p:nvSpPr>
        <p:spPr bwMode="auto">
          <a:xfrm>
            <a:off x="310157" y="1728789"/>
            <a:ext cx="11267167" cy="3043525"/>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r>
              <a:rPr lang="en-US" altLang="en-US" sz="2131" dirty="0" err="1">
                <a:latin typeface="Courier New" pitchFamily="49" charset="0"/>
                <a:ea typeface="굴림" pitchFamily="50" charset="-127"/>
              </a:rPr>
              <a:t>System.out.println</a:t>
            </a:r>
            <a:r>
              <a:rPr lang="en-US" altLang="en-US" sz="2131" dirty="0">
                <a:latin typeface="Courier New" pitchFamily="49" charset="0"/>
                <a:ea typeface="굴림" pitchFamily="50" charset="-127"/>
              </a:rPr>
              <a:t>(</a:t>
            </a:r>
            <a:r>
              <a:rPr lang="en-US" altLang="en-US" sz="2131" dirty="0" err="1">
                <a:latin typeface="Courier New" pitchFamily="49" charset="0"/>
                <a:ea typeface="굴림" pitchFamily="50" charset="-127"/>
              </a:rPr>
              <a:t>PolicyHolder.getTotal</a:t>
            </a:r>
            <a:r>
              <a:rPr lang="en-US" altLang="en-US" sz="2131" dirty="0">
                <a:latin typeface="Courier New" pitchFamily="49" charset="0"/>
                <a:ea typeface="굴림" pitchFamily="50" charset="-127"/>
              </a:rPr>
              <a:t>());</a:t>
            </a:r>
          </a:p>
          <a:p>
            <a:pPr algn="l"/>
            <a:r>
              <a:rPr lang="en-US" altLang="en-US" sz="2131" dirty="0">
                <a:latin typeface="Courier New" pitchFamily="49" charset="0"/>
                <a:ea typeface="굴림" pitchFamily="50" charset="-127"/>
              </a:rPr>
              <a:t>//Prints 0</a:t>
            </a:r>
          </a:p>
          <a:p>
            <a:pPr algn="l"/>
            <a:r>
              <a:rPr lang="en-US" altLang="en-US" sz="2131" dirty="0">
                <a:latin typeface="Courier New" pitchFamily="49" charset="0"/>
                <a:ea typeface="굴림" pitchFamily="50" charset="-127"/>
              </a:rPr>
              <a:t>//A static method can be invoked without creating an object</a:t>
            </a:r>
          </a:p>
          <a:p>
            <a:pPr algn="l"/>
            <a:r>
              <a:rPr lang="en-US" altLang="en-US" sz="2131" dirty="0" err="1">
                <a:latin typeface="Courier New" pitchFamily="49" charset="0"/>
                <a:ea typeface="굴림" pitchFamily="50" charset="-127"/>
              </a:rPr>
              <a:t>PolicyHolder</a:t>
            </a:r>
            <a:r>
              <a:rPr lang="en-US" altLang="en-US" sz="2131" dirty="0">
                <a:latin typeface="Courier New" pitchFamily="49" charset="0"/>
                <a:ea typeface="굴림" pitchFamily="50" charset="-127"/>
              </a:rPr>
              <a:t> policyHolder1 = new </a:t>
            </a:r>
            <a:r>
              <a:rPr lang="en-US" altLang="en-US" sz="2131" dirty="0" err="1">
                <a:latin typeface="Courier New" pitchFamily="49" charset="0"/>
                <a:ea typeface="굴림" pitchFamily="50" charset="-127"/>
              </a:rPr>
              <a:t>PolicyHolder</a:t>
            </a:r>
            <a:r>
              <a:rPr lang="en-US" altLang="en-US" sz="2131" dirty="0">
                <a:latin typeface="Courier New" pitchFamily="49" charset="0"/>
                <a:ea typeface="굴림" pitchFamily="50" charset="-127"/>
              </a:rPr>
              <a:t> ();</a:t>
            </a:r>
          </a:p>
          <a:p>
            <a:pPr algn="l"/>
            <a:r>
              <a:rPr lang="en-US" altLang="en-US" sz="2131" dirty="0" err="1">
                <a:latin typeface="Courier New" pitchFamily="49" charset="0"/>
                <a:ea typeface="굴림" pitchFamily="50" charset="-127"/>
              </a:rPr>
              <a:t>System.out.println</a:t>
            </a:r>
            <a:r>
              <a:rPr lang="en-US" altLang="en-US" sz="2131" dirty="0">
                <a:latin typeface="Courier New" pitchFamily="49" charset="0"/>
                <a:ea typeface="굴림" pitchFamily="50" charset="-127"/>
              </a:rPr>
              <a:t>(</a:t>
            </a:r>
            <a:r>
              <a:rPr lang="en-US" altLang="en-US" sz="2131" dirty="0" err="1">
                <a:latin typeface="Courier New" pitchFamily="49" charset="0"/>
                <a:ea typeface="굴림" pitchFamily="50" charset="-127"/>
              </a:rPr>
              <a:t>PolicyHolder.getTotal</a:t>
            </a:r>
            <a:r>
              <a:rPr lang="en-US" altLang="en-US" sz="2131" dirty="0">
                <a:latin typeface="Courier New" pitchFamily="49" charset="0"/>
                <a:ea typeface="굴림" pitchFamily="50" charset="-127"/>
              </a:rPr>
              <a:t>());</a:t>
            </a:r>
          </a:p>
          <a:p>
            <a:pPr algn="l"/>
            <a:r>
              <a:rPr lang="en-US" altLang="en-US" sz="2131" dirty="0">
                <a:latin typeface="Courier New" pitchFamily="49" charset="0"/>
                <a:ea typeface="굴림" pitchFamily="50" charset="-127"/>
              </a:rPr>
              <a:t>//Prints 1</a:t>
            </a:r>
          </a:p>
          <a:p>
            <a:pPr algn="l"/>
            <a:r>
              <a:rPr lang="en-US" altLang="en-US" sz="2131" dirty="0" err="1">
                <a:latin typeface="Courier New" pitchFamily="49" charset="0"/>
                <a:ea typeface="굴림" pitchFamily="50" charset="-127"/>
              </a:rPr>
              <a:t>PolicyHolder</a:t>
            </a:r>
            <a:r>
              <a:rPr lang="en-US" altLang="en-US" sz="2131" dirty="0">
                <a:latin typeface="Courier New" pitchFamily="49" charset="0"/>
                <a:ea typeface="굴림" pitchFamily="50" charset="-127"/>
              </a:rPr>
              <a:t> policyHolder2 = new </a:t>
            </a:r>
            <a:r>
              <a:rPr lang="en-US" altLang="en-US" sz="2131" dirty="0" err="1">
                <a:latin typeface="Courier New" pitchFamily="49" charset="0"/>
                <a:ea typeface="굴림" pitchFamily="50" charset="-127"/>
              </a:rPr>
              <a:t>PolicyHolder</a:t>
            </a:r>
            <a:r>
              <a:rPr lang="en-US" altLang="en-US" sz="2131" dirty="0">
                <a:latin typeface="Courier New" pitchFamily="49" charset="0"/>
                <a:ea typeface="굴림" pitchFamily="50" charset="-127"/>
              </a:rPr>
              <a:t> ();</a:t>
            </a:r>
          </a:p>
          <a:p>
            <a:pPr algn="l"/>
            <a:r>
              <a:rPr lang="en-US" altLang="en-US" sz="2131" dirty="0" err="1">
                <a:latin typeface="Courier New" pitchFamily="49" charset="0"/>
                <a:ea typeface="굴림" pitchFamily="50" charset="-127"/>
              </a:rPr>
              <a:t>System.out.println</a:t>
            </a:r>
            <a:r>
              <a:rPr lang="en-US" altLang="en-US" sz="2131" dirty="0">
                <a:latin typeface="Courier New" pitchFamily="49" charset="0"/>
                <a:ea typeface="굴림" pitchFamily="50" charset="-127"/>
              </a:rPr>
              <a:t>(</a:t>
            </a:r>
            <a:r>
              <a:rPr lang="en-US" altLang="en-US" sz="2131" dirty="0" err="1">
                <a:latin typeface="Courier New" pitchFamily="49" charset="0"/>
                <a:ea typeface="굴림" pitchFamily="50" charset="-127"/>
              </a:rPr>
              <a:t>PolicyHolder.getTotal</a:t>
            </a:r>
            <a:r>
              <a:rPr lang="en-US" altLang="en-US" sz="2131" dirty="0">
                <a:latin typeface="Courier New" pitchFamily="49" charset="0"/>
                <a:ea typeface="굴림" pitchFamily="50" charset="-127"/>
              </a:rPr>
              <a:t>());</a:t>
            </a:r>
          </a:p>
          <a:p>
            <a:pPr algn="l"/>
            <a:r>
              <a:rPr lang="en-US" altLang="en-US" sz="2131" dirty="0">
                <a:latin typeface="Courier New" pitchFamily="49" charset="0"/>
                <a:ea typeface="굴림" pitchFamily="50" charset="-127"/>
              </a:rPr>
              <a:t>//Prints 2</a:t>
            </a:r>
          </a:p>
        </p:txBody>
      </p:sp>
      <p:sp>
        <p:nvSpPr>
          <p:cNvPr id="332806" name="Rectangle 6"/>
          <p:cNvSpPr>
            <a:spLocks noChangeArrowheads="1"/>
          </p:cNvSpPr>
          <p:nvPr/>
        </p:nvSpPr>
        <p:spPr bwMode="auto">
          <a:xfrm>
            <a:off x="411664" y="5715001"/>
            <a:ext cx="11368673" cy="381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a:lstStyle>
            <a:lvl1pPr marL="190500" indent="-190500" algn="l">
              <a:spcBef>
                <a:spcPct val="20000"/>
              </a:spcBef>
              <a:buClr>
                <a:schemeClr val="tx2"/>
              </a:buClr>
              <a:buChar char="•"/>
              <a:defRPr sz="2000">
                <a:solidFill>
                  <a:schemeClr val="tx1"/>
                </a:solidFill>
                <a:latin typeface="Arial" charset="0"/>
              </a:defRPr>
            </a:lvl1pPr>
            <a:lvl2pPr marL="666750" indent="-285750" algn="l">
              <a:spcBef>
                <a:spcPct val="20000"/>
              </a:spcBef>
              <a:buClr>
                <a:schemeClr val="tx2"/>
              </a:buClr>
              <a:buChar char="–"/>
              <a:defRPr>
                <a:solidFill>
                  <a:schemeClr val="tx1"/>
                </a:solidFill>
                <a:latin typeface="Arial" charset="0"/>
              </a:defRPr>
            </a:lvl2pPr>
            <a:lvl3pPr marL="1047750" indent="-190500" algn="l">
              <a:spcBef>
                <a:spcPct val="20000"/>
              </a:spcBef>
              <a:buClr>
                <a:schemeClr val="tx2"/>
              </a:buClr>
              <a:buChar char="•"/>
              <a:defRPr sz="1600">
                <a:solidFill>
                  <a:schemeClr val="tx1"/>
                </a:solidFill>
                <a:latin typeface="Arial" charset="0"/>
              </a:defRPr>
            </a:lvl3pPr>
            <a:lvl4pPr marL="1428750" indent="-190500" algn="l">
              <a:spcBef>
                <a:spcPct val="20000"/>
              </a:spcBef>
              <a:buClr>
                <a:schemeClr val="tx2"/>
              </a:buClr>
              <a:buChar char="–"/>
              <a:defRPr sz="1400">
                <a:solidFill>
                  <a:schemeClr val="tx1"/>
                </a:solidFill>
                <a:latin typeface="Arial" charset="0"/>
              </a:defRPr>
            </a:lvl4pPr>
            <a:lvl5pPr marL="1809750" indent="-190500" algn="l">
              <a:spcBef>
                <a:spcPct val="20000"/>
              </a:spcBef>
              <a:buClr>
                <a:schemeClr val="tx2"/>
              </a:buClr>
              <a:buChar char="»"/>
              <a:defRPr sz="1200">
                <a:solidFill>
                  <a:schemeClr val="tx1"/>
                </a:solidFill>
                <a:latin typeface="Arial" charset="0"/>
              </a:defRPr>
            </a:lvl5pPr>
            <a:lvl6pPr marL="2266950" indent="-190500" fontAlgn="base">
              <a:spcBef>
                <a:spcPct val="20000"/>
              </a:spcBef>
              <a:spcAft>
                <a:spcPct val="0"/>
              </a:spcAft>
              <a:buClr>
                <a:schemeClr val="tx2"/>
              </a:buClr>
              <a:buChar char="»"/>
              <a:defRPr sz="1200">
                <a:solidFill>
                  <a:schemeClr val="tx1"/>
                </a:solidFill>
                <a:latin typeface="Arial" charset="0"/>
              </a:defRPr>
            </a:lvl6pPr>
            <a:lvl7pPr marL="2724150" indent="-190500" fontAlgn="base">
              <a:spcBef>
                <a:spcPct val="20000"/>
              </a:spcBef>
              <a:spcAft>
                <a:spcPct val="0"/>
              </a:spcAft>
              <a:buClr>
                <a:schemeClr val="tx2"/>
              </a:buClr>
              <a:buChar char="»"/>
              <a:defRPr sz="1200">
                <a:solidFill>
                  <a:schemeClr val="tx1"/>
                </a:solidFill>
                <a:latin typeface="Arial" charset="0"/>
              </a:defRPr>
            </a:lvl7pPr>
            <a:lvl8pPr marL="3181350" indent="-190500" fontAlgn="base">
              <a:spcBef>
                <a:spcPct val="20000"/>
              </a:spcBef>
              <a:spcAft>
                <a:spcPct val="0"/>
              </a:spcAft>
              <a:buClr>
                <a:schemeClr val="tx2"/>
              </a:buClr>
              <a:buChar char="»"/>
              <a:defRPr sz="1200">
                <a:solidFill>
                  <a:schemeClr val="tx1"/>
                </a:solidFill>
                <a:latin typeface="Arial" charset="0"/>
              </a:defRPr>
            </a:lvl8pPr>
            <a:lvl9pPr marL="3638550" indent="-190500" fontAlgn="base">
              <a:spcBef>
                <a:spcPct val="20000"/>
              </a:spcBef>
              <a:spcAft>
                <a:spcPct val="0"/>
              </a:spcAft>
              <a:buClr>
                <a:schemeClr val="tx2"/>
              </a:buClr>
              <a:buChar char="»"/>
              <a:defRPr sz="1200">
                <a:solidFill>
                  <a:schemeClr val="tx1"/>
                </a:solidFill>
                <a:latin typeface="Arial" charset="0"/>
              </a:defRPr>
            </a:lvl9pPr>
          </a:lstStyle>
          <a:p>
            <a:pPr eaLnBrk="1" hangingPunct="1">
              <a:buSzTx/>
              <a:buFontTx/>
              <a:buChar char="•"/>
            </a:pPr>
            <a:r>
              <a:rPr lang="en-US" altLang="en-US" sz="1865" dirty="0">
                <a:latin typeface="Arial" panose="020B0604020202020204" pitchFamily="34" charset="0"/>
                <a:cs typeface="Arial" panose="020B0604020202020204" pitchFamily="34" charset="0"/>
              </a:rPr>
              <a:t>Static methods can access only other static data and methods</a:t>
            </a:r>
          </a:p>
        </p:txBody>
      </p:sp>
    </p:spTree>
    <p:extLst>
      <p:ext uri="{BB962C8B-B14F-4D97-AF65-F5344CB8AC3E}">
        <p14:creationId xmlns:p14="http://schemas.microsoft.com/office/powerpoint/2010/main" val="453751954"/>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normAutofit/>
          </a:bodyPr>
          <a:lstStyle/>
          <a:p>
            <a:r>
              <a:rPr lang="en-US" altLang="en-US" dirty="0">
                <a:solidFill>
                  <a:schemeClr val="tx1"/>
                </a:solidFill>
              </a:rPr>
              <a:t>The Static Block</a:t>
            </a:r>
          </a:p>
        </p:txBody>
      </p:sp>
      <p:sp>
        <p:nvSpPr>
          <p:cNvPr id="335875" name="Rectangle 3"/>
          <p:cNvSpPr>
            <a:spLocks noGrp="1" noChangeArrowheads="1"/>
          </p:cNvSpPr>
          <p:nvPr>
            <p:ph type="body" idx="1"/>
          </p:nvPr>
        </p:nvSpPr>
        <p:spPr>
          <a:xfrm>
            <a:off x="310157" y="1219201"/>
            <a:ext cx="11470179" cy="685800"/>
          </a:xfrm>
        </p:spPr>
        <p:txBody>
          <a:bodyPr>
            <a:noAutofit/>
          </a:bodyPr>
          <a:lstStyle/>
          <a:p>
            <a:r>
              <a:rPr lang="en-US" altLang="en-US" sz="2131" dirty="0">
                <a:solidFill>
                  <a:schemeClr val="tx1"/>
                </a:solidFill>
              </a:rPr>
              <a:t>The static block is a block of statement inside a Java class that will be executed when a class is first loaded</a:t>
            </a:r>
          </a:p>
        </p:txBody>
      </p:sp>
      <p:sp>
        <p:nvSpPr>
          <p:cNvPr id="335876" name="Text Box 4"/>
          <p:cNvSpPr txBox="1">
            <a:spLocks noChangeArrowheads="1"/>
          </p:cNvSpPr>
          <p:nvPr/>
        </p:nvSpPr>
        <p:spPr bwMode="auto">
          <a:xfrm>
            <a:off x="1731241" y="2133601"/>
            <a:ext cx="8018975" cy="1937390"/>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r>
              <a:rPr lang="en-US" altLang="en-US" sz="2398">
                <a:latin typeface="Courier New" pitchFamily="49" charset="0"/>
                <a:ea typeface="굴림" pitchFamily="50" charset="-127"/>
              </a:rPr>
              <a:t>class Test{</a:t>
            </a:r>
          </a:p>
          <a:p>
            <a:pPr algn="l"/>
            <a:r>
              <a:rPr lang="en-US" altLang="en-US" sz="2398">
                <a:latin typeface="Courier New" pitchFamily="49" charset="0"/>
                <a:ea typeface="굴림" pitchFamily="50" charset="-127"/>
              </a:rPr>
              <a:t>	static{</a:t>
            </a:r>
          </a:p>
          <a:p>
            <a:pPr algn="l"/>
            <a:r>
              <a:rPr lang="en-US" altLang="en-US" sz="2398">
                <a:latin typeface="Courier New" pitchFamily="49" charset="0"/>
                <a:ea typeface="굴림" pitchFamily="50" charset="-127"/>
              </a:rPr>
              <a:t>		//Code goes here </a:t>
            </a:r>
          </a:p>
          <a:p>
            <a:pPr algn="l"/>
            <a:r>
              <a:rPr lang="en-US" altLang="en-US" sz="2398">
                <a:latin typeface="Courier New" pitchFamily="49" charset="0"/>
                <a:ea typeface="굴림" pitchFamily="50" charset="-127"/>
              </a:rPr>
              <a:t>	}</a:t>
            </a:r>
          </a:p>
          <a:p>
            <a:pPr algn="l"/>
            <a:r>
              <a:rPr lang="en-US" altLang="en-US" sz="2398">
                <a:latin typeface="Courier New" pitchFamily="49" charset="0"/>
                <a:ea typeface="굴림" pitchFamily="50" charset="-127"/>
              </a:rPr>
              <a:t>}</a:t>
            </a:r>
          </a:p>
        </p:txBody>
      </p:sp>
      <p:sp>
        <p:nvSpPr>
          <p:cNvPr id="335879" name="Rectangle 7"/>
          <p:cNvSpPr>
            <a:spLocks noChangeArrowheads="1"/>
          </p:cNvSpPr>
          <p:nvPr/>
        </p:nvSpPr>
        <p:spPr bwMode="auto">
          <a:xfrm>
            <a:off x="411664" y="4495802"/>
            <a:ext cx="11470179"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a:lstStyle>
            <a:lvl1pPr marL="190500" indent="-190500" algn="l">
              <a:spcBef>
                <a:spcPct val="20000"/>
              </a:spcBef>
              <a:buClr>
                <a:schemeClr val="tx2"/>
              </a:buClr>
              <a:buChar char="•"/>
              <a:defRPr sz="2000">
                <a:solidFill>
                  <a:schemeClr val="tx1"/>
                </a:solidFill>
                <a:latin typeface="Arial" charset="0"/>
              </a:defRPr>
            </a:lvl1pPr>
            <a:lvl2pPr marL="666750" indent="-285750" algn="l">
              <a:spcBef>
                <a:spcPct val="20000"/>
              </a:spcBef>
              <a:buClr>
                <a:schemeClr val="tx2"/>
              </a:buClr>
              <a:buChar char="–"/>
              <a:defRPr>
                <a:solidFill>
                  <a:schemeClr val="tx1"/>
                </a:solidFill>
                <a:latin typeface="Arial" charset="0"/>
              </a:defRPr>
            </a:lvl2pPr>
            <a:lvl3pPr marL="1047750" indent="-190500" algn="l">
              <a:spcBef>
                <a:spcPct val="20000"/>
              </a:spcBef>
              <a:buClr>
                <a:schemeClr val="tx2"/>
              </a:buClr>
              <a:buChar char="•"/>
              <a:defRPr sz="1600">
                <a:solidFill>
                  <a:schemeClr val="tx1"/>
                </a:solidFill>
                <a:latin typeface="Arial" charset="0"/>
              </a:defRPr>
            </a:lvl3pPr>
            <a:lvl4pPr marL="1428750" indent="-190500" algn="l">
              <a:spcBef>
                <a:spcPct val="20000"/>
              </a:spcBef>
              <a:buClr>
                <a:schemeClr val="tx2"/>
              </a:buClr>
              <a:buChar char="–"/>
              <a:defRPr sz="1400">
                <a:solidFill>
                  <a:schemeClr val="tx1"/>
                </a:solidFill>
                <a:latin typeface="Arial" charset="0"/>
              </a:defRPr>
            </a:lvl4pPr>
            <a:lvl5pPr marL="1809750" indent="-190500" algn="l">
              <a:spcBef>
                <a:spcPct val="20000"/>
              </a:spcBef>
              <a:buClr>
                <a:schemeClr val="tx2"/>
              </a:buClr>
              <a:buChar char="»"/>
              <a:defRPr sz="1200">
                <a:solidFill>
                  <a:schemeClr val="tx1"/>
                </a:solidFill>
                <a:latin typeface="Arial" charset="0"/>
              </a:defRPr>
            </a:lvl5pPr>
            <a:lvl6pPr marL="2266950" indent="-190500" fontAlgn="base">
              <a:spcBef>
                <a:spcPct val="20000"/>
              </a:spcBef>
              <a:spcAft>
                <a:spcPct val="0"/>
              </a:spcAft>
              <a:buClr>
                <a:schemeClr val="tx2"/>
              </a:buClr>
              <a:buChar char="»"/>
              <a:defRPr sz="1200">
                <a:solidFill>
                  <a:schemeClr val="tx1"/>
                </a:solidFill>
                <a:latin typeface="Arial" charset="0"/>
              </a:defRPr>
            </a:lvl6pPr>
            <a:lvl7pPr marL="2724150" indent="-190500" fontAlgn="base">
              <a:spcBef>
                <a:spcPct val="20000"/>
              </a:spcBef>
              <a:spcAft>
                <a:spcPct val="0"/>
              </a:spcAft>
              <a:buClr>
                <a:schemeClr val="tx2"/>
              </a:buClr>
              <a:buChar char="»"/>
              <a:defRPr sz="1200">
                <a:solidFill>
                  <a:schemeClr val="tx1"/>
                </a:solidFill>
                <a:latin typeface="Arial" charset="0"/>
              </a:defRPr>
            </a:lvl7pPr>
            <a:lvl8pPr marL="3181350" indent="-190500" fontAlgn="base">
              <a:spcBef>
                <a:spcPct val="20000"/>
              </a:spcBef>
              <a:spcAft>
                <a:spcPct val="0"/>
              </a:spcAft>
              <a:buClr>
                <a:schemeClr val="tx2"/>
              </a:buClr>
              <a:buChar char="»"/>
              <a:defRPr sz="1200">
                <a:solidFill>
                  <a:schemeClr val="tx1"/>
                </a:solidFill>
                <a:latin typeface="Arial" charset="0"/>
              </a:defRPr>
            </a:lvl8pPr>
            <a:lvl9pPr marL="3638550" indent="-190500" fontAlgn="base">
              <a:spcBef>
                <a:spcPct val="20000"/>
              </a:spcBef>
              <a:spcAft>
                <a:spcPct val="0"/>
              </a:spcAft>
              <a:buClr>
                <a:schemeClr val="tx2"/>
              </a:buClr>
              <a:buChar char="»"/>
              <a:defRPr sz="1200">
                <a:solidFill>
                  <a:schemeClr val="tx1"/>
                </a:solidFill>
                <a:latin typeface="Arial" charset="0"/>
              </a:defRPr>
            </a:lvl9pPr>
          </a:lstStyle>
          <a:p>
            <a:pPr eaLnBrk="1" hangingPunct="1">
              <a:lnSpc>
                <a:spcPct val="80000"/>
              </a:lnSpc>
              <a:buSzTx/>
              <a:buFontTx/>
              <a:buChar char="•"/>
            </a:pPr>
            <a:r>
              <a:rPr lang="en-US" altLang="en-US" sz="2131" dirty="0">
                <a:latin typeface="Arial" panose="020B0604020202020204" pitchFamily="34" charset="0"/>
                <a:cs typeface="Arial" panose="020B0604020202020204" pitchFamily="34" charset="0"/>
              </a:rPr>
              <a:t>A  static block helps to initialize the static data members just like constructors help to initialize instance members</a:t>
            </a:r>
          </a:p>
        </p:txBody>
      </p:sp>
    </p:spTree>
    <p:extLst>
      <p:ext uri="{BB962C8B-B14F-4D97-AF65-F5344CB8AC3E}">
        <p14:creationId xmlns:p14="http://schemas.microsoft.com/office/powerpoint/2010/main" val="203064071"/>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a:xfrm>
            <a:off x="308568" y="383820"/>
            <a:ext cx="8831023" cy="609600"/>
          </a:xfrm>
        </p:spPr>
        <p:txBody>
          <a:bodyPr>
            <a:normAutofit/>
          </a:bodyPr>
          <a:lstStyle/>
          <a:p>
            <a:r>
              <a:rPr lang="en-US" altLang="en-US" dirty="0">
                <a:solidFill>
                  <a:schemeClr val="tx1"/>
                </a:solidFill>
              </a:rPr>
              <a:t>Strings in Java </a:t>
            </a:r>
          </a:p>
        </p:txBody>
      </p:sp>
      <p:sp>
        <p:nvSpPr>
          <p:cNvPr id="348163" name="Rectangle 3"/>
          <p:cNvSpPr>
            <a:spLocks noGrp="1" noChangeArrowheads="1"/>
          </p:cNvSpPr>
          <p:nvPr>
            <p:ph type="body" idx="1"/>
          </p:nvPr>
        </p:nvSpPr>
        <p:spPr>
          <a:xfrm>
            <a:off x="411664" y="2021114"/>
            <a:ext cx="11368673" cy="1143000"/>
          </a:xfrm>
        </p:spPr>
        <p:txBody>
          <a:bodyPr>
            <a:normAutofit/>
          </a:bodyPr>
          <a:lstStyle/>
          <a:p>
            <a:r>
              <a:rPr lang="en-US" altLang="en-US" sz="2131" dirty="0">
                <a:solidFill>
                  <a:schemeClr val="tx1"/>
                </a:solidFill>
              </a:rPr>
              <a:t>String is a system defined class in Java</a:t>
            </a:r>
          </a:p>
          <a:p>
            <a:r>
              <a:rPr lang="en-US" altLang="en-US" sz="2131" dirty="0">
                <a:solidFill>
                  <a:schemeClr val="tx1"/>
                </a:solidFill>
              </a:rPr>
              <a:t>Declaring “Hello World” in code will create an object of type string with data “Hello World” and returns a reference to it.</a:t>
            </a:r>
          </a:p>
        </p:txBody>
      </p:sp>
      <p:sp>
        <p:nvSpPr>
          <p:cNvPr id="348165" name="Text Box 5"/>
          <p:cNvSpPr txBox="1">
            <a:spLocks noChangeArrowheads="1"/>
          </p:cNvSpPr>
          <p:nvPr/>
        </p:nvSpPr>
        <p:spPr bwMode="auto">
          <a:xfrm>
            <a:off x="716181" y="3468915"/>
            <a:ext cx="10353613" cy="461345"/>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r>
              <a:rPr lang="en-US" altLang="en-US" sz="2398">
                <a:latin typeface="Courier New" pitchFamily="49" charset="0"/>
                <a:ea typeface="굴림" pitchFamily="50" charset="-127"/>
              </a:rPr>
              <a:t>System.out.println(“Hello World”);</a:t>
            </a:r>
          </a:p>
        </p:txBody>
      </p:sp>
    </p:spTree>
    <p:extLst>
      <p:ext uri="{BB962C8B-B14F-4D97-AF65-F5344CB8AC3E}">
        <p14:creationId xmlns:p14="http://schemas.microsoft.com/office/powerpoint/2010/main" val="4041190543"/>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a:xfrm>
            <a:off x="303209" y="598413"/>
            <a:ext cx="9955216" cy="609599"/>
          </a:xfrm>
        </p:spPr>
        <p:txBody>
          <a:bodyPr>
            <a:normAutofit/>
          </a:bodyPr>
          <a:lstStyle/>
          <a:p>
            <a:r>
              <a:rPr lang="en-US" altLang="en-US" dirty="0">
                <a:solidFill>
                  <a:schemeClr val="tx1"/>
                </a:solidFill>
              </a:rPr>
              <a:t>Strings in Java                              </a:t>
            </a:r>
            <a:r>
              <a:rPr lang="en-US" altLang="en-US" dirty="0" smtClean="0">
                <a:solidFill>
                  <a:schemeClr val="tx1"/>
                </a:solidFill>
              </a:rPr>
              <a:t>                  …</a:t>
            </a:r>
            <a:r>
              <a:rPr lang="en-US" altLang="en-US" dirty="0">
                <a:solidFill>
                  <a:schemeClr val="tx1"/>
                </a:solidFill>
              </a:rPr>
              <a:t>contd</a:t>
            </a:r>
          </a:p>
        </p:txBody>
      </p:sp>
      <p:sp>
        <p:nvSpPr>
          <p:cNvPr id="688131" name="Rectangle 3"/>
          <p:cNvSpPr>
            <a:spLocks noGrp="1" noChangeArrowheads="1"/>
          </p:cNvSpPr>
          <p:nvPr>
            <p:ph type="body" idx="1"/>
          </p:nvPr>
        </p:nvSpPr>
        <p:spPr>
          <a:xfrm>
            <a:off x="310157" y="2667001"/>
            <a:ext cx="11470179" cy="1219200"/>
          </a:xfrm>
        </p:spPr>
        <p:txBody>
          <a:bodyPr>
            <a:normAutofit/>
          </a:bodyPr>
          <a:lstStyle/>
          <a:p>
            <a:pPr>
              <a:lnSpc>
                <a:spcPct val="170000"/>
              </a:lnSpc>
            </a:pPr>
            <a:r>
              <a:rPr lang="en-US" altLang="en-US" sz="2131" dirty="0">
                <a:solidFill>
                  <a:schemeClr val="tx1"/>
                </a:solidFill>
              </a:rPr>
              <a:t>The + operator works with the String class and helps to concatenate other Strings and objects with a String</a:t>
            </a:r>
          </a:p>
        </p:txBody>
      </p:sp>
      <p:sp>
        <p:nvSpPr>
          <p:cNvPr id="688132" name="Text Box 4"/>
          <p:cNvSpPr txBox="1">
            <a:spLocks noChangeArrowheads="1"/>
          </p:cNvSpPr>
          <p:nvPr/>
        </p:nvSpPr>
        <p:spPr bwMode="auto">
          <a:xfrm>
            <a:off x="411664" y="4141790"/>
            <a:ext cx="11470179" cy="1937390"/>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r>
              <a:rPr lang="en-US" altLang="en-US" sz="2398">
                <a:latin typeface="Courier New" pitchFamily="49" charset="0"/>
                <a:ea typeface="굴림" pitchFamily="50" charset="-127"/>
              </a:rPr>
              <a:t>String s1 = “Hello”;</a:t>
            </a:r>
          </a:p>
          <a:p>
            <a:pPr algn="l"/>
            <a:r>
              <a:rPr lang="en-US" altLang="en-US" sz="2398">
                <a:latin typeface="Courier New" pitchFamily="49" charset="0"/>
                <a:ea typeface="굴림" pitchFamily="50" charset="-127"/>
              </a:rPr>
              <a:t>String s2 = “World”;</a:t>
            </a:r>
          </a:p>
          <a:p>
            <a:pPr algn="l"/>
            <a:r>
              <a:rPr lang="en-US" altLang="en-US" sz="2398">
                <a:latin typeface="Courier New" pitchFamily="49" charset="0"/>
                <a:ea typeface="굴림" pitchFamily="50" charset="-127"/>
              </a:rPr>
              <a:t>String s3 = s1 + s2; //s3 will contain “HelloWorld”</a:t>
            </a:r>
          </a:p>
          <a:p>
            <a:pPr algn="l"/>
            <a:r>
              <a:rPr lang="en-US" altLang="en-US" sz="2398">
                <a:latin typeface="Courier New" pitchFamily="49" charset="0"/>
                <a:ea typeface="굴림" pitchFamily="50" charset="-127"/>
              </a:rPr>
              <a:t>int a = 20;</a:t>
            </a:r>
          </a:p>
          <a:p>
            <a:pPr algn="l"/>
            <a:r>
              <a:rPr lang="en-US" altLang="en-US" sz="2398">
                <a:latin typeface="Courier New" pitchFamily="49" charset="0"/>
                <a:ea typeface="굴림" pitchFamily="50" charset="-127"/>
              </a:rPr>
              <a:t>System.out.println(“The value of a is ” + a);</a:t>
            </a:r>
          </a:p>
        </p:txBody>
      </p:sp>
      <p:sp>
        <p:nvSpPr>
          <p:cNvPr id="688133" name="Rectangle 5"/>
          <p:cNvSpPr>
            <a:spLocks noChangeArrowheads="1"/>
          </p:cNvSpPr>
          <p:nvPr/>
        </p:nvSpPr>
        <p:spPr bwMode="auto">
          <a:xfrm>
            <a:off x="310157" y="1295401"/>
            <a:ext cx="11470179"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a:lstStyle>
            <a:lvl1pPr marL="190500" indent="-190500" algn="l">
              <a:spcBef>
                <a:spcPct val="20000"/>
              </a:spcBef>
              <a:buClr>
                <a:schemeClr val="tx2"/>
              </a:buClr>
              <a:buChar char="•"/>
              <a:defRPr sz="2000">
                <a:solidFill>
                  <a:schemeClr val="tx1"/>
                </a:solidFill>
                <a:latin typeface="Arial" charset="0"/>
              </a:defRPr>
            </a:lvl1pPr>
            <a:lvl2pPr marL="666750" indent="-285750" algn="l">
              <a:spcBef>
                <a:spcPct val="20000"/>
              </a:spcBef>
              <a:buClr>
                <a:schemeClr val="tx2"/>
              </a:buClr>
              <a:buChar char="–"/>
              <a:defRPr>
                <a:solidFill>
                  <a:schemeClr val="tx1"/>
                </a:solidFill>
                <a:latin typeface="Arial" charset="0"/>
              </a:defRPr>
            </a:lvl2pPr>
            <a:lvl3pPr marL="1047750" indent="-190500" algn="l">
              <a:spcBef>
                <a:spcPct val="20000"/>
              </a:spcBef>
              <a:buClr>
                <a:schemeClr val="tx2"/>
              </a:buClr>
              <a:buChar char="•"/>
              <a:defRPr sz="1600">
                <a:solidFill>
                  <a:schemeClr val="tx1"/>
                </a:solidFill>
                <a:latin typeface="Arial" charset="0"/>
              </a:defRPr>
            </a:lvl3pPr>
            <a:lvl4pPr marL="1428750" indent="-190500" algn="l">
              <a:spcBef>
                <a:spcPct val="20000"/>
              </a:spcBef>
              <a:buClr>
                <a:schemeClr val="tx2"/>
              </a:buClr>
              <a:buChar char="–"/>
              <a:defRPr sz="1400">
                <a:solidFill>
                  <a:schemeClr val="tx1"/>
                </a:solidFill>
                <a:latin typeface="Arial" charset="0"/>
              </a:defRPr>
            </a:lvl4pPr>
            <a:lvl5pPr marL="1809750" indent="-190500" algn="l">
              <a:spcBef>
                <a:spcPct val="20000"/>
              </a:spcBef>
              <a:buClr>
                <a:schemeClr val="tx2"/>
              </a:buClr>
              <a:buChar char="»"/>
              <a:defRPr sz="1200">
                <a:solidFill>
                  <a:schemeClr val="tx1"/>
                </a:solidFill>
                <a:latin typeface="Arial" charset="0"/>
              </a:defRPr>
            </a:lvl5pPr>
            <a:lvl6pPr marL="2266950" indent="-190500" fontAlgn="base">
              <a:spcBef>
                <a:spcPct val="20000"/>
              </a:spcBef>
              <a:spcAft>
                <a:spcPct val="0"/>
              </a:spcAft>
              <a:buClr>
                <a:schemeClr val="tx2"/>
              </a:buClr>
              <a:buChar char="»"/>
              <a:defRPr sz="1200">
                <a:solidFill>
                  <a:schemeClr val="tx1"/>
                </a:solidFill>
                <a:latin typeface="Arial" charset="0"/>
              </a:defRPr>
            </a:lvl6pPr>
            <a:lvl7pPr marL="2724150" indent="-190500" fontAlgn="base">
              <a:spcBef>
                <a:spcPct val="20000"/>
              </a:spcBef>
              <a:spcAft>
                <a:spcPct val="0"/>
              </a:spcAft>
              <a:buClr>
                <a:schemeClr val="tx2"/>
              </a:buClr>
              <a:buChar char="»"/>
              <a:defRPr sz="1200">
                <a:solidFill>
                  <a:schemeClr val="tx1"/>
                </a:solidFill>
                <a:latin typeface="Arial" charset="0"/>
              </a:defRPr>
            </a:lvl7pPr>
            <a:lvl8pPr marL="3181350" indent="-190500" fontAlgn="base">
              <a:spcBef>
                <a:spcPct val="20000"/>
              </a:spcBef>
              <a:spcAft>
                <a:spcPct val="0"/>
              </a:spcAft>
              <a:buClr>
                <a:schemeClr val="tx2"/>
              </a:buClr>
              <a:buChar char="»"/>
              <a:defRPr sz="1200">
                <a:solidFill>
                  <a:schemeClr val="tx1"/>
                </a:solidFill>
                <a:latin typeface="Arial" charset="0"/>
              </a:defRPr>
            </a:lvl8pPr>
            <a:lvl9pPr marL="3638550" indent="-190500" fontAlgn="base">
              <a:spcBef>
                <a:spcPct val="20000"/>
              </a:spcBef>
              <a:spcAft>
                <a:spcPct val="0"/>
              </a:spcAft>
              <a:buClr>
                <a:schemeClr val="tx2"/>
              </a:buClr>
              <a:buChar char="»"/>
              <a:defRPr sz="1200">
                <a:solidFill>
                  <a:schemeClr val="tx1"/>
                </a:solidFill>
                <a:latin typeface="Arial" charset="0"/>
              </a:defRPr>
            </a:lvl9pPr>
          </a:lstStyle>
          <a:p>
            <a:pPr eaLnBrk="1" hangingPunct="1">
              <a:lnSpc>
                <a:spcPct val="170000"/>
              </a:lnSpc>
              <a:buSzTx/>
              <a:buFontTx/>
              <a:buChar char="•"/>
            </a:pPr>
            <a:r>
              <a:rPr lang="en-US" altLang="en-US" sz="2664"/>
              <a:t>A String object can be created without the new operator</a:t>
            </a:r>
          </a:p>
        </p:txBody>
      </p:sp>
      <p:sp>
        <p:nvSpPr>
          <p:cNvPr id="688134" name="Text Box 6"/>
          <p:cNvSpPr txBox="1">
            <a:spLocks noChangeArrowheads="1"/>
          </p:cNvSpPr>
          <p:nvPr/>
        </p:nvSpPr>
        <p:spPr bwMode="auto">
          <a:xfrm>
            <a:off x="614675" y="2057401"/>
            <a:ext cx="10353613" cy="461345"/>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r>
              <a:rPr lang="en-US" altLang="en-US" sz="2398">
                <a:latin typeface="Courier New" pitchFamily="49" charset="0"/>
                <a:ea typeface="굴림" pitchFamily="50" charset="-127"/>
              </a:rPr>
              <a:t>String s = “Java”;</a:t>
            </a:r>
          </a:p>
        </p:txBody>
      </p:sp>
    </p:spTree>
    <p:extLst>
      <p:ext uri="{BB962C8B-B14F-4D97-AF65-F5344CB8AC3E}">
        <p14:creationId xmlns:p14="http://schemas.microsoft.com/office/powerpoint/2010/main" val="99171562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solidFill>
              </a:rPr>
              <a:t>Why Java</a:t>
            </a:r>
            <a:endParaRPr lang="en-US" dirty="0">
              <a:solidFill>
                <a:schemeClr val="tx1"/>
              </a:solidFill>
            </a:endParaRPr>
          </a:p>
        </p:txBody>
      </p:sp>
      <p:sp>
        <p:nvSpPr>
          <p:cNvPr id="3" name="Content Placeholder 2"/>
          <p:cNvSpPr>
            <a:spLocks noGrp="1"/>
          </p:cNvSpPr>
          <p:nvPr>
            <p:ph idx="1"/>
          </p:nvPr>
        </p:nvSpPr>
        <p:spPr>
          <a:xfrm>
            <a:off x="1432428" y="1678021"/>
            <a:ext cx="11362969" cy="4897665"/>
          </a:xfrm>
        </p:spPr>
        <p:txBody>
          <a:bodyPr/>
          <a:lstStyle/>
          <a:p>
            <a:r>
              <a:rPr lang="en-US" sz="2664" kern="1200" dirty="0">
                <a:solidFill>
                  <a:schemeClr val="tx1"/>
                </a:solidFill>
                <a:ea typeface="ＭＳ Ｐゴシック"/>
                <a:cs typeface="ＭＳ Ｐゴシック"/>
              </a:rPr>
              <a:t>Platform</a:t>
            </a:r>
            <a:r>
              <a:rPr lang="en-US" dirty="0" smtClean="0">
                <a:solidFill>
                  <a:schemeClr val="tx1"/>
                </a:solidFill>
              </a:rPr>
              <a:t> </a:t>
            </a:r>
            <a:r>
              <a:rPr lang="en-US" sz="2664" kern="1200" dirty="0">
                <a:solidFill>
                  <a:schemeClr val="tx1"/>
                </a:solidFill>
                <a:ea typeface="ＭＳ Ｐゴシック"/>
                <a:cs typeface="ＭＳ Ｐゴシック"/>
              </a:rPr>
              <a:t>Independence</a:t>
            </a:r>
          </a:p>
          <a:p>
            <a:r>
              <a:rPr lang="en-US" dirty="0" smtClean="0">
                <a:solidFill>
                  <a:schemeClr val="tx1"/>
                </a:solidFill>
              </a:rPr>
              <a:t>Robust</a:t>
            </a:r>
          </a:p>
          <a:p>
            <a:r>
              <a:rPr lang="en-US" dirty="0" smtClean="0">
                <a:solidFill>
                  <a:schemeClr val="tx1"/>
                </a:solidFill>
              </a:rPr>
              <a:t>Different Level of Security</a:t>
            </a:r>
          </a:p>
          <a:p>
            <a:r>
              <a:rPr lang="en-US" dirty="0" smtClean="0">
                <a:solidFill>
                  <a:schemeClr val="tx1"/>
                </a:solidFill>
              </a:rPr>
              <a:t>Modular Nature</a:t>
            </a:r>
          </a:p>
          <a:p>
            <a:r>
              <a:rPr lang="en-US" dirty="0" smtClean="0">
                <a:solidFill>
                  <a:schemeClr val="tx1"/>
                </a:solidFill>
              </a:rPr>
              <a:t>Reusable</a:t>
            </a:r>
          </a:p>
          <a:p>
            <a:pPr marL="0" indent="0">
              <a:buNone/>
            </a:pPr>
            <a:endParaRPr lang="en-US" dirty="0" smtClean="0">
              <a:solidFill>
                <a:schemeClr val="tx1"/>
              </a:solidFill>
            </a:endParaRPr>
          </a:p>
          <a:p>
            <a:endParaRPr lang="en-US" dirty="0">
              <a:solidFill>
                <a:schemeClr val="tx1"/>
              </a:solidFill>
            </a:endParaRPr>
          </a:p>
        </p:txBody>
      </p:sp>
      <p:pic>
        <p:nvPicPr>
          <p:cNvPr id="4" name="Picture 6" descr="j0334236[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06542" y="2312435"/>
            <a:ext cx="3552710" cy="3146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654039"/>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Array</a:t>
            </a:r>
            <a:endParaRPr lang="en-US" dirty="0"/>
          </a:p>
        </p:txBody>
      </p:sp>
    </p:spTree>
    <p:extLst>
      <p:ext uri="{BB962C8B-B14F-4D97-AF65-F5344CB8AC3E}">
        <p14:creationId xmlns:p14="http://schemas.microsoft.com/office/powerpoint/2010/main" val="3857833366"/>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in Java</a:t>
            </a:r>
            <a:endParaRPr lang="en-US" dirty="0"/>
          </a:p>
        </p:txBody>
      </p:sp>
      <p:sp>
        <p:nvSpPr>
          <p:cNvPr id="3" name="Content Placeholder 2"/>
          <p:cNvSpPr>
            <a:spLocks noGrp="1"/>
          </p:cNvSpPr>
          <p:nvPr>
            <p:ph idx="1"/>
          </p:nvPr>
        </p:nvSpPr>
        <p:spPr/>
        <p:txBody>
          <a:bodyPr/>
          <a:lstStyle/>
          <a:p>
            <a:pPr lvl="2"/>
            <a:r>
              <a:rPr lang="en-US" dirty="0" smtClean="0"/>
              <a:t>Java </a:t>
            </a:r>
            <a:r>
              <a:rPr lang="en-US" dirty="0"/>
              <a:t>provides a data structure, the </a:t>
            </a:r>
            <a:r>
              <a:rPr lang="en-US" b="1" dirty="0"/>
              <a:t>array</a:t>
            </a:r>
            <a:r>
              <a:rPr lang="en-US" dirty="0"/>
              <a:t>, which stores a fixed-size </a:t>
            </a:r>
            <a:r>
              <a:rPr lang="en-US" dirty="0" smtClean="0"/>
              <a:t>sequential </a:t>
            </a:r>
            <a:r>
              <a:rPr lang="en-US" dirty="0"/>
              <a:t>collection of elements of the same type. </a:t>
            </a:r>
            <a:endParaRPr lang="en-US" dirty="0" smtClean="0"/>
          </a:p>
          <a:p>
            <a:endParaRPr lang="en-US" dirty="0" smtClean="0"/>
          </a:p>
          <a:p>
            <a:pPr lvl="2"/>
            <a:r>
              <a:rPr lang="en-US" dirty="0" smtClean="0"/>
              <a:t>An </a:t>
            </a:r>
            <a:r>
              <a:rPr lang="en-US" dirty="0"/>
              <a:t>array is used to store a collection of data, but it is often more useful to </a:t>
            </a:r>
            <a:r>
              <a:rPr lang="en-US" dirty="0" smtClean="0"/>
              <a:t>think </a:t>
            </a:r>
            <a:r>
              <a:rPr lang="en-US" dirty="0"/>
              <a:t>of an array as a collection of variables of the same type.</a:t>
            </a:r>
          </a:p>
          <a:p>
            <a:pPr marL="0" indent="0">
              <a:buNone/>
            </a:pPr>
            <a:r>
              <a:rPr lang="en-US" dirty="0"/>
              <a:t/>
            </a:r>
            <a:br>
              <a:rPr lang="en-US" dirty="0"/>
            </a:br>
            <a:endParaRPr lang="en-US" dirty="0"/>
          </a:p>
        </p:txBody>
      </p:sp>
      <p:sp>
        <p:nvSpPr>
          <p:cNvPr id="4" name="Rectangle 3"/>
          <p:cNvSpPr/>
          <p:nvPr/>
        </p:nvSpPr>
        <p:spPr bwMode="auto">
          <a:xfrm>
            <a:off x="2786743" y="4572000"/>
            <a:ext cx="6821714" cy="1277257"/>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4008952427"/>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Declaration</a:t>
            </a:r>
            <a:endParaRPr lang="en-US" dirty="0"/>
          </a:p>
        </p:txBody>
      </p:sp>
      <p:sp>
        <p:nvSpPr>
          <p:cNvPr id="3" name="Content Placeholder 2"/>
          <p:cNvSpPr>
            <a:spLocks noGrp="1"/>
          </p:cNvSpPr>
          <p:nvPr>
            <p:ph idx="1"/>
          </p:nvPr>
        </p:nvSpPr>
        <p:spPr/>
        <p:txBody>
          <a:bodyPr/>
          <a:lstStyle/>
          <a:p>
            <a:pPr marL="0" indent="0">
              <a:buNone/>
            </a:pPr>
            <a:r>
              <a:rPr lang="en-US" sz="2800" b="1" dirty="0" smtClean="0"/>
              <a:t>	Syntax:</a:t>
            </a:r>
          </a:p>
          <a:p>
            <a:pPr marL="0" indent="0">
              <a:buNone/>
            </a:pPr>
            <a:r>
              <a:rPr lang="en-US" dirty="0"/>
              <a:t>	</a:t>
            </a:r>
            <a:r>
              <a:rPr lang="en-US" dirty="0" smtClean="0"/>
              <a:t>dataType</a:t>
            </a:r>
            <a:r>
              <a:rPr lang="en-US" dirty="0"/>
              <a:t>[] arrayRefVar;   // preferred way</a:t>
            </a:r>
            <a:r>
              <a:rPr lang="en-US" dirty="0" smtClean="0"/>
              <a:t>.</a:t>
            </a:r>
          </a:p>
          <a:p>
            <a:pPr marL="0" indent="0">
              <a:buNone/>
            </a:pPr>
            <a:r>
              <a:rPr lang="en-US" dirty="0" smtClean="0"/>
              <a:t>	or</a:t>
            </a:r>
            <a:endParaRPr lang="en-US" dirty="0"/>
          </a:p>
          <a:p>
            <a:pPr marL="0" indent="0">
              <a:buNone/>
            </a:pPr>
            <a:r>
              <a:rPr lang="en-US" dirty="0" smtClean="0"/>
              <a:t>	dataType </a:t>
            </a:r>
            <a:r>
              <a:rPr lang="en-US" dirty="0"/>
              <a:t>arrayRefVar[];  //  works but not preferred way.</a:t>
            </a:r>
          </a:p>
          <a:p>
            <a:pPr marL="0" indent="0">
              <a:buNone/>
            </a:pPr>
            <a:endParaRPr lang="en-US" dirty="0" smtClean="0"/>
          </a:p>
          <a:p>
            <a:pPr marL="0" indent="0">
              <a:buNone/>
            </a:pPr>
            <a:r>
              <a:rPr lang="en-US" dirty="0"/>
              <a:t>	</a:t>
            </a:r>
          </a:p>
        </p:txBody>
      </p:sp>
    </p:spTree>
    <p:extLst>
      <p:ext uri="{BB962C8B-B14F-4D97-AF65-F5344CB8AC3E}">
        <p14:creationId xmlns:p14="http://schemas.microsoft.com/office/powerpoint/2010/main" val="558102499"/>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Declaration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sz="2400" b="1" dirty="0" smtClean="0"/>
              <a:t>Syntax:</a:t>
            </a:r>
          </a:p>
          <a:p>
            <a:pPr marL="0" indent="0">
              <a:buNone/>
            </a:pPr>
            <a:r>
              <a:rPr lang="en-US" dirty="0" smtClean="0"/>
              <a:t>   dataType  arrayRefVar </a:t>
            </a:r>
            <a:r>
              <a:rPr lang="en-US" dirty="0"/>
              <a:t>= new dataType[</a:t>
            </a:r>
            <a:r>
              <a:rPr lang="en-US" dirty="0" err="1"/>
              <a:t>arraySize</a:t>
            </a:r>
            <a:r>
              <a:rPr lang="en-US" dirty="0"/>
              <a:t>];</a:t>
            </a:r>
          </a:p>
          <a:p>
            <a:endParaRPr lang="en-US" dirty="0" smtClean="0"/>
          </a:p>
          <a:p>
            <a:pPr lvl="1"/>
            <a:r>
              <a:rPr lang="en-US" dirty="0" smtClean="0"/>
              <a:t>The above syntax will creates </a:t>
            </a:r>
            <a:r>
              <a:rPr lang="en-US" dirty="0"/>
              <a:t>an array using new dataType[</a:t>
            </a:r>
            <a:r>
              <a:rPr lang="en-US" dirty="0" err="1"/>
              <a:t>arraySize</a:t>
            </a:r>
            <a:r>
              <a:rPr lang="en-US" dirty="0"/>
              <a:t>];</a:t>
            </a:r>
          </a:p>
          <a:p>
            <a:pPr lvl="1"/>
            <a:r>
              <a:rPr lang="en-US" dirty="0" smtClean="0"/>
              <a:t>It </a:t>
            </a:r>
            <a:r>
              <a:rPr lang="en-US" dirty="0"/>
              <a:t>assigns the reference of the newly created array to the variable arrayRefVar.</a:t>
            </a:r>
          </a:p>
          <a:p>
            <a:pPr lvl="1"/>
            <a:r>
              <a:rPr lang="en-US" dirty="0"/>
              <a:t>The array elements are accessed through the index</a:t>
            </a:r>
            <a:r>
              <a:rPr lang="en-US" dirty="0" smtClean="0"/>
              <a:t>.</a:t>
            </a:r>
          </a:p>
          <a:p>
            <a:pPr marL="0" indent="0">
              <a:buNone/>
            </a:pPr>
            <a:r>
              <a:rPr lang="en-US" dirty="0"/>
              <a:t>	</a:t>
            </a:r>
            <a:r>
              <a:rPr lang="en-US" dirty="0" smtClean="0"/>
              <a:t> Array </a:t>
            </a:r>
            <a:r>
              <a:rPr lang="en-US" dirty="0"/>
              <a:t>indices </a:t>
            </a:r>
            <a:r>
              <a:rPr lang="en-US" dirty="0" smtClean="0"/>
              <a:t>start </a:t>
            </a:r>
            <a:r>
              <a:rPr lang="en-US" dirty="0"/>
              <a:t>from 0 </a:t>
            </a:r>
            <a:r>
              <a:rPr lang="en-US" dirty="0" smtClean="0"/>
              <a:t>and ends with Var.length-1.</a:t>
            </a:r>
          </a:p>
          <a:p>
            <a:endParaRPr lang="en-US" dirty="0"/>
          </a:p>
          <a:p>
            <a:pPr marL="0" indent="0">
              <a:buNone/>
            </a:pPr>
            <a:r>
              <a:rPr lang="en-US" dirty="0" smtClean="0"/>
              <a:t>Example:</a:t>
            </a:r>
          </a:p>
          <a:p>
            <a:pPr marL="0" indent="0">
              <a:buNone/>
            </a:pPr>
            <a:r>
              <a:rPr lang="en-US" dirty="0"/>
              <a:t>double[] myList = new double[10];</a:t>
            </a:r>
          </a:p>
          <a:p>
            <a:pPr marL="0" indent="0">
              <a:buNone/>
            </a:pPr>
            <a:endParaRPr lang="en-US" dirty="0"/>
          </a:p>
          <a:p>
            <a:endParaRPr lang="en-US" dirty="0"/>
          </a:p>
        </p:txBody>
      </p:sp>
    </p:spTree>
    <p:extLst>
      <p:ext uri="{BB962C8B-B14F-4D97-AF65-F5344CB8AC3E}">
        <p14:creationId xmlns:p14="http://schemas.microsoft.com/office/powerpoint/2010/main" val="713793342"/>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Memory Allocation</a:t>
            </a:r>
            <a:endParaRPr lang="en-US" dirty="0"/>
          </a:p>
        </p:txBody>
      </p:sp>
      <p:sp>
        <p:nvSpPr>
          <p:cNvPr id="5" name="Rectangle 4"/>
          <p:cNvSpPr/>
          <p:nvPr/>
        </p:nvSpPr>
        <p:spPr bwMode="auto">
          <a:xfrm>
            <a:off x="1930400" y="2133600"/>
            <a:ext cx="8040914" cy="3468914"/>
          </a:xfrm>
          <a:prstGeom prst="rect">
            <a:avLst/>
          </a:prstGeom>
          <a:blipFill>
            <a:blip r:embed="rId2"/>
            <a:stretch>
              <a:fillRect/>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3141729198"/>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 Example </a:t>
            </a:r>
            <a:endParaRPr lang="en-US" dirty="0"/>
          </a:p>
        </p:txBody>
      </p:sp>
      <p:sp>
        <p:nvSpPr>
          <p:cNvPr id="3" name="Content Placeholder 2"/>
          <p:cNvSpPr>
            <a:spLocks noGrp="1"/>
          </p:cNvSpPr>
          <p:nvPr>
            <p:ph idx="1"/>
          </p:nvPr>
        </p:nvSpPr>
        <p:spPr/>
        <p:txBody>
          <a:bodyPr/>
          <a:lstStyle/>
          <a:p>
            <a:pPr marL="0" indent="0">
              <a:buNone/>
            </a:pPr>
            <a:r>
              <a:rPr lang="en-US" dirty="0"/>
              <a:t> double[] myList = {1.9, 2.9, 3.4, 3.5};</a:t>
            </a:r>
          </a:p>
          <a:p>
            <a:pPr marL="0" indent="0">
              <a:buNone/>
            </a:pPr>
            <a:endParaRPr lang="en-US" dirty="0"/>
          </a:p>
          <a:p>
            <a:pPr marL="0" indent="0">
              <a:buNone/>
            </a:pPr>
            <a:r>
              <a:rPr lang="en-US" dirty="0"/>
              <a:t>      // Print all the array elements</a:t>
            </a:r>
          </a:p>
          <a:p>
            <a:pPr marL="0" indent="0">
              <a:buNone/>
            </a:pPr>
            <a:r>
              <a:rPr lang="en-US" dirty="0"/>
              <a:t>      for (</a:t>
            </a:r>
            <a:r>
              <a:rPr lang="en-US" dirty="0" err="1"/>
              <a:t>int</a:t>
            </a:r>
            <a:r>
              <a:rPr lang="en-US" dirty="0"/>
              <a:t> </a:t>
            </a:r>
            <a:r>
              <a:rPr lang="en-US" dirty="0" err="1"/>
              <a:t>i</a:t>
            </a:r>
            <a:r>
              <a:rPr lang="en-US" dirty="0"/>
              <a:t> = 0; </a:t>
            </a:r>
            <a:r>
              <a:rPr lang="en-US" dirty="0" err="1"/>
              <a:t>i</a:t>
            </a:r>
            <a:r>
              <a:rPr lang="en-US" dirty="0"/>
              <a:t> &lt; </a:t>
            </a:r>
            <a:r>
              <a:rPr lang="en-US" dirty="0" err="1"/>
              <a:t>myList.length</a:t>
            </a:r>
            <a:r>
              <a:rPr lang="en-US" dirty="0"/>
              <a:t>; </a:t>
            </a:r>
            <a:r>
              <a:rPr lang="en-US" dirty="0" err="1"/>
              <a:t>i</a:t>
            </a:r>
            <a:r>
              <a:rPr lang="en-US" dirty="0"/>
              <a:t>++) {</a:t>
            </a:r>
          </a:p>
          <a:p>
            <a:pPr marL="0" indent="0">
              <a:buNone/>
            </a:pPr>
            <a:r>
              <a:rPr lang="en-US" dirty="0"/>
              <a:t>         </a:t>
            </a:r>
            <a:r>
              <a:rPr lang="en-US" dirty="0" err="1"/>
              <a:t>System.out.println</a:t>
            </a:r>
            <a:r>
              <a:rPr lang="en-US" dirty="0"/>
              <a:t>(myList[</a:t>
            </a:r>
            <a:r>
              <a:rPr lang="en-US" dirty="0" err="1"/>
              <a:t>i</a:t>
            </a:r>
            <a:r>
              <a:rPr lang="en-US" dirty="0"/>
              <a:t>] + " ");</a:t>
            </a:r>
          </a:p>
          <a:p>
            <a:pPr marL="0" indent="0">
              <a:buNone/>
            </a:pPr>
            <a:r>
              <a:rPr lang="en-US" dirty="0"/>
              <a:t>      }</a:t>
            </a:r>
          </a:p>
        </p:txBody>
      </p:sp>
    </p:spTree>
    <p:extLst>
      <p:ext uri="{BB962C8B-B14F-4D97-AF65-F5344CB8AC3E}">
        <p14:creationId xmlns:p14="http://schemas.microsoft.com/office/powerpoint/2010/main" val="4128447738"/>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 Array</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sz="2400" dirty="0"/>
              <a:t>Video:  To understand  Memory Allocation for  Java variables</a:t>
            </a:r>
          </a:p>
          <a:p>
            <a:pPr marL="0" indent="0">
              <a:buNone/>
            </a:pPr>
            <a:endParaRPr lang="en-US" dirty="0"/>
          </a:p>
          <a:p>
            <a:pPr marL="0" indent="0">
              <a:buNone/>
            </a:pPr>
            <a:r>
              <a:rPr lang="en-US" dirty="0" err="1" smtClean="0"/>
              <a:t>Url</a:t>
            </a:r>
            <a:r>
              <a:rPr lang="en-US" dirty="0" smtClean="0"/>
              <a:t> :  </a:t>
            </a:r>
            <a:r>
              <a:rPr lang="en-US" dirty="0">
                <a:hlinkClick r:id="rId2"/>
              </a:rPr>
              <a:t>https://</a:t>
            </a:r>
            <a:r>
              <a:rPr lang="en-US" dirty="0" smtClean="0">
                <a:hlinkClick r:id="rId2"/>
              </a:rPr>
              <a:t>www.youtube.com/watch?v=o4VzblFTwII</a:t>
            </a:r>
            <a:r>
              <a:rPr lang="en-US" dirty="0" smtClean="0"/>
              <a:t> </a:t>
            </a:r>
            <a:endParaRPr lang="en-US" dirty="0"/>
          </a:p>
        </p:txBody>
      </p:sp>
    </p:spTree>
    <p:extLst>
      <p:ext uri="{BB962C8B-B14F-4D97-AF65-F5344CB8AC3E}">
        <p14:creationId xmlns:p14="http://schemas.microsoft.com/office/powerpoint/2010/main" val="4064791297"/>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25834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Platform Independence</a:t>
            </a:r>
            <a:endParaRPr lang="en-US" dirty="0">
              <a:solidFill>
                <a:schemeClr val="tx1"/>
              </a:solidFill>
            </a:endParaRPr>
          </a:p>
        </p:txBody>
      </p:sp>
      <p:sp>
        <p:nvSpPr>
          <p:cNvPr id="13" name="Rectangle 12"/>
          <p:cNvSpPr/>
          <p:nvPr/>
        </p:nvSpPr>
        <p:spPr bwMode="auto">
          <a:xfrm>
            <a:off x="6908048" y="2921469"/>
            <a:ext cx="1218072" cy="1218072"/>
          </a:xfrm>
          <a:prstGeom prst="rect">
            <a:avLst/>
          </a:prstGeom>
          <a:solidFill>
            <a:srgbClr val="BE99EF"/>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r>
              <a:rPr lang="en-US" sz="1599" dirty="0">
                <a:latin typeface="Arial" pitchFamily="34" charset="0"/>
                <a:ea typeface="ＭＳ Ｐゴシック"/>
                <a:cs typeface="ＭＳ Ｐゴシック"/>
              </a:rPr>
              <a:t>Java Byte code</a:t>
            </a:r>
          </a:p>
          <a:p>
            <a:pPr defTabSz="1218072" eaLnBrk="0" fontAlgn="base" hangingPunct="0">
              <a:spcBef>
                <a:spcPct val="0"/>
              </a:spcBef>
              <a:spcAft>
                <a:spcPct val="0"/>
              </a:spcAft>
            </a:pPr>
            <a:r>
              <a:rPr lang="en-US" sz="1599" dirty="0"/>
              <a:t>(.class file)</a:t>
            </a:r>
            <a:endParaRPr lang="en-US" sz="1599" dirty="0">
              <a:latin typeface="Arial" pitchFamily="34" charset="0"/>
              <a:ea typeface="ＭＳ Ｐゴシック"/>
              <a:cs typeface="ＭＳ Ｐゴシック"/>
            </a:endParaRPr>
          </a:p>
        </p:txBody>
      </p:sp>
      <p:grpSp>
        <p:nvGrpSpPr>
          <p:cNvPr id="87" name="Group 86"/>
          <p:cNvGrpSpPr/>
          <p:nvPr/>
        </p:nvGrpSpPr>
        <p:grpSpPr>
          <a:xfrm>
            <a:off x="9039674" y="2413941"/>
            <a:ext cx="1494169" cy="1306196"/>
            <a:chOff x="6781800" y="1812131"/>
            <a:chExt cx="1219200" cy="1065820"/>
          </a:xfrm>
        </p:grpSpPr>
        <p:sp>
          <p:nvSpPr>
            <p:cNvPr id="19" name="Rectangle 18"/>
            <p:cNvSpPr/>
            <p:nvPr/>
          </p:nvSpPr>
          <p:spPr bwMode="auto">
            <a:xfrm>
              <a:off x="6781800" y="1812131"/>
              <a:ext cx="1212070" cy="673605"/>
            </a:xfrm>
            <a:prstGeom prst="rect">
              <a:avLst/>
            </a:prstGeom>
            <a:solidFill>
              <a:srgbClr val="777DED"/>
            </a:solidFill>
            <a:ln w="38100"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20" name="Rectangle 19"/>
            <p:cNvSpPr/>
            <p:nvPr/>
          </p:nvSpPr>
          <p:spPr bwMode="auto">
            <a:xfrm>
              <a:off x="6788930" y="2597283"/>
              <a:ext cx="1212070" cy="280668"/>
            </a:xfrm>
            <a:prstGeom prst="rect">
              <a:avLst/>
            </a:prstGeom>
            <a:solidFill>
              <a:srgbClr val="777DED"/>
            </a:solidFill>
            <a:ln w="38100"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cxnSp>
          <p:nvCxnSpPr>
            <p:cNvPr id="23" name="Straight Connector 22"/>
            <p:cNvCxnSpPr/>
            <p:nvPr/>
          </p:nvCxnSpPr>
          <p:spPr bwMode="auto">
            <a:xfrm flipH="1">
              <a:off x="6842403" y="2485737"/>
              <a:ext cx="60603" cy="111546"/>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bwMode="auto">
            <a:xfrm>
              <a:off x="7872663" y="2485737"/>
              <a:ext cx="60603" cy="111546"/>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6" name="Rectangle 25"/>
            <p:cNvSpPr/>
            <p:nvPr/>
          </p:nvSpPr>
          <p:spPr bwMode="auto">
            <a:xfrm>
              <a:off x="7569645" y="2654138"/>
              <a:ext cx="363621" cy="8347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27" name="Rectangle 26"/>
            <p:cNvSpPr/>
            <p:nvPr/>
          </p:nvSpPr>
          <p:spPr bwMode="auto">
            <a:xfrm>
              <a:off x="6903007" y="1924399"/>
              <a:ext cx="969656" cy="449070"/>
            </a:xfrm>
            <a:prstGeom prst="rect">
              <a:avLst/>
            </a:prstGeom>
            <a:solidFill>
              <a:srgbClr val="FDFDC3"/>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r>
                <a:rPr lang="en-US" sz="1465" dirty="0">
                  <a:latin typeface="Arial" pitchFamily="34" charset="0"/>
                  <a:ea typeface="ＭＳ Ｐゴシック"/>
                  <a:cs typeface="ＭＳ Ｐゴシック"/>
                </a:rPr>
                <a:t>JRE</a:t>
              </a:r>
            </a:p>
          </p:txBody>
        </p:sp>
        <p:sp>
          <p:nvSpPr>
            <p:cNvPr id="28" name="12-Point Star 27"/>
            <p:cNvSpPr/>
            <p:nvPr/>
          </p:nvSpPr>
          <p:spPr bwMode="auto">
            <a:xfrm>
              <a:off x="7145421" y="2148934"/>
              <a:ext cx="249544" cy="224535"/>
            </a:xfrm>
            <a:prstGeom prst="star1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29" name="12-Point Star 28"/>
            <p:cNvSpPr/>
            <p:nvPr/>
          </p:nvSpPr>
          <p:spPr bwMode="auto">
            <a:xfrm>
              <a:off x="7380705" y="2036666"/>
              <a:ext cx="249544" cy="224535"/>
            </a:xfrm>
            <a:prstGeom prst="star1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30" name="Oval 29"/>
            <p:cNvSpPr/>
            <p:nvPr/>
          </p:nvSpPr>
          <p:spPr bwMode="auto">
            <a:xfrm>
              <a:off x="7448438" y="2092800"/>
              <a:ext cx="121207" cy="112268"/>
            </a:xfrm>
            <a:prstGeom prst="ellipse">
              <a:avLst/>
            </a:prstGeom>
            <a:solidFill>
              <a:srgbClr val="FDFDC3"/>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31" name="Oval 30"/>
            <p:cNvSpPr/>
            <p:nvPr/>
          </p:nvSpPr>
          <p:spPr bwMode="auto">
            <a:xfrm>
              <a:off x="7206024" y="2205068"/>
              <a:ext cx="121207" cy="112268"/>
            </a:xfrm>
            <a:prstGeom prst="ellipse">
              <a:avLst/>
            </a:prstGeom>
            <a:solidFill>
              <a:srgbClr val="FDFDC3"/>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grpSp>
      <p:grpSp>
        <p:nvGrpSpPr>
          <p:cNvPr id="33" name="Group 32"/>
          <p:cNvGrpSpPr/>
          <p:nvPr/>
        </p:nvGrpSpPr>
        <p:grpSpPr>
          <a:xfrm>
            <a:off x="8938175" y="282320"/>
            <a:ext cx="1447476" cy="1336935"/>
            <a:chOff x="6477000" y="1431131"/>
            <a:chExt cx="1532965" cy="1446819"/>
          </a:xfrm>
        </p:grpSpPr>
        <p:sp>
          <p:nvSpPr>
            <p:cNvPr id="34" name="Rectangle 33"/>
            <p:cNvSpPr/>
            <p:nvPr/>
          </p:nvSpPr>
          <p:spPr bwMode="auto">
            <a:xfrm>
              <a:off x="6477000" y="1431131"/>
              <a:ext cx="1524000" cy="914399"/>
            </a:xfrm>
            <a:prstGeom prst="rect">
              <a:avLst/>
            </a:prstGeom>
            <a:solidFill>
              <a:srgbClr val="B14BD1"/>
            </a:solidFill>
            <a:ln w="38100"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35" name="Rectangle 34"/>
            <p:cNvSpPr/>
            <p:nvPr/>
          </p:nvSpPr>
          <p:spPr bwMode="auto">
            <a:xfrm>
              <a:off x="6485965" y="2496951"/>
              <a:ext cx="1524000" cy="380999"/>
            </a:xfrm>
            <a:prstGeom prst="rect">
              <a:avLst/>
            </a:prstGeom>
            <a:solidFill>
              <a:srgbClr val="B14BD1"/>
            </a:solidFill>
            <a:ln w="38100"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cxnSp>
          <p:nvCxnSpPr>
            <p:cNvPr id="36" name="Straight Connector 35"/>
            <p:cNvCxnSpPr/>
            <p:nvPr/>
          </p:nvCxnSpPr>
          <p:spPr bwMode="auto">
            <a:xfrm flipH="1">
              <a:off x="6553200" y="2345531"/>
              <a:ext cx="76200" cy="15142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bwMode="auto">
            <a:xfrm>
              <a:off x="7848600" y="2345531"/>
              <a:ext cx="76200" cy="15142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8" name="Rectangle 37"/>
            <p:cNvSpPr/>
            <p:nvPr/>
          </p:nvSpPr>
          <p:spPr bwMode="auto">
            <a:xfrm>
              <a:off x="7467600" y="2574130"/>
              <a:ext cx="457200" cy="11331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39" name="Rectangle 38"/>
            <p:cNvSpPr/>
            <p:nvPr/>
          </p:nvSpPr>
          <p:spPr bwMode="auto">
            <a:xfrm>
              <a:off x="6629400" y="1583531"/>
              <a:ext cx="1219200" cy="609599"/>
            </a:xfrm>
            <a:prstGeom prst="rect">
              <a:avLst/>
            </a:prstGeom>
            <a:solidFill>
              <a:srgbClr val="FDFDC3"/>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r>
                <a:rPr lang="en-US" sz="1465" dirty="0">
                  <a:latin typeface="Arial" pitchFamily="34" charset="0"/>
                  <a:ea typeface="ＭＳ Ｐゴシック"/>
                  <a:cs typeface="ＭＳ Ｐゴシック"/>
                </a:rPr>
                <a:t>JRE</a:t>
              </a:r>
            </a:p>
          </p:txBody>
        </p:sp>
        <p:sp>
          <p:nvSpPr>
            <p:cNvPr id="40" name="12-Point Star 39"/>
            <p:cNvSpPr/>
            <p:nvPr/>
          </p:nvSpPr>
          <p:spPr bwMode="auto">
            <a:xfrm>
              <a:off x="6934200" y="1888331"/>
              <a:ext cx="313765" cy="304800"/>
            </a:xfrm>
            <a:prstGeom prst="star1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41" name="12-Point Star 40"/>
            <p:cNvSpPr/>
            <p:nvPr/>
          </p:nvSpPr>
          <p:spPr bwMode="auto">
            <a:xfrm>
              <a:off x="7230035" y="1735931"/>
              <a:ext cx="313765" cy="304800"/>
            </a:xfrm>
            <a:prstGeom prst="star1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42" name="Oval 41"/>
            <p:cNvSpPr/>
            <p:nvPr/>
          </p:nvSpPr>
          <p:spPr bwMode="auto">
            <a:xfrm>
              <a:off x="7315200" y="1812131"/>
              <a:ext cx="152400" cy="152400"/>
            </a:xfrm>
            <a:prstGeom prst="ellipse">
              <a:avLst/>
            </a:prstGeom>
            <a:solidFill>
              <a:srgbClr val="FDFDC3"/>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43" name="Oval 42"/>
            <p:cNvSpPr/>
            <p:nvPr/>
          </p:nvSpPr>
          <p:spPr bwMode="auto">
            <a:xfrm>
              <a:off x="7010400" y="1964531"/>
              <a:ext cx="152400" cy="152400"/>
            </a:xfrm>
            <a:prstGeom prst="ellipse">
              <a:avLst/>
            </a:prstGeom>
            <a:solidFill>
              <a:srgbClr val="FDFDC3"/>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grpSp>
      <p:sp>
        <p:nvSpPr>
          <p:cNvPr id="52" name="12-Point Star 51"/>
          <p:cNvSpPr/>
          <p:nvPr/>
        </p:nvSpPr>
        <p:spPr bwMode="auto">
          <a:xfrm>
            <a:off x="9837477" y="4723226"/>
            <a:ext cx="332418" cy="277857"/>
          </a:xfrm>
          <a:prstGeom prst="star1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45" name="Rectangle 44"/>
          <p:cNvSpPr/>
          <p:nvPr/>
        </p:nvSpPr>
        <p:spPr bwMode="auto">
          <a:xfrm>
            <a:off x="9039676" y="4445374"/>
            <a:ext cx="1485430" cy="766883"/>
          </a:xfrm>
          <a:prstGeom prst="rect">
            <a:avLst/>
          </a:prstGeom>
          <a:solidFill>
            <a:srgbClr val="1A3B07"/>
          </a:solidFill>
          <a:ln w="38100"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46" name="Rectangle 45"/>
          <p:cNvSpPr/>
          <p:nvPr/>
        </p:nvSpPr>
        <p:spPr bwMode="auto">
          <a:xfrm>
            <a:off x="9048414" y="5339251"/>
            <a:ext cx="1485430" cy="319533"/>
          </a:xfrm>
          <a:prstGeom prst="rect">
            <a:avLst/>
          </a:prstGeom>
          <a:solidFill>
            <a:srgbClr val="1A3B07"/>
          </a:solidFill>
          <a:ln w="38100"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cxnSp>
        <p:nvCxnSpPr>
          <p:cNvPr id="47" name="Straight Connector 46"/>
          <p:cNvCxnSpPr/>
          <p:nvPr/>
        </p:nvCxnSpPr>
        <p:spPr bwMode="auto">
          <a:xfrm flipH="1">
            <a:off x="9113948" y="5212258"/>
            <a:ext cx="74271" cy="126992"/>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8" name="Straight Connector 47"/>
          <p:cNvCxnSpPr/>
          <p:nvPr/>
        </p:nvCxnSpPr>
        <p:spPr bwMode="auto">
          <a:xfrm>
            <a:off x="10376564" y="5212258"/>
            <a:ext cx="74271" cy="126992"/>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9" name="Rectangle 48"/>
          <p:cNvSpPr/>
          <p:nvPr/>
        </p:nvSpPr>
        <p:spPr bwMode="auto">
          <a:xfrm>
            <a:off x="10005205" y="5403978"/>
            <a:ext cx="445629" cy="9503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50" name="Rectangle 49"/>
          <p:cNvSpPr/>
          <p:nvPr/>
        </p:nvSpPr>
        <p:spPr bwMode="auto">
          <a:xfrm>
            <a:off x="9188218" y="4573188"/>
            <a:ext cx="1188345" cy="511255"/>
          </a:xfrm>
          <a:prstGeom prst="rect">
            <a:avLst/>
          </a:prstGeom>
          <a:solidFill>
            <a:srgbClr val="FDFDC3"/>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r>
              <a:rPr lang="en-US" sz="1465" dirty="0">
                <a:latin typeface="Arial" pitchFamily="34" charset="0"/>
                <a:ea typeface="ＭＳ Ｐゴシック"/>
                <a:cs typeface="ＭＳ Ｐゴシック"/>
              </a:rPr>
              <a:t>JRE</a:t>
            </a:r>
          </a:p>
        </p:txBody>
      </p:sp>
      <p:sp>
        <p:nvSpPr>
          <p:cNvPr id="51" name="12-Point Star 50"/>
          <p:cNvSpPr/>
          <p:nvPr/>
        </p:nvSpPr>
        <p:spPr bwMode="auto">
          <a:xfrm>
            <a:off x="9485305" y="4828816"/>
            <a:ext cx="305823" cy="255629"/>
          </a:xfrm>
          <a:prstGeom prst="star1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53" name="Oval 52"/>
          <p:cNvSpPr/>
          <p:nvPr/>
        </p:nvSpPr>
        <p:spPr bwMode="auto">
          <a:xfrm>
            <a:off x="9867134" y="4714749"/>
            <a:ext cx="148542" cy="127815"/>
          </a:xfrm>
          <a:prstGeom prst="ellipse">
            <a:avLst/>
          </a:prstGeom>
          <a:solidFill>
            <a:srgbClr val="FDFDC3"/>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54" name="Oval 53"/>
          <p:cNvSpPr/>
          <p:nvPr/>
        </p:nvSpPr>
        <p:spPr bwMode="auto">
          <a:xfrm>
            <a:off x="9559576" y="4892723"/>
            <a:ext cx="148542" cy="127815"/>
          </a:xfrm>
          <a:prstGeom prst="ellipse">
            <a:avLst/>
          </a:prstGeom>
          <a:solidFill>
            <a:srgbClr val="FDFDC3"/>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55" name="Rectangle 54"/>
          <p:cNvSpPr/>
          <p:nvPr/>
        </p:nvSpPr>
        <p:spPr bwMode="auto">
          <a:xfrm>
            <a:off x="1325217" y="2819963"/>
            <a:ext cx="1218072" cy="1218072"/>
          </a:xfrm>
          <a:prstGeom prst="rect">
            <a:avLst/>
          </a:prstGeom>
          <a:solidFill>
            <a:srgbClr val="BE99EF"/>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r>
              <a:rPr lang="en-US" sz="1599" dirty="0">
                <a:latin typeface="Arial" pitchFamily="34" charset="0"/>
                <a:ea typeface="ＭＳ Ｐゴシック"/>
                <a:cs typeface="ＭＳ Ｐゴシック"/>
              </a:rPr>
              <a:t>Java code</a:t>
            </a:r>
          </a:p>
          <a:p>
            <a:pPr defTabSz="1218072" eaLnBrk="0" fontAlgn="base" hangingPunct="0">
              <a:spcBef>
                <a:spcPct val="0"/>
              </a:spcBef>
              <a:spcAft>
                <a:spcPct val="0"/>
              </a:spcAft>
            </a:pPr>
            <a:r>
              <a:rPr lang="en-US" sz="1599" dirty="0"/>
              <a:t>(.java file)</a:t>
            </a:r>
            <a:endParaRPr lang="en-US" sz="1599" dirty="0">
              <a:latin typeface="Arial" pitchFamily="34" charset="0"/>
              <a:ea typeface="ＭＳ Ｐゴシック"/>
              <a:cs typeface="ＭＳ Ｐゴシック"/>
            </a:endParaRPr>
          </a:p>
        </p:txBody>
      </p:sp>
      <p:grpSp>
        <p:nvGrpSpPr>
          <p:cNvPr id="78" name="Group 77"/>
          <p:cNvGrpSpPr/>
          <p:nvPr/>
        </p:nvGrpSpPr>
        <p:grpSpPr>
          <a:xfrm>
            <a:off x="3456844" y="1906410"/>
            <a:ext cx="2436144" cy="2334637"/>
            <a:chOff x="2590800" y="2040732"/>
            <a:chExt cx="1828800" cy="1752599"/>
          </a:xfrm>
        </p:grpSpPr>
        <p:sp>
          <p:nvSpPr>
            <p:cNvPr id="7" name="Pentagon 6"/>
            <p:cNvSpPr/>
            <p:nvPr/>
          </p:nvSpPr>
          <p:spPr bwMode="auto">
            <a:xfrm rot="16200000">
              <a:off x="3156857" y="2672102"/>
              <a:ext cx="1219200" cy="261257"/>
            </a:xfrm>
            <a:prstGeom prst="homePlate">
              <a:avLst>
                <a:gd name="adj" fmla="val 163725"/>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solidFill>
                  <a:schemeClr val="tx1"/>
                </a:solidFill>
                <a:latin typeface="Arial" pitchFamily="34" charset="0"/>
                <a:ea typeface="ＭＳ Ｐゴシック"/>
                <a:cs typeface="ＭＳ Ｐゴシック"/>
              </a:endParaRPr>
            </a:p>
          </p:txBody>
        </p:sp>
        <p:sp>
          <p:nvSpPr>
            <p:cNvPr id="8" name="Up Arrow Callout 7"/>
            <p:cNvSpPr/>
            <p:nvPr/>
          </p:nvSpPr>
          <p:spPr bwMode="auto">
            <a:xfrm>
              <a:off x="2590800" y="2955131"/>
              <a:ext cx="457200" cy="533400"/>
            </a:xfrm>
            <a:prstGeom prst="upArrowCallou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solidFill>
                  <a:schemeClr val="tx1"/>
                </a:solidFill>
                <a:latin typeface="Arial" pitchFamily="34" charset="0"/>
                <a:ea typeface="ＭＳ Ｐゴシック"/>
                <a:cs typeface="ＭＳ Ｐゴシック"/>
              </a:endParaRPr>
            </a:p>
          </p:txBody>
        </p:sp>
        <p:sp>
          <p:nvSpPr>
            <p:cNvPr id="9" name="Up Arrow Callout 8"/>
            <p:cNvSpPr/>
            <p:nvPr/>
          </p:nvSpPr>
          <p:spPr bwMode="auto">
            <a:xfrm>
              <a:off x="2786743" y="2955131"/>
              <a:ext cx="457200" cy="533400"/>
            </a:xfrm>
            <a:prstGeom prst="upArrowCallou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solidFill>
                  <a:schemeClr val="tx1"/>
                </a:solidFill>
                <a:latin typeface="Arial" pitchFamily="34" charset="0"/>
                <a:ea typeface="ＭＳ Ｐゴシック"/>
                <a:cs typeface="ＭＳ Ｐゴシック"/>
              </a:endParaRPr>
            </a:p>
          </p:txBody>
        </p:sp>
        <p:sp>
          <p:nvSpPr>
            <p:cNvPr id="10" name="Pentagon 9"/>
            <p:cNvSpPr/>
            <p:nvPr/>
          </p:nvSpPr>
          <p:spPr bwMode="auto">
            <a:xfrm rot="16200000">
              <a:off x="3450771" y="2552360"/>
              <a:ext cx="1219200" cy="195943"/>
            </a:xfrm>
            <a:prstGeom prst="homePlate">
              <a:avLst>
                <a:gd name="adj" fmla="val 163725"/>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solidFill>
                  <a:schemeClr val="tx1"/>
                </a:solidFill>
                <a:latin typeface="Arial" pitchFamily="34" charset="0"/>
                <a:ea typeface="ＭＳ Ｐゴシック"/>
                <a:cs typeface="ＭＳ Ｐゴシック"/>
              </a:endParaRPr>
            </a:p>
          </p:txBody>
        </p:sp>
        <p:sp>
          <p:nvSpPr>
            <p:cNvPr id="16" name="12-Point Star 15"/>
            <p:cNvSpPr/>
            <p:nvPr/>
          </p:nvSpPr>
          <p:spPr bwMode="auto">
            <a:xfrm>
              <a:off x="3048000" y="2802731"/>
              <a:ext cx="533400" cy="609600"/>
            </a:xfrm>
            <a:prstGeom prst="star12">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17" name="12-Point Star 16"/>
            <p:cNvSpPr/>
            <p:nvPr/>
          </p:nvSpPr>
          <p:spPr bwMode="auto">
            <a:xfrm>
              <a:off x="3124200" y="2878931"/>
              <a:ext cx="381000" cy="457200"/>
            </a:xfrm>
            <a:prstGeom prst="star1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56" name="12-Point Star 55"/>
            <p:cNvSpPr/>
            <p:nvPr/>
          </p:nvSpPr>
          <p:spPr bwMode="auto">
            <a:xfrm>
              <a:off x="3276600" y="3183731"/>
              <a:ext cx="533400" cy="609600"/>
            </a:xfrm>
            <a:prstGeom prst="star12">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57" name="12-Point Star 56"/>
            <p:cNvSpPr/>
            <p:nvPr/>
          </p:nvSpPr>
          <p:spPr bwMode="auto">
            <a:xfrm>
              <a:off x="3352800" y="3259931"/>
              <a:ext cx="381000" cy="457200"/>
            </a:xfrm>
            <a:prstGeom prst="star1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11" name="Up Arrow Callout 10"/>
            <p:cNvSpPr/>
            <p:nvPr/>
          </p:nvSpPr>
          <p:spPr bwMode="auto">
            <a:xfrm>
              <a:off x="3048000" y="2955131"/>
              <a:ext cx="1371600" cy="533400"/>
            </a:xfrm>
            <a:prstGeom prst="upArrowCallout">
              <a:avLst>
                <a:gd name="adj1" fmla="val 25000"/>
                <a:gd name="adj2" fmla="val 11555"/>
                <a:gd name="adj3" fmla="val 25000"/>
                <a:gd name="adj4" fmla="val 64977"/>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r>
                <a:rPr lang="en-US" sz="1599" b="1" dirty="0">
                  <a:solidFill>
                    <a:schemeClr val="bg1"/>
                  </a:solidFill>
                  <a:latin typeface="Arial" pitchFamily="34" charset="0"/>
                  <a:ea typeface="ＭＳ Ｐゴシック"/>
                  <a:cs typeface="ＭＳ Ｐゴシック"/>
                </a:rPr>
                <a:t>Java Compiler</a:t>
              </a:r>
            </a:p>
          </p:txBody>
        </p:sp>
      </p:grpSp>
      <p:cxnSp>
        <p:nvCxnSpPr>
          <p:cNvPr id="59" name="Straight Arrow Connector 58"/>
          <p:cNvCxnSpPr/>
          <p:nvPr/>
        </p:nvCxnSpPr>
        <p:spPr bwMode="auto">
          <a:xfrm>
            <a:off x="2543290" y="3530506"/>
            <a:ext cx="913554"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3" name="Straight Arrow Connector 62"/>
          <p:cNvCxnSpPr>
            <a:endCxn id="13" idx="1"/>
          </p:cNvCxnSpPr>
          <p:nvPr/>
        </p:nvCxnSpPr>
        <p:spPr bwMode="auto">
          <a:xfrm flipV="1">
            <a:off x="5852385" y="3530505"/>
            <a:ext cx="1055663" cy="52658"/>
          </a:xfrm>
          <a:prstGeom prst="straightConnector1">
            <a:avLst/>
          </a:prstGeom>
          <a:solidFill>
            <a:schemeClr val="accent1"/>
          </a:solidFill>
          <a:ln w="9525" cap="flat" cmpd="sng" algn="ctr">
            <a:solidFill>
              <a:schemeClr val="tx1"/>
            </a:solidFill>
            <a:prstDash val="solid"/>
            <a:round/>
            <a:headEnd type="none" w="med" len="med"/>
            <a:tailEnd type="arrow"/>
          </a:ln>
          <a:effectLst/>
          <a:scene3d>
            <a:camera prst="orthographicFront">
              <a:rot lat="3600000" lon="0" rev="0"/>
            </a:camera>
            <a:lightRig rig="threePt" dir="t"/>
          </a:scene3d>
        </p:spPr>
      </p:cxnSp>
      <p:cxnSp>
        <p:nvCxnSpPr>
          <p:cNvPr id="71" name="Straight Arrow Connector 70"/>
          <p:cNvCxnSpPr/>
          <p:nvPr/>
        </p:nvCxnSpPr>
        <p:spPr bwMode="auto">
          <a:xfrm>
            <a:off x="7923108" y="4139542"/>
            <a:ext cx="1116566" cy="86154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3" name="Straight Arrow Connector 72"/>
          <p:cNvCxnSpPr>
            <a:stCxn id="13" idx="3"/>
          </p:cNvCxnSpPr>
          <p:nvPr/>
        </p:nvCxnSpPr>
        <p:spPr bwMode="auto">
          <a:xfrm flipV="1">
            <a:off x="8126120" y="3479752"/>
            <a:ext cx="929361" cy="5075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4" name="Straight Arrow Connector 73"/>
          <p:cNvCxnSpPr>
            <a:endCxn id="35" idx="1"/>
          </p:cNvCxnSpPr>
          <p:nvPr/>
        </p:nvCxnSpPr>
        <p:spPr bwMode="auto">
          <a:xfrm flipV="1">
            <a:off x="7923108" y="1443224"/>
            <a:ext cx="1023532" cy="14739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9" name="12-Point Star 88"/>
          <p:cNvSpPr/>
          <p:nvPr/>
        </p:nvSpPr>
        <p:spPr bwMode="auto">
          <a:xfrm>
            <a:off x="9790895" y="4640087"/>
            <a:ext cx="305823" cy="255629"/>
          </a:xfrm>
          <a:prstGeom prst="star1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dirty="0">
              <a:latin typeface="Arial" pitchFamily="34" charset="0"/>
              <a:ea typeface="ＭＳ Ｐゴシック"/>
              <a:cs typeface="ＭＳ Ｐゴシック"/>
            </a:endParaRPr>
          </a:p>
        </p:txBody>
      </p:sp>
      <p:sp>
        <p:nvSpPr>
          <p:cNvPr id="90" name="TextBox 89"/>
          <p:cNvSpPr txBox="1"/>
          <p:nvPr/>
        </p:nvSpPr>
        <p:spPr>
          <a:xfrm>
            <a:off x="9055481" y="1703398"/>
            <a:ext cx="1395353" cy="215315"/>
          </a:xfrm>
          <a:prstGeom prst="rect">
            <a:avLst/>
          </a:prstGeom>
          <a:noFill/>
        </p:spPr>
        <p:txBody>
          <a:bodyPr wrap="square" rtlCol="0">
            <a:spAutoFit/>
          </a:bodyPr>
          <a:lstStyle/>
          <a:p>
            <a:r>
              <a:rPr lang="en-US" sz="799" b="1" dirty="0"/>
              <a:t>Window’s workspace</a:t>
            </a:r>
          </a:p>
        </p:txBody>
      </p:sp>
      <p:sp>
        <p:nvSpPr>
          <p:cNvPr id="91" name="TextBox 90"/>
          <p:cNvSpPr txBox="1"/>
          <p:nvPr/>
        </p:nvSpPr>
        <p:spPr>
          <a:xfrm>
            <a:off x="9039675" y="3792043"/>
            <a:ext cx="1395353" cy="215315"/>
          </a:xfrm>
          <a:prstGeom prst="rect">
            <a:avLst/>
          </a:prstGeom>
          <a:noFill/>
        </p:spPr>
        <p:txBody>
          <a:bodyPr wrap="square" rtlCol="0">
            <a:spAutoFit/>
          </a:bodyPr>
          <a:lstStyle/>
          <a:p>
            <a:r>
              <a:rPr lang="en-US" sz="799" b="1" dirty="0"/>
              <a:t>Linux  workspace</a:t>
            </a:r>
          </a:p>
        </p:txBody>
      </p:sp>
      <p:sp>
        <p:nvSpPr>
          <p:cNvPr id="92" name="TextBox 91"/>
          <p:cNvSpPr txBox="1"/>
          <p:nvPr/>
        </p:nvSpPr>
        <p:spPr>
          <a:xfrm>
            <a:off x="9141181" y="5763638"/>
            <a:ext cx="1395353" cy="215315"/>
          </a:xfrm>
          <a:prstGeom prst="rect">
            <a:avLst/>
          </a:prstGeom>
          <a:noFill/>
        </p:spPr>
        <p:txBody>
          <a:bodyPr wrap="square" rtlCol="0">
            <a:spAutoFit/>
          </a:bodyPr>
          <a:lstStyle/>
          <a:p>
            <a:r>
              <a:rPr lang="en-US" sz="799" b="1" dirty="0"/>
              <a:t>Solaris workspace</a:t>
            </a:r>
          </a:p>
        </p:txBody>
      </p:sp>
    </p:spTree>
    <p:extLst>
      <p:ext uri="{BB962C8B-B14F-4D97-AF65-F5344CB8AC3E}">
        <p14:creationId xmlns:p14="http://schemas.microsoft.com/office/powerpoint/2010/main" val="89937337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568" y="485326"/>
            <a:ext cx="8831023" cy="609600"/>
          </a:xfrm>
        </p:spPr>
        <p:txBody>
          <a:bodyPr>
            <a:normAutofit/>
          </a:bodyPr>
          <a:lstStyle/>
          <a:p>
            <a:r>
              <a:rPr lang="en-US" altLang="en-US" dirty="0">
                <a:solidFill>
                  <a:schemeClr val="tx1"/>
                </a:solidFill>
              </a:rPr>
              <a:t>Java Architecture:</a:t>
            </a:r>
            <a:endParaRPr lang="en-US" dirty="0">
              <a:solidFill>
                <a:schemeClr val="tx1"/>
              </a:solidFill>
            </a:endParaRPr>
          </a:p>
        </p:txBody>
      </p:sp>
      <p:sp>
        <p:nvSpPr>
          <p:cNvPr id="9" name="AutoShape 3"/>
          <p:cNvSpPr>
            <a:spLocks noChangeArrowheads="1"/>
          </p:cNvSpPr>
          <p:nvPr/>
        </p:nvSpPr>
        <p:spPr bwMode="auto">
          <a:xfrm>
            <a:off x="716186" y="1421089"/>
            <a:ext cx="3083245" cy="3660429"/>
          </a:xfrm>
          <a:prstGeom prst="cube">
            <a:avLst>
              <a:gd name="adj" fmla="val 5250"/>
            </a:avLst>
          </a:prstGeom>
          <a:solidFill>
            <a:srgbClr val="FFCC99">
              <a:alpha val="39000"/>
            </a:srgbClr>
          </a:solidFill>
          <a:ln w="12700">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dirty="0"/>
          </a:p>
        </p:txBody>
      </p:sp>
      <p:sp>
        <p:nvSpPr>
          <p:cNvPr id="10" name="Rectangle 4"/>
          <p:cNvSpPr>
            <a:spLocks noChangeArrowheads="1"/>
          </p:cNvSpPr>
          <p:nvPr/>
        </p:nvSpPr>
        <p:spPr bwMode="auto">
          <a:xfrm>
            <a:off x="807541" y="1660198"/>
            <a:ext cx="2398080" cy="540811"/>
          </a:xfrm>
          <a:prstGeom prst="rect">
            <a:avLst/>
          </a:prstGeom>
          <a:solidFill>
            <a:srgbClr val="FF6600">
              <a:alpha val="33000"/>
            </a:srgbClr>
          </a:solidFill>
          <a:ln w="12700">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pPr eaLnBrk="0" hangingPunct="0">
              <a:buClr>
                <a:srgbClr val="0033CC"/>
              </a:buClr>
              <a:buSzPct val="155000"/>
              <a:buFont typeface="Symbol" pitchFamily="18" charset="2"/>
              <a:buNone/>
            </a:pPr>
            <a:r>
              <a:rPr lang="en-US" altLang="en-US" sz="1399" b="1" dirty="0">
                <a:latin typeface="Arial" pitchFamily="34" charset="0"/>
              </a:rPr>
              <a:t>Source File (HelloWorld.java)</a:t>
            </a:r>
          </a:p>
        </p:txBody>
      </p:sp>
      <p:sp>
        <p:nvSpPr>
          <p:cNvPr id="11" name="AutoShape 5"/>
          <p:cNvSpPr>
            <a:spLocks noChangeArrowheads="1"/>
          </p:cNvSpPr>
          <p:nvPr/>
        </p:nvSpPr>
        <p:spPr bwMode="auto">
          <a:xfrm rot="5400000">
            <a:off x="1867292" y="2331816"/>
            <a:ext cx="510766" cy="376842"/>
          </a:xfrm>
          <a:prstGeom prst="rightArrow">
            <a:avLst>
              <a:gd name="adj1" fmla="val 19787"/>
              <a:gd name="adj2" fmla="val 55415"/>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dirty="0"/>
          </a:p>
        </p:txBody>
      </p:sp>
      <p:grpSp>
        <p:nvGrpSpPr>
          <p:cNvPr id="12" name="Group 7"/>
          <p:cNvGrpSpPr>
            <a:grpSpLocks/>
          </p:cNvGrpSpPr>
          <p:nvPr/>
        </p:nvGrpSpPr>
        <p:grpSpPr bwMode="auto">
          <a:xfrm>
            <a:off x="817687" y="2819964"/>
            <a:ext cx="2664533" cy="1380508"/>
            <a:chOff x="384" y="1872"/>
            <a:chExt cx="1680" cy="936"/>
          </a:xfrm>
        </p:grpSpPr>
        <p:sp>
          <p:nvSpPr>
            <p:cNvPr id="13" name="AutoShape 8"/>
            <p:cNvSpPr>
              <a:spLocks noChangeArrowheads="1"/>
            </p:cNvSpPr>
            <p:nvPr/>
          </p:nvSpPr>
          <p:spPr bwMode="auto">
            <a:xfrm rot="5400000">
              <a:off x="984" y="2472"/>
              <a:ext cx="408" cy="264"/>
            </a:xfrm>
            <a:prstGeom prst="rightArrow">
              <a:avLst>
                <a:gd name="adj1" fmla="val 19787"/>
                <a:gd name="adj2" fmla="val 55415"/>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dirty="0"/>
            </a:p>
          </p:txBody>
        </p:sp>
        <p:sp>
          <p:nvSpPr>
            <p:cNvPr id="14" name="Rectangle 9"/>
            <p:cNvSpPr>
              <a:spLocks noChangeArrowheads="1"/>
            </p:cNvSpPr>
            <p:nvPr/>
          </p:nvSpPr>
          <p:spPr bwMode="auto">
            <a:xfrm>
              <a:off x="384" y="1872"/>
              <a:ext cx="1680" cy="432"/>
            </a:xfrm>
            <a:prstGeom prst="rect">
              <a:avLst/>
            </a:prstGeom>
            <a:solidFill>
              <a:srgbClr val="FF6600">
                <a:alpha val="33000"/>
              </a:srgbClr>
            </a:solidFill>
            <a:ln w="12700">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pPr>
                <a:buClr>
                  <a:srgbClr val="0033CC"/>
                </a:buClr>
                <a:buSzPct val="155000"/>
              </a:pPr>
              <a:r>
                <a:rPr lang="en-US" altLang="en-US" sz="1399" b="1" dirty="0"/>
                <a:t>Compiler (</a:t>
              </a:r>
              <a:r>
                <a:rPr lang="en-US" altLang="en-US" sz="1399" b="1" dirty="0" err="1"/>
                <a:t>javac</a:t>
              </a:r>
              <a:r>
                <a:rPr lang="en-US" altLang="en-US" sz="1399" b="1" dirty="0"/>
                <a:t>)</a:t>
              </a:r>
            </a:p>
          </p:txBody>
        </p:sp>
      </p:grpSp>
      <p:sp>
        <p:nvSpPr>
          <p:cNvPr id="15" name="Rectangle 10"/>
          <p:cNvSpPr>
            <a:spLocks noChangeArrowheads="1"/>
          </p:cNvSpPr>
          <p:nvPr/>
        </p:nvSpPr>
        <p:spPr bwMode="auto">
          <a:xfrm>
            <a:off x="792311" y="4241048"/>
            <a:ext cx="2664533" cy="639488"/>
          </a:xfrm>
          <a:prstGeom prst="rect">
            <a:avLst/>
          </a:prstGeom>
          <a:solidFill>
            <a:srgbClr val="FF6600">
              <a:alpha val="33000"/>
            </a:srgbClr>
          </a:solidFill>
          <a:ln w="12700">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pPr>
              <a:buClr>
                <a:srgbClr val="0033CC"/>
              </a:buClr>
              <a:buSzPct val="155000"/>
            </a:pPr>
            <a:r>
              <a:rPr lang="en-US" altLang="en-US" sz="1399" b="1" dirty="0"/>
              <a:t>Machine Code or Byte code </a:t>
            </a:r>
            <a:br>
              <a:rPr lang="en-US" altLang="en-US" sz="1399" b="1" dirty="0"/>
            </a:br>
            <a:r>
              <a:rPr lang="en-US" altLang="en-US" sz="1399" b="1" dirty="0"/>
              <a:t>(</a:t>
            </a:r>
            <a:r>
              <a:rPr lang="en-US" altLang="en-US" sz="1399" b="1" dirty="0" err="1"/>
              <a:t>HelloWorld.class</a:t>
            </a:r>
            <a:r>
              <a:rPr lang="en-US" altLang="en-US" sz="1399" b="1" dirty="0"/>
              <a:t>)</a:t>
            </a:r>
          </a:p>
        </p:txBody>
      </p:sp>
      <p:grpSp>
        <p:nvGrpSpPr>
          <p:cNvPr id="25" name="Group 24"/>
          <p:cNvGrpSpPr/>
          <p:nvPr/>
        </p:nvGrpSpPr>
        <p:grpSpPr>
          <a:xfrm>
            <a:off x="7009554" y="1500386"/>
            <a:ext cx="3288795" cy="4476414"/>
            <a:chOff x="5257800" y="1219200"/>
            <a:chExt cx="3429000" cy="4667249"/>
          </a:xfrm>
        </p:grpSpPr>
        <p:sp>
          <p:nvSpPr>
            <p:cNvPr id="17" name="AutoShape 12"/>
            <p:cNvSpPr>
              <a:spLocks noChangeArrowheads="1"/>
            </p:cNvSpPr>
            <p:nvPr/>
          </p:nvSpPr>
          <p:spPr bwMode="auto">
            <a:xfrm>
              <a:off x="5257800" y="1219200"/>
              <a:ext cx="3429000" cy="3733800"/>
            </a:xfrm>
            <a:prstGeom prst="cube">
              <a:avLst>
                <a:gd name="adj" fmla="val 5250"/>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pPr eaLnBrk="0" hangingPunct="0">
                <a:buClr>
                  <a:srgbClr val="0033CC"/>
                </a:buClr>
                <a:buSzPct val="155000"/>
                <a:buFont typeface="Symbol" pitchFamily="18" charset="2"/>
                <a:buNone/>
              </a:pPr>
              <a:endParaRPr lang="en-US" altLang="en-US" sz="2398" b="1" dirty="0">
                <a:solidFill>
                  <a:schemeClr val="accent2"/>
                </a:solidFill>
                <a:latin typeface="Arial" pitchFamily="34" charset="0"/>
              </a:endParaRPr>
            </a:p>
            <a:p>
              <a:pPr eaLnBrk="0" hangingPunct="0">
                <a:buClr>
                  <a:srgbClr val="0033CC"/>
                </a:buClr>
                <a:buSzPct val="155000"/>
                <a:buFont typeface="Symbol" pitchFamily="18" charset="2"/>
                <a:buNone/>
              </a:pPr>
              <a:endParaRPr lang="en-US" altLang="en-US" sz="2398" b="1" dirty="0">
                <a:solidFill>
                  <a:schemeClr val="accent2"/>
                </a:solidFill>
              </a:endParaRPr>
            </a:p>
            <a:p>
              <a:pPr eaLnBrk="0" hangingPunct="0">
                <a:buClr>
                  <a:srgbClr val="0033CC"/>
                </a:buClr>
                <a:buSzPct val="155000"/>
                <a:buFont typeface="Symbol" pitchFamily="18" charset="2"/>
                <a:buNone/>
              </a:pPr>
              <a:r>
                <a:rPr lang="en-US" altLang="en-US" sz="2131" b="1" dirty="0">
                  <a:solidFill>
                    <a:schemeClr val="accent2"/>
                  </a:solidFill>
                  <a:latin typeface="Arial" pitchFamily="34" charset="0"/>
                </a:rPr>
                <a:t>JVM</a:t>
              </a:r>
            </a:p>
            <a:p>
              <a:pPr eaLnBrk="0" hangingPunct="0">
                <a:buClr>
                  <a:srgbClr val="0033CC"/>
                </a:buClr>
                <a:buSzPct val="155000"/>
                <a:buFont typeface="Symbol" pitchFamily="18" charset="2"/>
                <a:buNone/>
              </a:pPr>
              <a:endParaRPr lang="en-US" altLang="en-US" sz="2398" b="1" dirty="0">
                <a:latin typeface="Arial" pitchFamily="34" charset="0"/>
              </a:endParaRPr>
            </a:p>
            <a:p>
              <a:pPr eaLnBrk="0" hangingPunct="0">
                <a:buClr>
                  <a:srgbClr val="0033CC"/>
                </a:buClr>
                <a:buSzPct val="155000"/>
                <a:buFont typeface="Symbol" pitchFamily="18" charset="2"/>
                <a:buNone/>
              </a:pPr>
              <a:endParaRPr lang="en-US" altLang="en-US" sz="1599" b="1" dirty="0">
                <a:latin typeface="Arial" pitchFamily="34" charset="0"/>
              </a:endParaRPr>
            </a:p>
            <a:p>
              <a:pPr eaLnBrk="0" hangingPunct="0">
                <a:buClr>
                  <a:srgbClr val="0033CC"/>
                </a:buClr>
                <a:buSzPct val="155000"/>
                <a:buFont typeface="Symbol" pitchFamily="18" charset="2"/>
                <a:buNone/>
              </a:pPr>
              <a:endParaRPr lang="en-US" altLang="en-US" sz="1599" b="1" dirty="0">
                <a:latin typeface="Arial" pitchFamily="34" charset="0"/>
              </a:endParaRPr>
            </a:p>
            <a:p>
              <a:pPr eaLnBrk="0" hangingPunct="0">
                <a:buClr>
                  <a:srgbClr val="0033CC"/>
                </a:buClr>
                <a:buSzPct val="155000"/>
                <a:buFont typeface="Symbol" pitchFamily="18" charset="2"/>
                <a:buNone/>
              </a:pPr>
              <a:endParaRPr lang="en-US" altLang="en-US" sz="1599" b="1" dirty="0">
                <a:latin typeface="Arial" pitchFamily="34" charset="0"/>
              </a:endParaRPr>
            </a:p>
            <a:p>
              <a:pPr eaLnBrk="0" hangingPunct="0">
                <a:buClr>
                  <a:srgbClr val="0033CC"/>
                </a:buClr>
                <a:buSzPct val="155000"/>
                <a:buFont typeface="Symbol" pitchFamily="18" charset="2"/>
                <a:buNone/>
              </a:pPr>
              <a:endParaRPr lang="en-US" altLang="en-US" sz="1599" b="1" dirty="0">
                <a:latin typeface="Arial" pitchFamily="34" charset="0"/>
              </a:endParaRPr>
            </a:p>
            <a:p>
              <a:pPr eaLnBrk="0" hangingPunct="0">
                <a:buClr>
                  <a:srgbClr val="0033CC"/>
                </a:buClr>
                <a:buSzPct val="155000"/>
                <a:buFont typeface="Symbol" pitchFamily="18" charset="2"/>
                <a:buNone/>
              </a:pPr>
              <a:endParaRPr lang="en-US" altLang="en-US" sz="1599" b="1" dirty="0">
                <a:latin typeface="Arial" pitchFamily="34" charset="0"/>
              </a:endParaRPr>
            </a:p>
            <a:p>
              <a:pPr eaLnBrk="0" hangingPunct="0">
                <a:buClr>
                  <a:srgbClr val="0033CC"/>
                </a:buClr>
                <a:buSzPct val="155000"/>
                <a:buFont typeface="Symbol" pitchFamily="18" charset="2"/>
                <a:buNone/>
              </a:pPr>
              <a:endParaRPr lang="en-US" altLang="en-US" sz="1599" b="1" dirty="0">
                <a:latin typeface="Arial" pitchFamily="34" charset="0"/>
              </a:endParaRPr>
            </a:p>
            <a:p>
              <a:pPr eaLnBrk="0" hangingPunct="0">
                <a:buClr>
                  <a:srgbClr val="0033CC"/>
                </a:buClr>
                <a:buSzPct val="155000"/>
                <a:buFont typeface="Symbol" pitchFamily="18" charset="2"/>
                <a:buNone/>
              </a:pPr>
              <a:endParaRPr lang="en-US" altLang="en-US" sz="1599" b="1" dirty="0">
                <a:latin typeface="Arial" pitchFamily="34" charset="0"/>
              </a:endParaRPr>
            </a:p>
            <a:p>
              <a:pPr eaLnBrk="0" hangingPunct="0">
                <a:buClr>
                  <a:srgbClr val="0033CC"/>
                </a:buClr>
                <a:buSzPct val="155000"/>
                <a:buFont typeface="Symbol" pitchFamily="18" charset="2"/>
                <a:buNone/>
              </a:pPr>
              <a:endParaRPr lang="en-US" altLang="en-US" sz="1599" b="1" dirty="0">
                <a:latin typeface="Arial" pitchFamily="34" charset="0"/>
              </a:endParaRPr>
            </a:p>
            <a:p>
              <a:pPr eaLnBrk="0" hangingPunct="0">
                <a:buClr>
                  <a:srgbClr val="0033CC"/>
                </a:buClr>
                <a:buSzPct val="155000"/>
                <a:buFont typeface="Symbol" pitchFamily="18" charset="2"/>
                <a:buNone/>
              </a:pPr>
              <a:endParaRPr lang="en-US" altLang="en-US" sz="1599" b="1" dirty="0">
                <a:latin typeface="Arial" pitchFamily="34" charset="0"/>
              </a:endParaRPr>
            </a:p>
            <a:p>
              <a:pPr eaLnBrk="0" hangingPunct="0">
                <a:buClr>
                  <a:srgbClr val="0033CC"/>
                </a:buClr>
                <a:buSzPct val="155000"/>
                <a:buFont typeface="Symbol" pitchFamily="18" charset="2"/>
                <a:buNone/>
              </a:pPr>
              <a:endParaRPr lang="en-US" altLang="en-US" sz="1599" b="1" dirty="0">
                <a:latin typeface="Arial" pitchFamily="34" charset="0"/>
              </a:endParaRPr>
            </a:p>
            <a:p>
              <a:pPr eaLnBrk="0" hangingPunct="0">
                <a:buClr>
                  <a:srgbClr val="0033CC"/>
                </a:buClr>
                <a:buSzPct val="155000"/>
                <a:buFont typeface="Symbol" pitchFamily="18" charset="2"/>
                <a:buNone/>
              </a:pPr>
              <a:endParaRPr lang="en-US" altLang="en-US" sz="1599" b="1" dirty="0">
                <a:latin typeface="Arial" pitchFamily="34" charset="0"/>
              </a:endParaRPr>
            </a:p>
            <a:p>
              <a:pPr eaLnBrk="0" hangingPunct="0">
                <a:buClr>
                  <a:srgbClr val="0033CC"/>
                </a:buClr>
                <a:buSzPct val="155000"/>
                <a:buFont typeface="Symbol" pitchFamily="18" charset="2"/>
                <a:buNone/>
              </a:pPr>
              <a:endParaRPr lang="en-US" altLang="en-US" sz="1599" b="1" dirty="0">
                <a:latin typeface="Arial" pitchFamily="34" charset="0"/>
              </a:endParaRPr>
            </a:p>
            <a:p>
              <a:pPr eaLnBrk="0" hangingPunct="0">
                <a:buClr>
                  <a:srgbClr val="0033CC"/>
                </a:buClr>
                <a:buSzPct val="155000"/>
                <a:buFont typeface="Symbol" pitchFamily="18" charset="2"/>
                <a:buNone/>
              </a:pPr>
              <a:endParaRPr lang="en-US" altLang="en-US" sz="1599" b="1" dirty="0">
                <a:latin typeface="Arial" pitchFamily="34" charset="0"/>
              </a:endParaRPr>
            </a:p>
            <a:p>
              <a:pPr eaLnBrk="0" hangingPunct="0">
                <a:buClr>
                  <a:srgbClr val="0033CC"/>
                </a:buClr>
                <a:buSzPct val="155000"/>
                <a:buFont typeface="Symbol" pitchFamily="18" charset="2"/>
                <a:buNone/>
              </a:pPr>
              <a:endParaRPr lang="en-US" altLang="en-US" sz="1599" b="1" dirty="0">
                <a:latin typeface="Arial" pitchFamily="34" charset="0"/>
              </a:endParaRPr>
            </a:p>
          </p:txBody>
        </p:sp>
        <p:grpSp>
          <p:nvGrpSpPr>
            <p:cNvPr id="24" name="Group 23"/>
            <p:cNvGrpSpPr/>
            <p:nvPr/>
          </p:nvGrpSpPr>
          <p:grpSpPr>
            <a:xfrm>
              <a:off x="5486400" y="1871663"/>
              <a:ext cx="2667000" cy="4014786"/>
              <a:chOff x="5486400" y="1871663"/>
              <a:chExt cx="2667000" cy="4014786"/>
            </a:xfrm>
          </p:grpSpPr>
          <p:sp>
            <p:nvSpPr>
              <p:cNvPr id="18" name="Rectangle 13"/>
              <p:cNvSpPr>
                <a:spLocks noChangeArrowheads="1"/>
              </p:cNvSpPr>
              <p:nvPr/>
            </p:nvSpPr>
            <p:spPr bwMode="auto">
              <a:xfrm>
                <a:off x="5486400" y="1871663"/>
                <a:ext cx="2667000" cy="685800"/>
              </a:xfrm>
              <a:prstGeom prst="rect">
                <a:avLst/>
              </a:prstGeom>
              <a:solidFill>
                <a:srgbClr val="FF6600">
                  <a:alpha val="33000"/>
                </a:srgbClr>
              </a:solidFill>
              <a:ln w="12700">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pPr eaLnBrk="0" hangingPunct="0">
                  <a:buClr>
                    <a:srgbClr val="0033CC"/>
                  </a:buClr>
                  <a:buSzPct val="155000"/>
                  <a:buFont typeface="Symbol" pitchFamily="18" charset="2"/>
                  <a:buNone/>
                </a:pPr>
                <a:r>
                  <a:rPr lang="en-US" altLang="en-US" sz="1599" b="1" dirty="0">
                    <a:latin typeface="Arial" pitchFamily="34" charset="0"/>
                  </a:rPr>
                  <a:t>Class Loader</a:t>
                </a:r>
              </a:p>
            </p:txBody>
          </p:sp>
          <p:sp>
            <p:nvSpPr>
              <p:cNvPr id="19" name="Rectangle 14"/>
              <p:cNvSpPr>
                <a:spLocks noChangeArrowheads="1"/>
              </p:cNvSpPr>
              <p:nvPr/>
            </p:nvSpPr>
            <p:spPr bwMode="auto">
              <a:xfrm>
                <a:off x="5486400" y="2647950"/>
                <a:ext cx="2667000" cy="685800"/>
              </a:xfrm>
              <a:prstGeom prst="rect">
                <a:avLst/>
              </a:prstGeom>
              <a:solidFill>
                <a:srgbClr val="FF6600">
                  <a:alpha val="33000"/>
                </a:srgbClr>
              </a:solidFill>
              <a:ln w="12700">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pPr eaLnBrk="0" hangingPunct="0">
                  <a:buClr>
                    <a:srgbClr val="0033CC"/>
                  </a:buClr>
                  <a:buSzPct val="155000"/>
                  <a:buFont typeface="Symbol" pitchFamily="18" charset="2"/>
                  <a:buNone/>
                </a:pPr>
                <a:r>
                  <a:rPr lang="en-US" altLang="en-US" sz="1599" b="1" dirty="0"/>
                  <a:t>Byte</a:t>
                </a:r>
                <a:r>
                  <a:rPr lang="en-US" altLang="en-US" sz="1865" b="1" dirty="0">
                    <a:latin typeface="Arial" pitchFamily="34" charset="0"/>
                  </a:rPr>
                  <a:t> </a:t>
                </a:r>
                <a:r>
                  <a:rPr lang="en-US" altLang="en-US" sz="1599" b="1" dirty="0"/>
                  <a:t>Code</a:t>
                </a:r>
                <a:r>
                  <a:rPr lang="en-US" altLang="en-US" sz="1865" b="1" dirty="0">
                    <a:latin typeface="Arial" pitchFamily="34" charset="0"/>
                  </a:rPr>
                  <a:t> </a:t>
                </a:r>
                <a:r>
                  <a:rPr lang="en-US" altLang="en-US" sz="1599" b="1" dirty="0"/>
                  <a:t>Verifier</a:t>
                </a:r>
              </a:p>
            </p:txBody>
          </p:sp>
          <p:sp>
            <p:nvSpPr>
              <p:cNvPr id="20" name="Rectangle 15"/>
              <p:cNvSpPr>
                <a:spLocks noChangeArrowheads="1"/>
              </p:cNvSpPr>
              <p:nvPr/>
            </p:nvSpPr>
            <p:spPr bwMode="auto">
              <a:xfrm>
                <a:off x="5486400" y="3433763"/>
                <a:ext cx="1143000" cy="685800"/>
              </a:xfrm>
              <a:prstGeom prst="rect">
                <a:avLst/>
              </a:prstGeom>
              <a:solidFill>
                <a:srgbClr val="FF6600">
                  <a:alpha val="33000"/>
                </a:srgbClr>
              </a:solidFill>
              <a:ln w="12700">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pPr eaLnBrk="0" hangingPunct="0">
                  <a:buClr>
                    <a:srgbClr val="0033CC"/>
                  </a:buClr>
                  <a:buSzPct val="155000"/>
                  <a:buFont typeface="Symbol" pitchFamily="18" charset="2"/>
                  <a:buNone/>
                </a:pPr>
                <a:r>
                  <a:rPr lang="en-US" altLang="en-US" sz="1599" b="1" dirty="0"/>
                  <a:t>Interpreter</a:t>
                </a:r>
              </a:p>
            </p:txBody>
          </p:sp>
          <p:sp>
            <p:nvSpPr>
              <p:cNvPr id="21" name="Rectangle 16"/>
              <p:cNvSpPr>
                <a:spLocks noChangeArrowheads="1"/>
              </p:cNvSpPr>
              <p:nvPr/>
            </p:nvSpPr>
            <p:spPr bwMode="auto">
              <a:xfrm>
                <a:off x="7010400" y="3433763"/>
                <a:ext cx="1143000" cy="685800"/>
              </a:xfrm>
              <a:prstGeom prst="rect">
                <a:avLst/>
              </a:prstGeom>
              <a:solidFill>
                <a:srgbClr val="FF6600">
                  <a:alpha val="33000"/>
                </a:srgbClr>
              </a:solidFill>
              <a:ln w="12700">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pPr eaLnBrk="0" hangingPunct="0">
                  <a:buClr>
                    <a:srgbClr val="0033CC"/>
                  </a:buClr>
                  <a:buSzPct val="155000"/>
                  <a:buFont typeface="Symbol" pitchFamily="18" charset="2"/>
                  <a:buNone/>
                </a:pPr>
                <a:r>
                  <a:rPr lang="en-US" altLang="en-US" sz="1599" b="1" dirty="0"/>
                  <a:t>JIT</a:t>
                </a:r>
                <a:r>
                  <a:rPr lang="en-US" altLang="en-US" sz="1865" b="1" dirty="0">
                    <a:latin typeface="Arial" pitchFamily="34" charset="0"/>
                  </a:rPr>
                  <a:t> </a:t>
                </a:r>
                <a:r>
                  <a:rPr lang="en-US" altLang="en-US" sz="1599" b="1" dirty="0"/>
                  <a:t>Code</a:t>
                </a:r>
                <a:r>
                  <a:rPr lang="en-US" altLang="en-US" sz="1865" b="1" dirty="0">
                    <a:latin typeface="Arial" pitchFamily="34" charset="0"/>
                  </a:rPr>
                  <a:t/>
                </a:r>
                <a:br>
                  <a:rPr lang="en-US" altLang="en-US" sz="1865" b="1" dirty="0">
                    <a:latin typeface="Arial" pitchFamily="34" charset="0"/>
                  </a:rPr>
                </a:br>
                <a:r>
                  <a:rPr lang="en-US" altLang="en-US" sz="1599" b="1" dirty="0"/>
                  <a:t>Generator</a:t>
                </a:r>
              </a:p>
            </p:txBody>
          </p:sp>
          <p:sp>
            <p:nvSpPr>
              <p:cNvPr id="22" name="Rectangle 17"/>
              <p:cNvSpPr>
                <a:spLocks noChangeArrowheads="1"/>
              </p:cNvSpPr>
              <p:nvPr/>
            </p:nvSpPr>
            <p:spPr bwMode="auto">
              <a:xfrm>
                <a:off x="5486400" y="4233863"/>
                <a:ext cx="1143000" cy="685800"/>
              </a:xfrm>
              <a:prstGeom prst="rect">
                <a:avLst/>
              </a:prstGeom>
              <a:solidFill>
                <a:srgbClr val="FF6600">
                  <a:alpha val="33000"/>
                </a:srgbClr>
              </a:solidFill>
              <a:ln w="12700">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pPr>
                  <a:buClr>
                    <a:srgbClr val="0033CC"/>
                  </a:buClr>
                  <a:buSzPct val="155000"/>
                </a:pPr>
                <a:r>
                  <a:rPr lang="en-US" altLang="en-US" sz="1599" b="1" dirty="0"/>
                  <a:t>Runtime</a:t>
                </a:r>
              </a:p>
            </p:txBody>
          </p:sp>
          <p:sp>
            <p:nvSpPr>
              <p:cNvPr id="23" name="AutoShape 18"/>
              <p:cNvSpPr>
                <a:spLocks noChangeArrowheads="1"/>
              </p:cNvSpPr>
              <p:nvPr/>
            </p:nvSpPr>
            <p:spPr bwMode="auto">
              <a:xfrm rot="5400000">
                <a:off x="6698456" y="4850606"/>
                <a:ext cx="1652587" cy="419100"/>
              </a:xfrm>
              <a:prstGeom prst="rightArrow">
                <a:avLst>
                  <a:gd name="adj1" fmla="val 19787"/>
                  <a:gd name="adj2" fmla="val 55415"/>
                </a:avLst>
              </a:prstGeom>
              <a:solidFill>
                <a:srgbClr val="FF6600">
                  <a:alpha val="42999"/>
                </a:srgbClr>
              </a:solidFill>
              <a:ln w="12700">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grpSp>
      </p:grpSp>
      <p:grpSp>
        <p:nvGrpSpPr>
          <p:cNvPr id="26" name="Group 20"/>
          <p:cNvGrpSpPr>
            <a:grpSpLocks/>
          </p:cNvGrpSpPr>
          <p:nvPr/>
        </p:nvGrpSpPr>
        <p:grpSpPr bwMode="auto">
          <a:xfrm>
            <a:off x="7150288" y="5233901"/>
            <a:ext cx="1452223" cy="417316"/>
            <a:chOff x="3312" y="3072"/>
            <a:chExt cx="2113" cy="253"/>
          </a:xfrm>
        </p:grpSpPr>
        <p:sp>
          <p:nvSpPr>
            <p:cNvPr id="27" name="AutoShape 21"/>
            <p:cNvSpPr>
              <a:spLocks noChangeArrowheads="1"/>
            </p:cNvSpPr>
            <p:nvPr/>
          </p:nvSpPr>
          <p:spPr bwMode="auto">
            <a:xfrm>
              <a:off x="3312" y="3072"/>
              <a:ext cx="2113" cy="240"/>
            </a:xfrm>
            <a:prstGeom prst="cube">
              <a:avLst>
                <a:gd name="adj" fmla="val 20000"/>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28" name="Text Box 22"/>
            <p:cNvSpPr txBox="1">
              <a:spLocks noChangeArrowheads="1"/>
            </p:cNvSpPr>
            <p:nvPr/>
          </p:nvSpPr>
          <p:spPr bwMode="auto">
            <a:xfrm>
              <a:off x="3552" y="3120"/>
              <a:ext cx="148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eaLnBrk="0" hangingPunct="0">
                <a:buClr>
                  <a:srgbClr val="0033CC"/>
                </a:buClr>
                <a:buSzPct val="155000"/>
                <a:buFont typeface="Symbol" pitchFamily="18" charset="2"/>
                <a:buNone/>
              </a:pPr>
              <a:r>
                <a:rPr lang="en-US" altLang="en-US" sz="1599" b="1" dirty="0">
                  <a:latin typeface="Arial" pitchFamily="34" charset="0"/>
                </a:rPr>
                <a:t>OS</a:t>
              </a:r>
            </a:p>
          </p:txBody>
        </p:sp>
      </p:grpSp>
      <p:grpSp>
        <p:nvGrpSpPr>
          <p:cNvPr id="29" name="Group 23"/>
          <p:cNvGrpSpPr>
            <a:grpSpLocks/>
          </p:cNvGrpSpPr>
          <p:nvPr/>
        </p:nvGrpSpPr>
        <p:grpSpPr bwMode="auto">
          <a:xfrm>
            <a:off x="7150288" y="5976797"/>
            <a:ext cx="2904447" cy="417316"/>
            <a:chOff x="3312" y="3408"/>
            <a:chExt cx="2113" cy="253"/>
          </a:xfrm>
        </p:grpSpPr>
        <p:sp>
          <p:nvSpPr>
            <p:cNvPr id="30" name="AutoShape 24"/>
            <p:cNvSpPr>
              <a:spLocks noChangeArrowheads="1"/>
            </p:cNvSpPr>
            <p:nvPr/>
          </p:nvSpPr>
          <p:spPr bwMode="auto">
            <a:xfrm>
              <a:off x="3312" y="3408"/>
              <a:ext cx="2113" cy="240"/>
            </a:xfrm>
            <a:prstGeom prst="cube">
              <a:avLst>
                <a:gd name="adj" fmla="val 20000"/>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
          <p:nvSpPr>
            <p:cNvPr id="31" name="Text Box 25"/>
            <p:cNvSpPr txBox="1">
              <a:spLocks noChangeArrowheads="1"/>
            </p:cNvSpPr>
            <p:nvPr/>
          </p:nvSpPr>
          <p:spPr bwMode="auto">
            <a:xfrm>
              <a:off x="3600" y="3456"/>
              <a:ext cx="148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eaLnBrk="0" hangingPunct="0">
                <a:buClr>
                  <a:srgbClr val="0033CC"/>
                </a:buClr>
                <a:buSzPct val="155000"/>
                <a:buFont typeface="Symbol" pitchFamily="18" charset="2"/>
                <a:buNone/>
              </a:pPr>
              <a:r>
                <a:rPr lang="en-US" altLang="en-US" sz="1599" b="1">
                  <a:latin typeface="Arial" pitchFamily="34" charset="0"/>
                </a:rPr>
                <a:t>Hardware</a:t>
              </a:r>
            </a:p>
          </p:txBody>
        </p:sp>
      </p:grpSp>
      <p:cxnSp>
        <p:nvCxnSpPr>
          <p:cNvPr id="33" name="Straight Arrow Connector 32"/>
          <p:cNvCxnSpPr/>
          <p:nvPr/>
        </p:nvCxnSpPr>
        <p:spPr bwMode="auto">
          <a:xfrm flipV="1">
            <a:off x="3659856" y="2126174"/>
            <a:ext cx="3410602" cy="2358599"/>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32" name="AutoShape 18"/>
          <p:cNvSpPr>
            <a:spLocks noChangeArrowheads="1"/>
          </p:cNvSpPr>
          <p:nvPr/>
        </p:nvSpPr>
        <p:spPr bwMode="auto">
          <a:xfrm rot="5400000">
            <a:off x="7675941" y="5622037"/>
            <a:ext cx="490274" cy="401964"/>
          </a:xfrm>
          <a:prstGeom prst="rightArrow">
            <a:avLst>
              <a:gd name="adj1" fmla="val 19787"/>
              <a:gd name="adj2" fmla="val 55415"/>
            </a:avLst>
          </a:prstGeom>
          <a:solidFill>
            <a:srgbClr val="FF6600">
              <a:alpha val="42999"/>
            </a:srgbClr>
          </a:solidFill>
          <a:ln w="12700">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wrap="none" anchor="ctr"/>
          <a:lstStyle/>
          <a:p>
            <a:endParaRPr lang="en-US" sz="2398"/>
          </a:p>
        </p:txBody>
      </p:sp>
    </p:spTree>
    <p:extLst>
      <p:ext uri="{BB962C8B-B14F-4D97-AF65-F5344CB8AC3E}">
        <p14:creationId xmlns:p14="http://schemas.microsoft.com/office/powerpoint/2010/main" val="26118950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checkerboard(across)">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238772" y="1398881"/>
            <a:ext cx="10353613" cy="4724400"/>
          </a:xfrm>
          <a:ln>
            <a:solidFill>
              <a:schemeClr val="tx1"/>
            </a:solidFill>
          </a:ln>
        </p:spPr>
        <p:txBody>
          <a:bodyPr>
            <a:normAutofit fontScale="85000" lnSpcReduction="20000"/>
          </a:bodyPr>
          <a:lstStyle/>
          <a:p>
            <a:r>
              <a:rPr lang="en-US" dirty="0" smtClean="0">
                <a:solidFill>
                  <a:schemeClr val="tx1"/>
                </a:solidFill>
              </a:rPr>
              <a:t> Java  Syntax</a:t>
            </a:r>
          </a:p>
          <a:p>
            <a:r>
              <a:rPr lang="en-US" dirty="0" smtClean="0">
                <a:solidFill>
                  <a:schemeClr val="tx1"/>
                </a:solidFill>
              </a:rPr>
              <a:t>//creating a class for mobile</a:t>
            </a:r>
          </a:p>
          <a:p>
            <a:r>
              <a:rPr lang="en-US" dirty="0" smtClean="0">
                <a:solidFill>
                  <a:schemeClr val="tx1"/>
                </a:solidFill>
              </a:rPr>
              <a:t>class Mobile</a:t>
            </a:r>
          </a:p>
          <a:p>
            <a:pPr>
              <a:lnSpc>
                <a:spcPct val="170000"/>
              </a:lnSpc>
            </a:pPr>
            <a:r>
              <a:rPr lang="en-US" dirty="0" smtClean="0">
                <a:solidFill>
                  <a:schemeClr val="tx1"/>
                </a:solidFill>
              </a:rPr>
              <a:t>{</a:t>
            </a:r>
          </a:p>
          <a:p>
            <a:pPr>
              <a:lnSpc>
                <a:spcPct val="170000"/>
              </a:lnSpc>
            </a:pPr>
            <a:r>
              <a:rPr lang="en-US" dirty="0" smtClean="0">
                <a:solidFill>
                  <a:schemeClr val="tx1"/>
                </a:solidFill>
              </a:rPr>
              <a:t>private int pixels;</a:t>
            </a:r>
          </a:p>
          <a:p>
            <a:pPr>
              <a:lnSpc>
                <a:spcPct val="170000"/>
              </a:lnSpc>
            </a:pPr>
            <a:r>
              <a:rPr lang="en-US" dirty="0" smtClean="0">
                <a:solidFill>
                  <a:schemeClr val="tx1"/>
                </a:solidFill>
              </a:rPr>
              <a:t>private String comp;</a:t>
            </a:r>
          </a:p>
          <a:p>
            <a:pPr>
              <a:lnSpc>
                <a:spcPct val="170000"/>
              </a:lnSpc>
            </a:pPr>
            <a:r>
              <a:rPr lang="en-US" dirty="0" smtClean="0">
                <a:solidFill>
                  <a:schemeClr val="tx1"/>
                </a:solidFill>
              </a:rPr>
              <a:t>private double cost;</a:t>
            </a:r>
          </a:p>
          <a:p>
            <a:pPr>
              <a:lnSpc>
                <a:spcPct val="170000"/>
              </a:lnSpc>
            </a:pPr>
            <a:r>
              <a:rPr lang="en-US" dirty="0" smtClean="0">
                <a:solidFill>
                  <a:schemeClr val="tx1"/>
                </a:solidFill>
              </a:rPr>
              <a:t>public String </a:t>
            </a:r>
            <a:r>
              <a:rPr lang="en-US" dirty="0" err="1" smtClean="0">
                <a:solidFill>
                  <a:schemeClr val="tx1"/>
                </a:solidFill>
              </a:rPr>
              <a:t>getModel</a:t>
            </a:r>
            <a:r>
              <a:rPr lang="en-US" dirty="0" smtClean="0">
                <a:solidFill>
                  <a:schemeClr val="tx1"/>
                </a:solidFill>
              </a:rPr>
              <a:t>(</a:t>
            </a:r>
            <a:r>
              <a:rPr lang="en-US" dirty="0" err="1" smtClean="0">
                <a:solidFill>
                  <a:schemeClr val="tx1"/>
                </a:solidFill>
              </a:rPr>
              <a:t>int</a:t>
            </a:r>
            <a:r>
              <a:rPr lang="en-US" dirty="0" smtClean="0">
                <a:solidFill>
                  <a:schemeClr val="tx1"/>
                </a:solidFill>
              </a:rPr>
              <a:t> </a:t>
            </a:r>
            <a:r>
              <a:rPr lang="en-US" dirty="0" err="1" smtClean="0">
                <a:solidFill>
                  <a:schemeClr val="tx1"/>
                </a:solidFill>
              </a:rPr>
              <a:t>pix,string</a:t>
            </a:r>
            <a:r>
              <a:rPr lang="en-US" dirty="0" smtClean="0">
                <a:solidFill>
                  <a:schemeClr val="tx1"/>
                </a:solidFill>
              </a:rPr>
              <a:t> </a:t>
            </a:r>
            <a:r>
              <a:rPr lang="en-US" dirty="0" err="1" smtClean="0">
                <a:solidFill>
                  <a:schemeClr val="tx1"/>
                </a:solidFill>
              </a:rPr>
              <a:t>comp,int</a:t>
            </a:r>
            <a:r>
              <a:rPr lang="en-US" dirty="0" smtClean="0">
                <a:solidFill>
                  <a:schemeClr val="tx1"/>
                </a:solidFill>
              </a:rPr>
              <a:t> cost)</a:t>
            </a:r>
          </a:p>
          <a:p>
            <a:pPr>
              <a:lnSpc>
                <a:spcPct val="170000"/>
              </a:lnSpc>
            </a:pPr>
            <a:r>
              <a:rPr lang="en-US" dirty="0" smtClean="0">
                <a:solidFill>
                  <a:schemeClr val="tx1"/>
                </a:solidFill>
              </a:rPr>
              <a:t>{</a:t>
            </a:r>
          </a:p>
          <a:p>
            <a:r>
              <a:rPr lang="en-US" dirty="0" smtClean="0">
                <a:solidFill>
                  <a:schemeClr val="tx1"/>
                </a:solidFill>
              </a:rPr>
              <a:t>return “xyz”;</a:t>
            </a:r>
            <a:br>
              <a:rPr lang="en-US" dirty="0" smtClean="0">
                <a:solidFill>
                  <a:schemeClr val="tx1"/>
                </a:solidFill>
              </a:rPr>
            </a:br>
            <a:r>
              <a:rPr lang="en-US" dirty="0" smtClean="0">
                <a:solidFill>
                  <a:schemeClr val="tx1"/>
                </a:solidFill>
              </a:rPr>
              <a:t>}</a:t>
            </a:r>
          </a:p>
          <a:p>
            <a:r>
              <a:rPr lang="en-US" dirty="0" smtClean="0">
                <a:solidFill>
                  <a:schemeClr val="tx1"/>
                </a:solidFill>
              </a:rPr>
              <a:t>}</a:t>
            </a:r>
          </a:p>
          <a:p>
            <a:endParaRPr lang="en-US" dirty="0">
              <a:solidFill>
                <a:schemeClr val="tx1"/>
              </a:solidFill>
            </a:endParaRPr>
          </a:p>
        </p:txBody>
      </p:sp>
      <p:sp>
        <p:nvSpPr>
          <p:cNvPr id="4" name="Title 3"/>
          <p:cNvSpPr>
            <a:spLocks noGrp="1"/>
          </p:cNvSpPr>
          <p:nvPr>
            <p:ph type="title"/>
          </p:nvPr>
        </p:nvSpPr>
        <p:spPr/>
        <p:txBody>
          <a:bodyPr/>
          <a:lstStyle/>
          <a:p>
            <a:r>
              <a:rPr lang="en-US" dirty="0">
                <a:solidFill>
                  <a:schemeClr val="tx1"/>
                </a:solidFill>
              </a:rPr>
              <a:t>Class and </a:t>
            </a:r>
            <a:r>
              <a:rPr lang="en-US" dirty="0" smtClean="0">
                <a:solidFill>
                  <a:schemeClr val="tx1"/>
                </a:solidFill>
              </a:rPr>
              <a:t>Object cont..</a:t>
            </a:r>
            <a:endParaRPr lang="en-US" dirty="0"/>
          </a:p>
        </p:txBody>
      </p:sp>
      <p:sp>
        <p:nvSpPr>
          <p:cNvPr id="3" name="Rectangle 2"/>
          <p:cNvSpPr/>
          <p:nvPr/>
        </p:nvSpPr>
        <p:spPr bwMode="auto">
          <a:xfrm>
            <a:off x="5322763" y="1703398"/>
            <a:ext cx="2030120" cy="1319578"/>
          </a:xfrm>
          <a:prstGeom prst="rect">
            <a:avLst/>
          </a:prstGeom>
          <a:solidFill>
            <a:srgbClr val="EA9CFA"/>
          </a:solidFill>
          <a:ln w="9525" cap="flat" cmpd="sng" algn="ctr">
            <a:solidFill>
              <a:schemeClr val="tx1"/>
            </a:solidFill>
            <a:prstDash val="solid"/>
            <a:round/>
            <a:headEnd type="none" w="med" len="med"/>
            <a:tailEnd type="none" w="med" len="med"/>
          </a:ln>
          <a:effectLst>
            <a:innerShdw blurRad="63500" dist="50800" dir="13500000">
              <a:prstClr val="black">
                <a:alpha val="50000"/>
              </a:prstClr>
            </a:innerShdw>
          </a:effectLst>
          <a:scene3d>
            <a:camera prst="isometricOffAxis1Right"/>
            <a:lightRig rig="threePt" dir="t"/>
          </a:scene3d>
        </p:spPr>
        <p:txBody>
          <a:bodyPr vert="horz" wrap="square" lIns="121807" tIns="60904" rIns="121807" bIns="60904" numCol="1" rtlCol="0" anchor="t" anchorCtr="0" compatLnSpc="1">
            <a:prstTxWarp prst="textNoShape">
              <a:avLst/>
            </a:prstTxWarp>
          </a:bodyPr>
          <a:lstStyle/>
          <a:p>
            <a:r>
              <a:rPr lang="en-US" sz="1599" dirty="0">
                <a:solidFill>
                  <a:schemeClr val="bg1"/>
                </a:solidFill>
              </a:rPr>
              <a:t>private int pixels;</a:t>
            </a:r>
          </a:p>
          <a:p>
            <a:r>
              <a:rPr lang="en-US" sz="1599" dirty="0">
                <a:solidFill>
                  <a:schemeClr val="bg1"/>
                </a:solidFill>
              </a:rPr>
              <a:t>private String comp;</a:t>
            </a:r>
          </a:p>
          <a:p>
            <a:r>
              <a:rPr lang="en-US" sz="1599" dirty="0">
                <a:solidFill>
                  <a:schemeClr val="bg1"/>
                </a:solidFill>
              </a:rPr>
              <a:t>private double cost;</a:t>
            </a:r>
          </a:p>
        </p:txBody>
      </p:sp>
      <p:sp>
        <p:nvSpPr>
          <p:cNvPr id="5" name="Right Brace 4"/>
          <p:cNvSpPr/>
          <p:nvPr/>
        </p:nvSpPr>
        <p:spPr bwMode="auto">
          <a:xfrm>
            <a:off x="4206197" y="2109422"/>
            <a:ext cx="1015060" cy="1116566"/>
          </a:xfrm>
          <a:prstGeom prst="rightBrace">
            <a:avLst/>
          </a:prstGeom>
          <a:noFill/>
          <a:ln w="22225" cap="flat" cmpd="sng" algn="ctr">
            <a:solidFill>
              <a:schemeClr val="tx1"/>
            </a:solid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b="1" dirty="0">
              <a:latin typeface="Arial" pitchFamily="34" charset="0"/>
              <a:ea typeface="ＭＳ Ｐゴシック"/>
              <a:cs typeface="ＭＳ Ｐゴシック"/>
            </a:endParaRPr>
          </a:p>
        </p:txBody>
      </p:sp>
      <p:sp>
        <p:nvSpPr>
          <p:cNvPr id="6" name="Text Box 4"/>
          <p:cNvSpPr txBox="1">
            <a:spLocks noChangeArrowheads="1"/>
          </p:cNvSpPr>
          <p:nvPr/>
        </p:nvSpPr>
        <p:spPr bwMode="auto">
          <a:xfrm>
            <a:off x="8532145" y="1798956"/>
            <a:ext cx="3654216" cy="830612"/>
          </a:xfrm>
          <a:prstGeom prst="rect">
            <a:avLst/>
          </a:prstGeom>
          <a:solidFill>
            <a:schemeClr val="tx1">
              <a:lumMod val="25000"/>
              <a:lumOff val="75000"/>
            </a:schemeClr>
          </a:solidFill>
          <a:ln w="9525">
            <a:solidFill>
              <a:schemeClr val="tx1"/>
            </a:solidFill>
            <a:miter lim="800000"/>
            <a:headEnd/>
            <a:tailEnd/>
          </a:ln>
          <a:effectLst/>
        </p:spPr>
        <p:txBody>
          <a:bodyPr wrap="square">
            <a:spAutoFit/>
          </a:bodyPr>
          <a:lstStyle/>
          <a:p>
            <a:r>
              <a:rPr lang="en-US" sz="1599" dirty="0">
                <a:latin typeface="Arial" pitchFamily="34" charset="0"/>
              </a:rPr>
              <a:t>Define the class Mobile: </a:t>
            </a:r>
          </a:p>
          <a:p>
            <a:r>
              <a:rPr lang="en-US" sz="1599" dirty="0">
                <a:latin typeface="Arial" pitchFamily="34" charset="0"/>
              </a:rPr>
              <a:t>Tell the compiler what the class is made of</a:t>
            </a:r>
            <a:endParaRPr lang="en-US" sz="1865" i="1" dirty="0">
              <a:latin typeface="Arial" pitchFamily="34" charset="0"/>
            </a:endParaRPr>
          </a:p>
        </p:txBody>
      </p:sp>
      <p:cxnSp>
        <p:nvCxnSpPr>
          <p:cNvPr id="8" name="Straight Arrow Connector 7"/>
          <p:cNvCxnSpPr/>
          <p:nvPr/>
        </p:nvCxnSpPr>
        <p:spPr bwMode="auto">
          <a:xfrm flipV="1">
            <a:off x="7245406" y="2109422"/>
            <a:ext cx="1319578" cy="25376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 name="Text Box 27"/>
          <p:cNvSpPr txBox="1">
            <a:spLocks noChangeArrowheads="1"/>
          </p:cNvSpPr>
          <p:nvPr/>
        </p:nvSpPr>
        <p:spPr bwMode="auto">
          <a:xfrm>
            <a:off x="107145" y="1804904"/>
            <a:ext cx="1725602" cy="584519"/>
          </a:xfrm>
          <a:prstGeom prst="rect">
            <a:avLst/>
          </a:prstGeom>
          <a:noFill/>
          <a:ln w="9525">
            <a:noFill/>
            <a:miter lim="800000"/>
            <a:headEnd/>
            <a:tailEnd/>
          </a:ln>
          <a:effectLst/>
        </p:spPr>
        <p:txBody>
          <a:bodyPr wrap="square">
            <a:spAutoFit/>
          </a:bodyPr>
          <a:lstStyle/>
          <a:p>
            <a:pPr>
              <a:spcBef>
                <a:spcPct val="50000"/>
              </a:spcBef>
            </a:pPr>
            <a:r>
              <a:rPr lang="en-US" sz="1599" i="1" dirty="0">
                <a:latin typeface="Arial" pitchFamily="34" charset="0"/>
              </a:rPr>
              <a:t>Access specifiers</a:t>
            </a:r>
          </a:p>
        </p:txBody>
      </p:sp>
      <p:sp>
        <p:nvSpPr>
          <p:cNvPr id="10" name="Line 35"/>
          <p:cNvSpPr>
            <a:spLocks noChangeShapeType="1"/>
          </p:cNvSpPr>
          <p:nvPr/>
        </p:nvSpPr>
        <p:spPr bwMode="auto">
          <a:xfrm>
            <a:off x="817687" y="2312434"/>
            <a:ext cx="1421084" cy="107454"/>
          </a:xfrm>
          <a:prstGeom prst="line">
            <a:avLst/>
          </a:prstGeom>
          <a:noFill/>
          <a:ln w="9525">
            <a:solidFill>
              <a:schemeClr val="tx1"/>
            </a:solidFill>
            <a:round/>
            <a:headEnd/>
            <a:tailEnd/>
          </a:ln>
          <a:effectLst/>
        </p:spPr>
        <p:txBody>
          <a:bodyPr/>
          <a:lstStyle/>
          <a:p>
            <a:endParaRPr lang="en-US" sz="2398"/>
          </a:p>
        </p:txBody>
      </p:sp>
      <p:sp>
        <p:nvSpPr>
          <p:cNvPr id="11" name="Line 35"/>
          <p:cNvSpPr>
            <a:spLocks noChangeShapeType="1"/>
          </p:cNvSpPr>
          <p:nvPr/>
        </p:nvSpPr>
        <p:spPr bwMode="auto">
          <a:xfrm>
            <a:off x="766934" y="2261867"/>
            <a:ext cx="1522590" cy="913554"/>
          </a:xfrm>
          <a:prstGeom prst="line">
            <a:avLst/>
          </a:prstGeom>
          <a:noFill/>
          <a:ln w="9525">
            <a:solidFill>
              <a:schemeClr val="tx1"/>
            </a:solidFill>
            <a:round/>
            <a:headEnd/>
            <a:tailEnd/>
          </a:ln>
          <a:effectLst/>
        </p:spPr>
        <p:txBody>
          <a:bodyPr/>
          <a:lstStyle/>
          <a:p>
            <a:endParaRPr lang="en-US" sz="2398"/>
          </a:p>
        </p:txBody>
      </p:sp>
      <p:sp>
        <p:nvSpPr>
          <p:cNvPr id="14" name="Text Box 30"/>
          <p:cNvSpPr txBox="1">
            <a:spLocks noChangeArrowheads="1"/>
          </p:cNvSpPr>
          <p:nvPr/>
        </p:nvSpPr>
        <p:spPr bwMode="auto">
          <a:xfrm>
            <a:off x="6197507" y="3097043"/>
            <a:ext cx="1301665" cy="707438"/>
          </a:xfrm>
          <a:prstGeom prst="rect">
            <a:avLst/>
          </a:prstGeom>
          <a:solidFill>
            <a:schemeClr val="tx1">
              <a:lumMod val="25000"/>
              <a:lumOff val="75000"/>
            </a:schemeClr>
          </a:solidFill>
          <a:ln w="9525">
            <a:noFill/>
            <a:miter lim="800000"/>
            <a:headEnd/>
            <a:tailEnd/>
          </a:ln>
          <a:effectLst/>
          <a:scene3d>
            <a:camera prst="isometricOffAxis1Right"/>
            <a:lightRig rig="threePt" dir="t"/>
          </a:scene3d>
        </p:spPr>
        <p:txBody>
          <a:bodyPr wrap="square">
            <a:spAutoFit/>
          </a:bodyPr>
          <a:lstStyle/>
          <a:p>
            <a:pPr>
              <a:spcBef>
                <a:spcPct val="50000"/>
              </a:spcBef>
            </a:pPr>
            <a:r>
              <a:rPr lang="en-US" sz="1599" dirty="0"/>
              <a:t>3</a:t>
            </a:r>
            <a:r>
              <a:rPr lang="en-US" sz="2398" i="1" dirty="0">
                <a:latin typeface="Arial" pitchFamily="34" charset="0"/>
              </a:rPr>
              <a:t> </a:t>
            </a:r>
            <a:r>
              <a:rPr lang="en-US" sz="1599" dirty="0"/>
              <a:t>member</a:t>
            </a:r>
            <a:r>
              <a:rPr lang="en-US" sz="2398" i="1" dirty="0">
                <a:latin typeface="Arial" pitchFamily="34" charset="0"/>
              </a:rPr>
              <a:t> </a:t>
            </a:r>
            <a:r>
              <a:rPr lang="en-US" sz="1599" dirty="0"/>
              <a:t>variables</a:t>
            </a:r>
          </a:p>
        </p:txBody>
      </p:sp>
      <p:cxnSp>
        <p:nvCxnSpPr>
          <p:cNvPr id="16" name="Straight Connector 15"/>
          <p:cNvCxnSpPr/>
          <p:nvPr/>
        </p:nvCxnSpPr>
        <p:spPr bwMode="auto">
          <a:xfrm>
            <a:off x="6502024" y="2921470"/>
            <a:ext cx="173157" cy="30451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0" name="Rectangle 19"/>
          <p:cNvSpPr/>
          <p:nvPr/>
        </p:nvSpPr>
        <p:spPr bwMode="auto">
          <a:xfrm>
            <a:off x="7415578" y="3632012"/>
            <a:ext cx="2373449" cy="1888113"/>
          </a:xfrm>
          <a:prstGeom prst="rect">
            <a:avLst/>
          </a:prstGeom>
          <a:solidFill>
            <a:srgbClr val="EA9CFA"/>
          </a:solidFill>
          <a:ln w="9525" cap="flat" cmpd="sng" algn="ctr">
            <a:solidFill>
              <a:schemeClr val="tx1"/>
            </a:solidFill>
            <a:prstDash val="solid"/>
            <a:round/>
            <a:headEnd type="none" w="med" len="med"/>
            <a:tailEnd type="none" w="med" len="med"/>
          </a:ln>
          <a:effectLst>
            <a:innerShdw blurRad="63500" dist="50800" dir="13500000">
              <a:prstClr val="black">
                <a:alpha val="50000"/>
              </a:prstClr>
            </a:innerShdw>
          </a:effectLst>
          <a:scene3d>
            <a:camera prst="isometricOffAxis1Right"/>
            <a:lightRig rig="threePt" dir="t"/>
          </a:scene3d>
        </p:spPr>
        <p:txBody>
          <a:bodyPr vert="horz" wrap="square" lIns="121807" tIns="60904" rIns="121807" bIns="60904" numCol="1" rtlCol="0" anchor="t" anchorCtr="0" compatLnSpc="1">
            <a:prstTxWarp prst="textNoShape">
              <a:avLst/>
            </a:prstTxWarp>
          </a:bodyPr>
          <a:lstStyle/>
          <a:p>
            <a:pPr>
              <a:lnSpc>
                <a:spcPct val="170000"/>
              </a:lnSpc>
            </a:pPr>
            <a:r>
              <a:rPr lang="en-US" sz="1332" b="1" dirty="0">
                <a:solidFill>
                  <a:schemeClr val="bg1"/>
                </a:solidFill>
              </a:rPr>
              <a:t>public String </a:t>
            </a:r>
            <a:r>
              <a:rPr lang="en-US" sz="1332" b="1" dirty="0" err="1">
                <a:solidFill>
                  <a:schemeClr val="bg1"/>
                </a:solidFill>
              </a:rPr>
              <a:t>getModel</a:t>
            </a:r>
            <a:r>
              <a:rPr lang="en-US" sz="1332" b="1" dirty="0">
                <a:solidFill>
                  <a:schemeClr val="bg1"/>
                </a:solidFill>
              </a:rPr>
              <a:t>(int </a:t>
            </a:r>
            <a:r>
              <a:rPr lang="en-US" sz="1865" b="1" dirty="0" err="1">
                <a:solidFill>
                  <a:schemeClr val="bg1"/>
                </a:solidFill>
              </a:rPr>
              <a:t>pix,string</a:t>
            </a:r>
            <a:r>
              <a:rPr lang="en-US" sz="1332" b="1" dirty="0">
                <a:solidFill>
                  <a:schemeClr val="bg1"/>
                </a:solidFill>
              </a:rPr>
              <a:t> </a:t>
            </a:r>
            <a:r>
              <a:rPr lang="en-US" sz="1332" b="1" dirty="0" err="1">
                <a:solidFill>
                  <a:schemeClr val="bg1"/>
                </a:solidFill>
              </a:rPr>
              <a:t>comp,int</a:t>
            </a:r>
            <a:r>
              <a:rPr lang="en-US" sz="1332" b="1" dirty="0">
                <a:solidFill>
                  <a:schemeClr val="bg1"/>
                </a:solidFill>
              </a:rPr>
              <a:t> cost)</a:t>
            </a:r>
          </a:p>
          <a:p>
            <a:pPr>
              <a:lnSpc>
                <a:spcPct val="170000"/>
              </a:lnSpc>
            </a:pPr>
            <a:r>
              <a:rPr lang="en-US" sz="1865" b="1" dirty="0">
                <a:solidFill>
                  <a:schemeClr val="bg1"/>
                </a:solidFill>
              </a:rPr>
              <a:t>{</a:t>
            </a:r>
          </a:p>
          <a:p>
            <a:r>
              <a:rPr lang="en-US" sz="1332" b="1" dirty="0">
                <a:solidFill>
                  <a:schemeClr val="bg1"/>
                </a:solidFill>
              </a:rPr>
              <a:t>return “xyz”;</a:t>
            </a:r>
            <a:br>
              <a:rPr lang="en-US" sz="1332" b="1" dirty="0">
                <a:solidFill>
                  <a:schemeClr val="bg1"/>
                </a:solidFill>
              </a:rPr>
            </a:br>
            <a:r>
              <a:rPr lang="en-US" sz="1332" b="1" dirty="0">
                <a:solidFill>
                  <a:schemeClr val="bg1"/>
                </a:solidFill>
              </a:rPr>
              <a:t>}</a:t>
            </a:r>
          </a:p>
          <a:p>
            <a:endParaRPr lang="en-US" sz="1332" b="1" dirty="0"/>
          </a:p>
        </p:txBody>
      </p:sp>
      <p:sp>
        <p:nvSpPr>
          <p:cNvPr id="21" name="Text Box 30"/>
          <p:cNvSpPr txBox="1">
            <a:spLocks noChangeArrowheads="1"/>
          </p:cNvSpPr>
          <p:nvPr/>
        </p:nvSpPr>
        <p:spPr bwMode="auto">
          <a:xfrm>
            <a:off x="10765277" y="3604574"/>
            <a:ext cx="1301665" cy="707438"/>
          </a:xfrm>
          <a:prstGeom prst="rect">
            <a:avLst/>
          </a:prstGeom>
          <a:solidFill>
            <a:schemeClr val="tx1">
              <a:lumMod val="25000"/>
              <a:lumOff val="75000"/>
            </a:schemeClr>
          </a:solidFill>
          <a:ln w="9525">
            <a:noFill/>
            <a:miter lim="800000"/>
            <a:headEnd/>
            <a:tailEnd/>
          </a:ln>
          <a:effectLst/>
          <a:scene3d>
            <a:camera prst="isometricOffAxis1Right"/>
            <a:lightRig rig="threePt" dir="t"/>
          </a:scene3d>
        </p:spPr>
        <p:txBody>
          <a:bodyPr wrap="square">
            <a:spAutoFit/>
          </a:bodyPr>
          <a:lstStyle/>
          <a:p>
            <a:pPr>
              <a:spcBef>
                <a:spcPct val="50000"/>
              </a:spcBef>
            </a:pPr>
            <a:r>
              <a:rPr lang="en-US" sz="2398" i="1" dirty="0">
                <a:latin typeface="Arial" pitchFamily="34" charset="0"/>
              </a:rPr>
              <a:t> </a:t>
            </a:r>
            <a:r>
              <a:rPr lang="en-US" sz="1599" dirty="0"/>
              <a:t>member</a:t>
            </a:r>
            <a:r>
              <a:rPr lang="en-US" sz="2398" i="1" dirty="0">
                <a:latin typeface="Arial" pitchFamily="34" charset="0"/>
              </a:rPr>
              <a:t> </a:t>
            </a:r>
            <a:r>
              <a:rPr lang="en-US" sz="1599" dirty="0"/>
              <a:t>function</a:t>
            </a:r>
          </a:p>
        </p:txBody>
      </p:sp>
      <p:cxnSp>
        <p:nvCxnSpPr>
          <p:cNvPr id="22" name="Straight Arrow Connector 21"/>
          <p:cNvCxnSpPr/>
          <p:nvPr/>
        </p:nvCxnSpPr>
        <p:spPr bwMode="auto">
          <a:xfrm flipV="1">
            <a:off x="9648710" y="4001002"/>
            <a:ext cx="1077757" cy="25376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62355521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310158" y="228601"/>
            <a:ext cx="11571685" cy="609600"/>
          </a:xfrm>
        </p:spPr>
        <p:txBody>
          <a:bodyPr>
            <a:normAutofit/>
          </a:bodyPr>
          <a:lstStyle/>
          <a:p>
            <a:r>
              <a:rPr lang="en-US" altLang="en-US" dirty="0">
                <a:solidFill>
                  <a:schemeClr val="tx1"/>
                </a:solidFill>
              </a:rPr>
              <a:t>Classes in Java</a:t>
            </a:r>
          </a:p>
        </p:txBody>
      </p:sp>
      <p:sp>
        <p:nvSpPr>
          <p:cNvPr id="296964" name="Text Box 4"/>
          <p:cNvSpPr txBox="1">
            <a:spLocks noChangeArrowheads="1"/>
          </p:cNvSpPr>
          <p:nvPr/>
        </p:nvSpPr>
        <p:spPr bwMode="auto">
          <a:xfrm>
            <a:off x="411663" y="1143001"/>
            <a:ext cx="11267167" cy="3371436"/>
          </a:xfrm>
          <a:prstGeom prst="rect">
            <a:avLst/>
          </a:prstGeom>
          <a:solidFill>
            <a:srgbClr val="B2B2B2">
              <a:alpha val="25000"/>
            </a:srgbClr>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p>
            <a:pPr algn="l"/>
            <a:r>
              <a:rPr lang="en-US" altLang="en-US" sz="2131" dirty="0">
                <a:latin typeface="Courier New" pitchFamily="49" charset="0"/>
                <a:ea typeface="굴림" pitchFamily="50" charset="-127"/>
              </a:rPr>
              <a:t>public class </a:t>
            </a:r>
            <a:r>
              <a:rPr lang="en-US" altLang="en-US" sz="2131" dirty="0" err="1">
                <a:latin typeface="Courier New" pitchFamily="49" charset="0"/>
                <a:ea typeface="굴림" pitchFamily="50" charset="-127"/>
              </a:rPr>
              <a:t>PolicyHolder</a:t>
            </a:r>
            <a:r>
              <a:rPr lang="en-US" altLang="en-US" sz="2131" dirty="0">
                <a:latin typeface="Courier New" pitchFamily="49" charset="0"/>
                <a:ea typeface="굴림" pitchFamily="50" charset="-127"/>
              </a:rPr>
              <a:t>{</a:t>
            </a:r>
          </a:p>
          <a:p>
            <a:pPr algn="l"/>
            <a:r>
              <a:rPr lang="en-US" altLang="en-US" sz="2131" dirty="0">
                <a:latin typeface="Courier New" pitchFamily="49" charset="0"/>
                <a:ea typeface="굴림" pitchFamily="50" charset="-127"/>
              </a:rPr>
              <a:t>	private </a:t>
            </a:r>
            <a:r>
              <a:rPr lang="en-US" altLang="en-US" sz="2131" dirty="0" err="1">
                <a:latin typeface="Courier New" pitchFamily="49" charset="0"/>
                <a:ea typeface="굴림" pitchFamily="50" charset="-127"/>
              </a:rPr>
              <a:t>int</a:t>
            </a:r>
            <a:r>
              <a:rPr lang="en-US" altLang="en-US" sz="2131" dirty="0">
                <a:latin typeface="Courier New" pitchFamily="49" charset="0"/>
                <a:ea typeface="굴림" pitchFamily="50" charset="-127"/>
              </a:rPr>
              <a:t> </a:t>
            </a:r>
            <a:r>
              <a:rPr lang="en-US" altLang="en-US" sz="2131" dirty="0" err="1">
                <a:latin typeface="Courier New" pitchFamily="49" charset="0"/>
                <a:ea typeface="굴림" pitchFamily="50" charset="-127"/>
              </a:rPr>
              <a:t>policyNo</a:t>
            </a:r>
            <a:r>
              <a:rPr lang="en-US" altLang="en-US" sz="2131" dirty="0">
                <a:latin typeface="Courier New" pitchFamily="49" charset="0"/>
                <a:ea typeface="굴림" pitchFamily="50" charset="-127"/>
              </a:rPr>
              <a:t>;</a:t>
            </a:r>
          </a:p>
          <a:p>
            <a:pPr algn="l"/>
            <a:r>
              <a:rPr lang="en-US" altLang="en-US" sz="2131" dirty="0">
                <a:latin typeface="Courier New" pitchFamily="49" charset="0"/>
                <a:ea typeface="굴림" pitchFamily="50" charset="-127"/>
              </a:rPr>
              <a:t>	private double bonus;</a:t>
            </a:r>
          </a:p>
          <a:p>
            <a:pPr algn="l"/>
            <a:r>
              <a:rPr lang="en-US" altLang="en-US" sz="2131" dirty="0">
                <a:latin typeface="Courier New" pitchFamily="49" charset="0"/>
                <a:ea typeface="굴림" pitchFamily="50" charset="-127"/>
              </a:rPr>
              <a:t>	//Other Data Members</a:t>
            </a:r>
          </a:p>
          <a:p>
            <a:pPr algn="l"/>
            <a:r>
              <a:rPr lang="en-US" altLang="en-US" sz="2131" dirty="0">
                <a:latin typeface="Courier New" pitchFamily="49" charset="0"/>
                <a:ea typeface="굴림" pitchFamily="50" charset="-127"/>
              </a:rPr>
              <a:t>	public void </a:t>
            </a:r>
            <a:r>
              <a:rPr lang="en-US" altLang="en-US" sz="2131" dirty="0" err="1">
                <a:latin typeface="Courier New" pitchFamily="49" charset="0"/>
                <a:ea typeface="굴림" pitchFamily="50" charset="-127"/>
              </a:rPr>
              <a:t>setPolicyNo</a:t>
            </a:r>
            <a:r>
              <a:rPr lang="en-US" altLang="en-US" sz="2131" dirty="0">
                <a:latin typeface="Courier New" pitchFamily="49" charset="0"/>
                <a:ea typeface="굴림" pitchFamily="50" charset="-127"/>
              </a:rPr>
              <a:t>(</a:t>
            </a:r>
            <a:r>
              <a:rPr lang="en-US" altLang="en-US" sz="2131" dirty="0" err="1">
                <a:latin typeface="Courier New" pitchFamily="49" charset="0"/>
                <a:ea typeface="굴림" pitchFamily="50" charset="-127"/>
              </a:rPr>
              <a:t>int</a:t>
            </a:r>
            <a:r>
              <a:rPr lang="en-US" altLang="en-US" sz="2131" dirty="0">
                <a:latin typeface="Courier New" pitchFamily="49" charset="0"/>
                <a:ea typeface="굴림" pitchFamily="50" charset="-127"/>
              </a:rPr>
              <a:t> no){</a:t>
            </a:r>
            <a:r>
              <a:rPr lang="en-US" altLang="en-US" sz="2131" dirty="0" err="1">
                <a:latin typeface="Courier New" pitchFamily="49" charset="0"/>
                <a:ea typeface="굴림" pitchFamily="50" charset="-127"/>
              </a:rPr>
              <a:t>policyNo</a:t>
            </a:r>
            <a:r>
              <a:rPr lang="en-US" altLang="en-US" sz="2131" dirty="0">
                <a:latin typeface="Courier New" pitchFamily="49" charset="0"/>
                <a:ea typeface="굴림" pitchFamily="50" charset="-127"/>
              </a:rPr>
              <a:t> = no;}</a:t>
            </a:r>
          </a:p>
          <a:p>
            <a:pPr algn="l"/>
            <a:r>
              <a:rPr lang="en-US" altLang="en-US" sz="2131" dirty="0">
                <a:latin typeface="Courier New" pitchFamily="49" charset="0"/>
                <a:ea typeface="굴림" pitchFamily="50" charset="-127"/>
              </a:rPr>
              <a:t>	public </a:t>
            </a:r>
            <a:r>
              <a:rPr lang="en-US" altLang="en-US" sz="2131" dirty="0" err="1">
                <a:latin typeface="Courier New" pitchFamily="49" charset="0"/>
                <a:ea typeface="굴림" pitchFamily="50" charset="-127"/>
              </a:rPr>
              <a:t>int</a:t>
            </a:r>
            <a:r>
              <a:rPr lang="en-US" altLang="en-US" sz="2131" dirty="0">
                <a:latin typeface="Courier New" pitchFamily="49" charset="0"/>
                <a:ea typeface="굴림" pitchFamily="50" charset="-127"/>
              </a:rPr>
              <a:t> </a:t>
            </a:r>
            <a:r>
              <a:rPr lang="en-US" altLang="en-US" sz="2131" dirty="0" err="1">
                <a:latin typeface="Courier New" pitchFamily="49" charset="0"/>
                <a:ea typeface="굴림" pitchFamily="50" charset="-127"/>
              </a:rPr>
              <a:t>getPolicyNo</a:t>
            </a:r>
            <a:r>
              <a:rPr lang="en-US" altLang="en-US" sz="2131" dirty="0">
                <a:latin typeface="Courier New" pitchFamily="49" charset="0"/>
                <a:ea typeface="굴림" pitchFamily="50" charset="-127"/>
              </a:rPr>
              <a:t>(){return </a:t>
            </a:r>
            <a:r>
              <a:rPr lang="en-US" altLang="en-US" sz="2131" dirty="0" err="1">
                <a:latin typeface="Courier New" pitchFamily="49" charset="0"/>
                <a:ea typeface="굴림" pitchFamily="50" charset="-127"/>
              </a:rPr>
              <a:t>policyNo</a:t>
            </a:r>
            <a:r>
              <a:rPr lang="en-US" altLang="en-US" sz="2131" dirty="0">
                <a:latin typeface="Courier New" pitchFamily="49" charset="0"/>
                <a:ea typeface="굴림" pitchFamily="50" charset="-127"/>
              </a:rPr>
              <a:t>;}</a:t>
            </a:r>
          </a:p>
          <a:p>
            <a:pPr algn="l"/>
            <a:r>
              <a:rPr lang="en-US" altLang="en-US" sz="2131" dirty="0">
                <a:latin typeface="Courier New" pitchFamily="49" charset="0"/>
                <a:ea typeface="굴림" pitchFamily="50" charset="-127"/>
              </a:rPr>
              <a:t>	public void </a:t>
            </a:r>
            <a:r>
              <a:rPr lang="en-US" altLang="en-US" sz="2131" dirty="0" err="1">
                <a:latin typeface="Courier New" pitchFamily="49" charset="0"/>
                <a:ea typeface="굴림" pitchFamily="50" charset="-127"/>
              </a:rPr>
              <a:t>setBonus</a:t>
            </a:r>
            <a:r>
              <a:rPr lang="en-US" altLang="en-US" sz="2131" dirty="0">
                <a:latin typeface="Courier New" pitchFamily="49" charset="0"/>
                <a:ea typeface="굴림" pitchFamily="50" charset="-127"/>
              </a:rPr>
              <a:t>(char amount){bonus = amount;}</a:t>
            </a:r>
          </a:p>
          <a:p>
            <a:pPr algn="l"/>
            <a:r>
              <a:rPr lang="en-US" altLang="en-US" sz="2131" dirty="0">
                <a:latin typeface="Courier New" pitchFamily="49" charset="0"/>
                <a:ea typeface="굴림" pitchFamily="50" charset="-127"/>
              </a:rPr>
              <a:t>	public double </a:t>
            </a:r>
            <a:r>
              <a:rPr lang="en-US" altLang="en-US" sz="2131" dirty="0" err="1">
                <a:latin typeface="Courier New" pitchFamily="49" charset="0"/>
                <a:ea typeface="굴림" pitchFamily="50" charset="-127"/>
              </a:rPr>
              <a:t>getBonus</a:t>
            </a:r>
            <a:r>
              <a:rPr lang="en-US" altLang="en-US" sz="2131" dirty="0">
                <a:latin typeface="Courier New" pitchFamily="49" charset="0"/>
                <a:ea typeface="굴림" pitchFamily="50" charset="-127"/>
              </a:rPr>
              <a:t>(){return bonus;}</a:t>
            </a:r>
          </a:p>
          <a:p>
            <a:pPr algn="l"/>
            <a:r>
              <a:rPr lang="en-US" altLang="en-US" sz="2131" dirty="0">
                <a:latin typeface="Courier New" pitchFamily="49" charset="0"/>
                <a:ea typeface="굴림" pitchFamily="50" charset="-127"/>
              </a:rPr>
              <a:t>	//Other Methods</a:t>
            </a:r>
          </a:p>
          <a:p>
            <a:pPr algn="l"/>
            <a:r>
              <a:rPr lang="en-US" altLang="en-US" sz="2131" dirty="0">
                <a:latin typeface="Courier New" pitchFamily="49" charset="0"/>
                <a:ea typeface="굴림" pitchFamily="50" charset="-127"/>
              </a:rPr>
              <a:t>}</a:t>
            </a:r>
          </a:p>
        </p:txBody>
      </p:sp>
      <p:sp>
        <p:nvSpPr>
          <p:cNvPr id="296965" name="AutoShape 5"/>
          <p:cNvSpPr>
            <a:spLocks noChangeArrowheads="1"/>
          </p:cNvSpPr>
          <p:nvPr/>
        </p:nvSpPr>
        <p:spPr bwMode="auto">
          <a:xfrm>
            <a:off x="6806542" y="1295401"/>
            <a:ext cx="2740662" cy="533399"/>
          </a:xfrm>
          <a:prstGeom prst="wedgeRoundRectCallout">
            <a:avLst>
              <a:gd name="adj1" fmla="val -92903"/>
              <a:gd name="adj2" fmla="val 80356"/>
              <a:gd name="adj3" fmla="val 16667"/>
            </a:avLst>
          </a:prstGeom>
          <a:solidFill>
            <a:srgbClr val="FFCCFF"/>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nchor="ctr"/>
          <a:lstStyle/>
          <a:p>
            <a:r>
              <a:rPr lang="en-US" altLang="en-US" sz="1599" dirty="0"/>
              <a:t>Data Members (State)</a:t>
            </a:r>
          </a:p>
        </p:txBody>
      </p:sp>
      <p:sp>
        <p:nvSpPr>
          <p:cNvPr id="296966" name="AutoShape 6"/>
          <p:cNvSpPr>
            <a:spLocks noChangeArrowheads="1"/>
          </p:cNvSpPr>
          <p:nvPr/>
        </p:nvSpPr>
        <p:spPr bwMode="auto">
          <a:xfrm>
            <a:off x="8398919" y="1981201"/>
            <a:ext cx="2975394" cy="533399"/>
          </a:xfrm>
          <a:prstGeom prst="wedgeRoundRectCallout">
            <a:avLst>
              <a:gd name="adj1" fmla="val -99537"/>
              <a:gd name="adj2" fmla="val 106250"/>
              <a:gd name="adj3" fmla="val 16667"/>
            </a:avLst>
          </a:prstGeom>
          <a:solidFill>
            <a:srgbClr val="FFCCFF"/>
          </a:solidFill>
          <a:ln w="12700"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chemeClr val="bg2"/>
                  </a:outerShdw>
                </a:effectLst>
              </a14:hiddenEffects>
            </a:ext>
          </a:extLst>
        </p:spPr>
        <p:txBody>
          <a:bodyPr anchor="ctr"/>
          <a:lstStyle/>
          <a:p>
            <a:r>
              <a:rPr lang="en-US" altLang="en-US" sz="1599"/>
              <a:t>Methods (Behavior)</a:t>
            </a:r>
          </a:p>
        </p:txBody>
      </p:sp>
      <p:sp>
        <p:nvSpPr>
          <p:cNvPr id="296969" name="Rectangle 9"/>
          <p:cNvSpPr>
            <a:spLocks noChangeArrowheads="1"/>
          </p:cNvSpPr>
          <p:nvPr/>
        </p:nvSpPr>
        <p:spPr bwMode="auto">
          <a:xfrm>
            <a:off x="513170" y="5154602"/>
            <a:ext cx="11267167"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90500" indent="-190500" algn="l">
              <a:spcBef>
                <a:spcPct val="20000"/>
              </a:spcBef>
              <a:buClr>
                <a:schemeClr val="tx2"/>
              </a:buClr>
              <a:buChar char="•"/>
              <a:defRPr sz="2000">
                <a:solidFill>
                  <a:schemeClr val="tx1"/>
                </a:solidFill>
                <a:latin typeface="Arial" charset="0"/>
              </a:defRPr>
            </a:lvl1pPr>
            <a:lvl2pPr marL="666750" indent="-285750" algn="l">
              <a:spcBef>
                <a:spcPct val="20000"/>
              </a:spcBef>
              <a:buClr>
                <a:schemeClr val="tx2"/>
              </a:buClr>
              <a:buChar char="–"/>
              <a:defRPr>
                <a:solidFill>
                  <a:schemeClr val="tx1"/>
                </a:solidFill>
                <a:latin typeface="Arial" charset="0"/>
              </a:defRPr>
            </a:lvl2pPr>
            <a:lvl3pPr marL="1047750" indent="-190500" algn="l">
              <a:spcBef>
                <a:spcPct val="20000"/>
              </a:spcBef>
              <a:buClr>
                <a:schemeClr val="tx2"/>
              </a:buClr>
              <a:buChar char="•"/>
              <a:defRPr sz="1600">
                <a:solidFill>
                  <a:schemeClr val="tx1"/>
                </a:solidFill>
                <a:latin typeface="Arial" charset="0"/>
              </a:defRPr>
            </a:lvl3pPr>
            <a:lvl4pPr marL="1428750" indent="-190500" algn="l">
              <a:spcBef>
                <a:spcPct val="20000"/>
              </a:spcBef>
              <a:buClr>
                <a:schemeClr val="tx2"/>
              </a:buClr>
              <a:buChar char="–"/>
              <a:defRPr sz="1400">
                <a:solidFill>
                  <a:schemeClr val="tx1"/>
                </a:solidFill>
                <a:latin typeface="Arial" charset="0"/>
              </a:defRPr>
            </a:lvl4pPr>
            <a:lvl5pPr marL="1809750" indent="-190500" algn="l">
              <a:spcBef>
                <a:spcPct val="20000"/>
              </a:spcBef>
              <a:buClr>
                <a:schemeClr val="tx2"/>
              </a:buClr>
              <a:buChar char="»"/>
              <a:defRPr sz="1200">
                <a:solidFill>
                  <a:schemeClr val="tx1"/>
                </a:solidFill>
                <a:latin typeface="Arial" charset="0"/>
              </a:defRPr>
            </a:lvl5pPr>
            <a:lvl6pPr marL="2266950" indent="-190500" fontAlgn="base">
              <a:spcBef>
                <a:spcPct val="20000"/>
              </a:spcBef>
              <a:spcAft>
                <a:spcPct val="0"/>
              </a:spcAft>
              <a:buClr>
                <a:schemeClr val="tx2"/>
              </a:buClr>
              <a:buChar char="»"/>
              <a:defRPr sz="1200">
                <a:solidFill>
                  <a:schemeClr val="tx1"/>
                </a:solidFill>
                <a:latin typeface="Arial" charset="0"/>
              </a:defRPr>
            </a:lvl6pPr>
            <a:lvl7pPr marL="2724150" indent="-190500" fontAlgn="base">
              <a:spcBef>
                <a:spcPct val="20000"/>
              </a:spcBef>
              <a:spcAft>
                <a:spcPct val="0"/>
              </a:spcAft>
              <a:buClr>
                <a:schemeClr val="tx2"/>
              </a:buClr>
              <a:buChar char="»"/>
              <a:defRPr sz="1200">
                <a:solidFill>
                  <a:schemeClr val="tx1"/>
                </a:solidFill>
                <a:latin typeface="Arial" charset="0"/>
              </a:defRPr>
            </a:lvl7pPr>
            <a:lvl8pPr marL="3181350" indent="-190500" fontAlgn="base">
              <a:spcBef>
                <a:spcPct val="20000"/>
              </a:spcBef>
              <a:spcAft>
                <a:spcPct val="0"/>
              </a:spcAft>
              <a:buClr>
                <a:schemeClr val="tx2"/>
              </a:buClr>
              <a:buChar char="»"/>
              <a:defRPr sz="1200">
                <a:solidFill>
                  <a:schemeClr val="tx1"/>
                </a:solidFill>
                <a:latin typeface="Arial" charset="0"/>
              </a:defRPr>
            </a:lvl8pPr>
            <a:lvl9pPr marL="3638550" indent="-190500" fontAlgn="base">
              <a:spcBef>
                <a:spcPct val="20000"/>
              </a:spcBef>
              <a:spcAft>
                <a:spcPct val="0"/>
              </a:spcAft>
              <a:buClr>
                <a:schemeClr val="tx2"/>
              </a:buClr>
              <a:buChar char="»"/>
              <a:defRPr sz="1200">
                <a:solidFill>
                  <a:schemeClr val="tx1"/>
                </a:solidFill>
                <a:latin typeface="Arial" charset="0"/>
              </a:defRPr>
            </a:lvl9pPr>
          </a:lstStyle>
          <a:p>
            <a:pPr eaLnBrk="1" hangingPunct="1">
              <a:buSzTx/>
              <a:buFontTx/>
              <a:buChar char="•"/>
            </a:pPr>
            <a:r>
              <a:rPr lang="en-US" altLang="en-US" sz="2398" dirty="0"/>
              <a:t>The main method may or may not be present in a class depending on whether it is a starter class or not</a:t>
            </a:r>
          </a:p>
        </p:txBody>
      </p:sp>
    </p:spTree>
    <p:extLst>
      <p:ext uri="{BB962C8B-B14F-4D97-AF65-F5344CB8AC3E}">
        <p14:creationId xmlns:p14="http://schemas.microsoft.com/office/powerpoint/2010/main" val="291704644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6965"/>
                                        </p:tgtEl>
                                        <p:attrNameLst>
                                          <p:attrName>style.visibility</p:attrName>
                                        </p:attrNameLst>
                                      </p:cBhvr>
                                      <p:to>
                                        <p:strVal val="visible"/>
                                      </p:to>
                                    </p:set>
                                    <p:animEffect transition="in" filter="dissolve">
                                      <p:cBhvr>
                                        <p:cTn id="7" dur="500"/>
                                        <p:tgtEl>
                                          <p:spTgt spid="2969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96966"/>
                                        </p:tgtEl>
                                        <p:attrNameLst>
                                          <p:attrName>style.visibility</p:attrName>
                                        </p:attrNameLst>
                                      </p:cBhvr>
                                      <p:to>
                                        <p:strVal val="visible"/>
                                      </p:to>
                                    </p:set>
                                    <p:animEffect transition="in" filter="checkerboard(across)">
                                      <p:cBhvr>
                                        <p:cTn id="12" dur="500"/>
                                        <p:tgtEl>
                                          <p:spTgt spid="296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5" grpId="0" animBg="1"/>
      <p:bldP spid="296966" grpId="0" animBg="1"/>
    </p:bldLst>
  </p:timing>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5031A67AD61C42943EAA7E3CD69BB5" ma:contentTypeVersion="27" ma:contentTypeDescription="Create a new document." ma:contentTypeScope="" ma:versionID="0049ff18c62cc56b8344e730804c165f">
  <xsd:schema xmlns:xsd="http://www.w3.org/2001/XMLSchema" xmlns:xs="http://www.w3.org/2001/XMLSchema" xmlns:p="http://schemas.microsoft.com/office/2006/metadata/properties" xmlns:ns3="83f541c1-93d0-4555-909e-9278fdf60e09" xmlns:ns4="b18187cb-8916-4058-bf8c-5a14975cbd53" targetNamespace="http://schemas.microsoft.com/office/2006/metadata/properties" ma:root="true" ma:fieldsID="effc5c766fea21256dc953216e535961" ns3:_="" ns4:_="">
    <xsd:import namespace="83f541c1-93d0-4555-909e-9278fdf60e09"/>
    <xsd:import namespace="b18187cb-8916-4058-bf8c-5a14975cbd53"/>
    <xsd:element name="properties">
      <xsd:complexType>
        <xsd:sequence>
          <xsd:element name="documentManagement">
            <xsd:complexType>
              <xsd:all>
                <xsd:element ref="ns3:Document_x0020_Status"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f541c1-93d0-4555-909e-9278fdf60e09" elementFormDefault="qualified">
    <xsd:import namespace="http://schemas.microsoft.com/office/2006/documentManagement/types"/>
    <xsd:import namespace="http://schemas.microsoft.com/office/infopath/2007/PartnerControls"/>
    <xsd:element name="Document_x0020_Status" ma:index="9" nillable="true" ma:displayName="Document Status" ma:default="New" ma:format="Dropdown" ma:internalName="Document_x0020_Status">
      <xsd:simpleType>
        <xsd:restriction base="dms:Choice">
          <xsd:enumeration value="New"/>
          <xsd:enumeration value="Approved"/>
          <xsd:enumeration value="Due for Revision"/>
          <xsd:enumeration value="Revised"/>
        </xsd:restriction>
      </xsd:simpleType>
    </xsd:element>
  </xsd:schema>
  <xsd:schema xmlns:xsd="http://www.w3.org/2001/XMLSchema" xmlns:xs="http://www.w3.org/2001/XMLSchema" xmlns:dms="http://schemas.microsoft.com/office/2006/documentManagement/types" xmlns:pc="http://schemas.microsoft.com/office/infopath/2007/PartnerControls" targetNamespace="b18187cb-8916-4058-bf8c-5a14975cbd53"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023eb8f7-4ab3-4572-aed0-ecdb357c8046}" ma:internalName="TaxCatchAll" ma:showField="CatchAllData" ma:web="bfceae84-e637-4bce-973f-0a9a0545e26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b18187cb-8916-4058-bf8c-5a14975cbd53"/>
    <Document_x0020_Status xmlns="83f541c1-93d0-4555-909e-9278fdf60e09">New</Document_x0020_Status>
  </documentManagement>
</p:properties>
</file>

<file path=customXml/item3.xml><?xml version="1.0" encoding="utf-8"?>
<?mso-contentType ?>
<SharedContentType xmlns="Microsoft.SharePoint.Taxonomy.ContentTypeSync" SourceId="2427474e-60f8-4f75-abfc-98841d67cf98" ContentTypeId="0x01" PreviousValue="false"/>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EE4180-9DA3-43F2-A136-DC9B1E6E5B84}"/>
</file>

<file path=customXml/itemProps2.xml><?xml version="1.0" encoding="utf-8"?>
<ds:datastoreItem xmlns:ds="http://schemas.openxmlformats.org/officeDocument/2006/customXml" ds:itemID="{1590D1E7-2A80-490F-937A-F1E57FE1C728}"/>
</file>

<file path=customXml/itemProps3.xml><?xml version="1.0" encoding="utf-8"?>
<ds:datastoreItem xmlns:ds="http://schemas.openxmlformats.org/officeDocument/2006/customXml" ds:itemID="{76134271-D50A-4974-8106-96814B3256D9}"/>
</file>

<file path=customXml/itemProps4.xml><?xml version="1.0" encoding="utf-8"?>
<ds:datastoreItem xmlns:ds="http://schemas.openxmlformats.org/officeDocument/2006/customXml" ds:itemID="{EFE2F61D-0844-4312-8295-BA9460D20164}"/>
</file>

<file path=docProps/app.xml><?xml version="1.0" encoding="utf-8"?>
<Properties xmlns="http://schemas.openxmlformats.org/officeDocument/2006/extended-properties" xmlns:vt="http://schemas.openxmlformats.org/officeDocument/2006/docPropsVTypes">
  <Template>Q3 2014 Board Meeting v4 November 2 2014</Template>
  <TotalTime>9484</TotalTime>
  <Words>2667</Words>
  <Application>Microsoft Office PowerPoint</Application>
  <PresentationFormat>Widescreen</PresentationFormat>
  <Paragraphs>664</Paragraphs>
  <Slides>57</Slides>
  <Notes>33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57</vt:i4>
      </vt:variant>
    </vt:vector>
  </HeadingPairs>
  <TitlesOfParts>
    <vt:vector size="69" baseType="lpstr">
      <vt:lpstr>굴림</vt:lpstr>
      <vt:lpstr>ＭＳ Ｐゴシック</vt:lpstr>
      <vt:lpstr>新細明體</vt:lpstr>
      <vt:lpstr>Arial</vt:lpstr>
      <vt:lpstr>Brush Script Std</vt:lpstr>
      <vt:lpstr>Calibri</vt:lpstr>
      <vt:lpstr>Courier New</vt:lpstr>
      <vt:lpstr>Helvetica Condensed</vt:lpstr>
      <vt:lpstr>HelveticaNeue Condensed</vt:lpstr>
      <vt:lpstr>Symbol</vt:lpstr>
      <vt:lpstr>Times</vt:lpstr>
      <vt:lpstr>Blank Presentation</vt:lpstr>
      <vt:lpstr>Object Oriented Programming</vt:lpstr>
      <vt:lpstr>Course Objectives</vt:lpstr>
      <vt:lpstr>Session Plan</vt:lpstr>
      <vt:lpstr>OOC implementation using Java </vt:lpstr>
      <vt:lpstr>Why Java</vt:lpstr>
      <vt:lpstr>Platform Independence</vt:lpstr>
      <vt:lpstr>Java Architecture:</vt:lpstr>
      <vt:lpstr>Class and Object cont..</vt:lpstr>
      <vt:lpstr>Classes in Java</vt:lpstr>
      <vt:lpstr>Creating Objects in Java</vt:lpstr>
      <vt:lpstr>Creating Objects in Java                                …contd</vt:lpstr>
      <vt:lpstr>Invoking methods in a class</vt:lpstr>
      <vt:lpstr>The this Reference  </vt:lpstr>
      <vt:lpstr>this Reference     ..contd</vt:lpstr>
      <vt:lpstr>Memory Allocation    </vt:lpstr>
      <vt:lpstr>Video-Memory Allocation</vt:lpstr>
      <vt:lpstr>Memory Allocation                    …. contd</vt:lpstr>
      <vt:lpstr>Lifetime of objects  </vt:lpstr>
      <vt:lpstr>Lifetime of objects        ..contd</vt:lpstr>
      <vt:lpstr>Garbage Collection</vt:lpstr>
      <vt:lpstr>Array of Objects</vt:lpstr>
      <vt:lpstr>Object as Method Arguments and Return Types  </vt:lpstr>
      <vt:lpstr>Object as Method Arguments and Return Types </vt:lpstr>
      <vt:lpstr>Encapsulation</vt:lpstr>
      <vt:lpstr>Inheritance cont..</vt:lpstr>
      <vt:lpstr>Inheritance Syntax </vt:lpstr>
      <vt:lpstr>Overloading</vt:lpstr>
      <vt:lpstr>Overloading </vt:lpstr>
      <vt:lpstr>Overloading                          ..contd</vt:lpstr>
      <vt:lpstr>Method Overloading                   …contd</vt:lpstr>
      <vt:lpstr>Overriding Syntax </vt:lpstr>
      <vt:lpstr>Dynamic Binding cont…</vt:lpstr>
      <vt:lpstr>Dynamic Binding cont…</vt:lpstr>
      <vt:lpstr>Constructors   </vt:lpstr>
      <vt:lpstr>Constructors                                      … contd</vt:lpstr>
      <vt:lpstr>Constructors                                                   ..contd</vt:lpstr>
      <vt:lpstr>Constructors       ..contd</vt:lpstr>
      <vt:lpstr>Constructor                  ..cont</vt:lpstr>
      <vt:lpstr>Overloading the Constructors</vt:lpstr>
      <vt:lpstr>Constructors   overloading                          ..contd</vt:lpstr>
      <vt:lpstr>Static &amp; Final </vt:lpstr>
      <vt:lpstr>The static keyword</vt:lpstr>
      <vt:lpstr>Static Data Members</vt:lpstr>
      <vt:lpstr>Static Methods  </vt:lpstr>
      <vt:lpstr>Static Methods                                 ..contd</vt:lpstr>
      <vt:lpstr>Static Methods                      ..contd</vt:lpstr>
      <vt:lpstr>The Static Block</vt:lpstr>
      <vt:lpstr>Strings in Java </vt:lpstr>
      <vt:lpstr>Strings in Java                                                …contd</vt:lpstr>
      <vt:lpstr>Array</vt:lpstr>
      <vt:lpstr>Array in Java</vt:lpstr>
      <vt:lpstr>Array Declaration</vt:lpstr>
      <vt:lpstr>Array Declaration     cont…</vt:lpstr>
      <vt:lpstr>Array Memory Allocation</vt:lpstr>
      <vt:lpstr>Array - Example </vt:lpstr>
      <vt:lpstr>Video - Array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hexaware template</dc:title>
  <dc:creator>Sivaraj R</dc:creator>
  <cp:lastModifiedBy>Umamaheswari Aravindan</cp:lastModifiedBy>
  <cp:revision>681</cp:revision>
  <dcterms:created xsi:type="dcterms:W3CDTF">2014-11-02T05:32:32Z</dcterms:created>
  <dcterms:modified xsi:type="dcterms:W3CDTF">2017-11-27T06:44:34Z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0x010100B65031A67AD61C42943EAA7E3CD69BB5</vt:lpwstr>
  </property>
</Properties>
</file>