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63" r:id="rId4"/>
    <p:sldId id="258" r:id="rId5"/>
    <p:sldId id="260" r:id="rId6"/>
    <p:sldId id="259" r:id="rId7"/>
    <p:sldId id="261" r:id="rId8"/>
    <p:sldId id="275" r:id="rId9"/>
    <p:sldId id="276" r:id="rId10"/>
    <p:sldId id="264" r:id="rId11"/>
    <p:sldId id="266" r:id="rId12"/>
    <p:sldId id="267" r:id="rId13"/>
    <p:sldId id="277" r:id="rId14"/>
    <p:sldId id="278" r:id="rId15"/>
    <p:sldId id="268" r:id="rId16"/>
    <p:sldId id="269" r:id="rId17"/>
    <p:sldId id="270" r:id="rId18"/>
    <p:sldId id="280" r:id="rId19"/>
    <p:sldId id="279" r:id="rId20"/>
    <p:sldId id="283" r:id="rId21"/>
    <p:sldId id="272" r:id="rId22"/>
    <p:sldId id="273" r:id="rId23"/>
    <p:sldId id="284" r:id="rId24"/>
    <p:sldId id="281" r:id="rId25"/>
    <p:sldId id="282" r:id="rId26"/>
    <p:sldId id="285" r:id="rId27"/>
    <p:sldId id="286" r:id="rId28"/>
    <p:sldId id="288"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4"/>
    <p:restoredTop sz="96327"/>
  </p:normalViewPr>
  <p:slideViewPr>
    <p:cSldViewPr snapToGrid="0" snapToObjects="1">
      <p:cViewPr varScale="1">
        <p:scale>
          <a:sx n="119" d="100"/>
          <a:sy n="119"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02B3F-5817-E744-9D99-319F4D8C1232}"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585A-1D31-3449-A581-5D2220D06A4D}" type="slidenum">
              <a:rPr lang="en-US" smtClean="0"/>
              <a:t>‹#›</a:t>
            </a:fld>
            <a:endParaRPr lang="en-US"/>
          </a:p>
        </p:txBody>
      </p:sp>
    </p:spTree>
    <p:extLst>
      <p:ext uri="{BB962C8B-B14F-4D97-AF65-F5344CB8AC3E}">
        <p14:creationId xmlns:p14="http://schemas.microsoft.com/office/powerpoint/2010/main" val="190662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5112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A548E0-CBE8-CCFF-ADEA-CDEB6D66E14E}"/>
              </a:ext>
            </a:extLst>
          </p:cNvPr>
          <p:cNvGrpSpPr/>
          <p:nvPr userDrawn="1"/>
        </p:nvGrpSpPr>
        <p:grpSpPr>
          <a:xfrm>
            <a:off x="-10274" y="-24080"/>
            <a:ext cx="12212548" cy="6885613"/>
            <a:chOff x="-16130" y="-27613"/>
            <a:chExt cx="12212548" cy="6885613"/>
          </a:xfrm>
        </p:grpSpPr>
        <p:grpSp>
          <p:nvGrpSpPr>
            <p:cNvPr id="8" name="Group 7">
              <a:extLst>
                <a:ext uri="{FF2B5EF4-FFF2-40B4-BE49-F238E27FC236}">
                  <a16:creationId xmlns:a16="http://schemas.microsoft.com/office/drawing/2014/main" id="{28C0AAD5-C05D-D3A5-16B1-77BB4A4FA4F9}"/>
                </a:ext>
              </a:extLst>
            </p:cNvPr>
            <p:cNvGrpSpPr/>
            <p:nvPr/>
          </p:nvGrpSpPr>
          <p:grpSpPr>
            <a:xfrm>
              <a:off x="4418" y="6243003"/>
              <a:ext cx="12192000" cy="128462"/>
              <a:chOff x="0" y="5460237"/>
              <a:chExt cx="12192000" cy="128462"/>
            </a:xfrm>
          </p:grpSpPr>
          <p:cxnSp>
            <p:nvCxnSpPr>
              <p:cNvPr id="97" name="Straight Connector 96">
                <a:extLst>
                  <a:ext uri="{FF2B5EF4-FFF2-40B4-BE49-F238E27FC236}">
                    <a16:creationId xmlns:a16="http://schemas.microsoft.com/office/drawing/2014/main" id="{47D2EC6A-36B8-6B66-8426-D7DC657DB2E6}"/>
                  </a:ext>
                </a:extLst>
              </p:cNvPr>
              <p:cNvCxnSpPr>
                <a:cxnSpLocks/>
              </p:cNvCxnSpPr>
              <p:nvPr/>
            </p:nvCxnSpPr>
            <p:spPr>
              <a:xfrm flipH="1">
                <a:off x="0" y="558869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F3AAEE2-0552-BFF0-AE43-8F824E3898BD}"/>
                  </a:ext>
                </a:extLst>
              </p:cNvPr>
              <p:cNvCxnSpPr>
                <a:cxnSpLocks/>
              </p:cNvCxnSpPr>
              <p:nvPr/>
            </p:nvCxnSpPr>
            <p:spPr>
              <a:xfrm>
                <a:off x="0" y="5460237"/>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D7859537-D744-AEA3-C82E-F6703D27BEE3}"/>
                </a:ext>
              </a:extLst>
            </p:cNvPr>
            <p:cNvGrpSpPr/>
            <p:nvPr/>
          </p:nvGrpSpPr>
          <p:grpSpPr>
            <a:xfrm>
              <a:off x="4418" y="487807"/>
              <a:ext cx="12192000" cy="127190"/>
              <a:chOff x="0" y="1331083"/>
              <a:chExt cx="12192000" cy="127190"/>
            </a:xfrm>
          </p:grpSpPr>
          <p:cxnSp>
            <p:nvCxnSpPr>
              <p:cNvPr id="95" name="Straight Connector 94">
                <a:extLst>
                  <a:ext uri="{FF2B5EF4-FFF2-40B4-BE49-F238E27FC236}">
                    <a16:creationId xmlns:a16="http://schemas.microsoft.com/office/drawing/2014/main" id="{7D9AECCD-8F55-0A17-1395-5395105134AD}"/>
                  </a:ext>
                </a:extLst>
              </p:cNvPr>
              <p:cNvCxnSpPr>
                <a:cxnSpLocks/>
              </p:cNvCxnSpPr>
              <p:nvPr/>
            </p:nvCxnSpPr>
            <p:spPr>
              <a:xfrm>
                <a:off x="0" y="1331083"/>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8348E8B-72DC-A207-A824-0BE3F14B6682}"/>
                  </a:ext>
                </a:extLst>
              </p:cNvPr>
              <p:cNvCxnSpPr>
                <a:cxnSpLocks/>
              </p:cNvCxnSpPr>
              <p:nvPr/>
            </p:nvCxnSpPr>
            <p:spPr>
              <a:xfrm>
                <a:off x="0" y="1458273"/>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79E71FD-E409-4BF1-00F8-13546CF1A282}"/>
                </a:ext>
              </a:extLst>
            </p:cNvPr>
            <p:cNvGrpSpPr/>
            <p:nvPr/>
          </p:nvGrpSpPr>
          <p:grpSpPr>
            <a:xfrm>
              <a:off x="11576630" y="0"/>
              <a:ext cx="126872" cy="6858000"/>
              <a:chOff x="10747369" y="0"/>
              <a:chExt cx="126872" cy="6858000"/>
            </a:xfrm>
          </p:grpSpPr>
          <p:cxnSp>
            <p:nvCxnSpPr>
              <p:cNvPr id="93" name="Straight Connector 92">
                <a:extLst>
                  <a:ext uri="{FF2B5EF4-FFF2-40B4-BE49-F238E27FC236}">
                    <a16:creationId xmlns:a16="http://schemas.microsoft.com/office/drawing/2014/main" id="{21AF1D84-DC4A-D977-C979-3B55D1A284FB}"/>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6891940-F485-6174-8F91-586BFC726C32}"/>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02D6A16-1971-B36F-0BD4-5C11FB20DAFF}"/>
                </a:ext>
              </a:extLst>
            </p:cNvPr>
            <p:cNvGrpSpPr/>
            <p:nvPr/>
          </p:nvGrpSpPr>
          <p:grpSpPr>
            <a:xfrm>
              <a:off x="483429" y="0"/>
              <a:ext cx="125111" cy="6858000"/>
              <a:chOff x="1220473" y="0"/>
              <a:chExt cx="125111" cy="6858000"/>
            </a:xfrm>
          </p:grpSpPr>
          <p:cxnSp>
            <p:nvCxnSpPr>
              <p:cNvPr id="91" name="Straight Connector 90">
                <a:extLst>
                  <a:ext uri="{FF2B5EF4-FFF2-40B4-BE49-F238E27FC236}">
                    <a16:creationId xmlns:a16="http://schemas.microsoft.com/office/drawing/2014/main" id="{0DC521D6-CC8A-6305-94C1-64ABA240B7CC}"/>
                  </a:ext>
                </a:extLst>
              </p:cNvPr>
              <p:cNvCxnSpPr/>
              <p:nvPr userDrawn="1"/>
            </p:nvCxnSpPr>
            <p:spPr>
              <a:xfrm>
                <a:off x="1220473"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2C378B6-FFF0-0814-826F-16CF1409F972}"/>
                  </a:ext>
                </a:extLst>
              </p:cNvPr>
              <p:cNvCxnSpPr/>
              <p:nvPr userDrawn="1"/>
            </p:nvCxnSpPr>
            <p:spPr>
              <a:xfrm>
                <a:off x="1345584"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2F04A34-5390-C9C4-1CBC-530B576DE369}"/>
                </a:ext>
              </a:extLst>
            </p:cNvPr>
            <p:cNvGrpSpPr/>
            <p:nvPr userDrawn="1"/>
          </p:nvGrpSpPr>
          <p:grpSpPr>
            <a:xfrm>
              <a:off x="1097047" y="0"/>
              <a:ext cx="125111" cy="6858000"/>
              <a:chOff x="1220473" y="0"/>
              <a:chExt cx="125111" cy="6858000"/>
            </a:xfrm>
          </p:grpSpPr>
          <p:cxnSp>
            <p:nvCxnSpPr>
              <p:cNvPr id="89" name="Straight Connector 88">
                <a:extLst>
                  <a:ext uri="{FF2B5EF4-FFF2-40B4-BE49-F238E27FC236}">
                    <a16:creationId xmlns:a16="http://schemas.microsoft.com/office/drawing/2014/main" id="{3EE226EB-AFDC-1161-71E0-91286B3F5BAC}"/>
                  </a:ext>
                </a:extLst>
              </p:cNvPr>
              <p:cNvCxnSpPr/>
              <p:nvPr userDrawn="1"/>
            </p:nvCxnSpPr>
            <p:spPr>
              <a:xfrm>
                <a:off x="1220473"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A6658FE-0EF9-F774-6DAA-4F1EE68E8B8B}"/>
                  </a:ext>
                </a:extLst>
              </p:cNvPr>
              <p:cNvCxnSpPr/>
              <p:nvPr userDrawn="1"/>
            </p:nvCxnSpPr>
            <p:spPr>
              <a:xfrm>
                <a:off x="1345584"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F57A3C4-ED34-5D87-2786-FA156F8D6598}"/>
                </a:ext>
              </a:extLst>
            </p:cNvPr>
            <p:cNvGrpSpPr/>
            <p:nvPr userDrawn="1"/>
          </p:nvGrpSpPr>
          <p:grpSpPr>
            <a:xfrm>
              <a:off x="1710665" y="0"/>
              <a:ext cx="126869" cy="6858000"/>
              <a:chOff x="2170642" y="0"/>
              <a:chExt cx="126869" cy="6858000"/>
            </a:xfrm>
          </p:grpSpPr>
          <p:cxnSp>
            <p:nvCxnSpPr>
              <p:cNvPr id="87" name="Straight Connector 86">
                <a:extLst>
                  <a:ext uri="{FF2B5EF4-FFF2-40B4-BE49-F238E27FC236}">
                    <a16:creationId xmlns:a16="http://schemas.microsoft.com/office/drawing/2014/main" id="{0739AB4B-9EFA-C1E8-43E1-9E299D376D01}"/>
                  </a:ext>
                </a:extLst>
              </p:cNvPr>
              <p:cNvCxnSpPr/>
              <p:nvPr userDrawn="1"/>
            </p:nvCxnSpPr>
            <p:spPr>
              <a:xfrm>
                <a:off x="2170642"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DB67F8-CC4C-AB73-D324-9D22C732C517}"/>
                  </a:ext>
                </a:extLst>
              </p:cNvPr>
              <p:cNvCxnSpPr/>
              <p:nvPr userDrawn="1"/>
            </p:nvCxnSpPr>
            <p:spPr>
              <a:xfrm>
                <a:off x="229751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A0C5595-92B4-49B9-4018-408FC088BAA6}"/>
                </a:ext>
              </a:extLst>
            </p:cNvPr>
            <p:cNvGrpSpPr/>
            <p:nvPr userDrawn="1"/>
          </p:nvGrpSpPr>
          <p:grpSpPr>
            <a:xfrm>
              <a:off x="2326041" y="0"/>
              <a:ext cx="132144" cy="6858000"/>
              <a:chOff x="3122569" y="0"/>
              <a:chExt cx="132144" cy="6858000"/>
            </a:xfrm>
          </p:grpSpPr>
          <p:cxnSp>
            <p:nvCxnSpPr>
              <p:cNvPr id="85" name="Straight Connector 84">
                <a:extLst>
                  <a:ext uri="{FF2B5EF4-FFF2-40B4-BE49-F238E27FC236}">
                    <a16:creationId xmlns:a16="http://schemas.microsoft.com/office/drawing/2014/main" id="{E05F1102-23BE-4B62-2715-12A53C083D71}"/>
                  </a:ext>
                </a:extLst>
              </p:cNvPr>
              <p:cNvCxnSpPr/>
              <p:nvPr userDrawn="1"/>
            </p:nvCxnSpPr>
            <p:spPr>
              <a:xfrm>
                <a:off x="31225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6BC7F5-EDAA-7A5E-C933-862DC68C0E1D}"/>
                  </a:ext>
                </a:extLst>
              </p:cNvPr>
              <p:cNvCxnSpPr/>
              <p:nvPr userDrawn="1"/>
            </p:nvCxnSpPr>
            <p:spPr>
              <a:xfrm>
                <a:off x="3254713"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6A3E263-792F-1494-0375-4DD5B223DE10}"/>
                </a:ext>
              </a:extLst>
            </p:cNvPr>
            <p:cNvGrpSpPr/>
            <p:nvPr userDrawn="1"/>
          </p:nvGrpSpPr>
          <p:grpSpPr>
            <a:xfrm>
              <a:off x="3567343" y="0"/>
              <a:ext cx="128041" cy="6858000"/>
              <a:chOff x="4079771" y="0"/>
              <a:chExt cx="128041" cy="6858000"/>
            </a:xfrm>
          </p:grpSpPr>
          <p:cxnSp>
            <p:nvCxnSpPr>
              <p:cNvPr id="83" name="Straight Connector 82">
                <a:extLst>
                  <a:ext uri="{FF2B5EF4-FFF2-40B4-BE49-F238E27FC236}">
                    <a16:creationId xmlns:a16="http://schemas.microsoft.com/office/drawing/2014/main" id="{18961BD5-64BC-FABC-8D06-B2D6E7A3E0E9}"/>
                  </a:ext>
                </a:extLst>
              </p:cNvPr>
              <p:cNvCxnSpPr/>
              <p:nvPr userDrawn="1"/>
            </p:nvCxnSpPr>
            <p:spPr>
              <a:xfrm>
                <a:off x="407977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11CEEE-CAA2-352C-8AB0-D24A1EEB7B30}"/>
                  </a:ext>
                </a:extLst>
              </p:cNvPr>
              <p:cNvCxnSpPr/>
              <p:nvPr userDrawn="1"/>
            </p:nvCxnSpPr>
            <p:spPr>
              <a:xfrm>
                <a:off x="4207812"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7DE400D-C62B-83AE-67AD-14103E883726}"/>
                </a:ext>
              </a:extLst>
            </p:cNvPr>
            <p:cNvGrpSpPr/>
            <p:nvPr userDrawn="1"/>
          </p:nvGrpSpPr>
          <p:grpSpPr>
            <a:xfrm>
              <a:off x="4804542" y="0"/>
              <a:ext cx="129800" cy="6858000"/>
              <a:chOff x="5032870" y="0"/>
              <a:chExt cx="129800" cy="6858000"/>
            </a:xfrm>
          </p:grpSpPr>
          <p:cxnSp>
            <p:nvCxnSpPr>
              <p:cNvPr id="81" name="Straight Connector 80">
                <a:extLst>
                  <a:ext uri="{FF2B5EF4-FFF2-40B4-BE49-F238E27FC236}">
                    <a16:creationId xmlns:a16="http://schemas.microsoft.com/office/drawing/2014/main" id="{8B4ECDE2-D5DB-092A-8FF1-A7FFFAB7BE7B}"/>
                  </a:ext>
                </a:extLst>
              </p:cNvPr>
              <p:cNvCxnSpPr/>
              <p:nvPr userDrawn="1"/>
            </p:nvCxnSpPr>
            <p:spPr>
              <a:xfrm>
                <a:off x="5032870"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68E208F-97F2-0CD2-7FA1-34246E477ECD}"/>
                  </a:ext>
                </a:extLst>
              </p:cNvPr>
              <p:cNvCxnSpPr/>
              <p:nvPr userDrawn="1"/>
            </p:nvCxnSpPr>
            <p:spPr>
              <a:xfrm>
                <a:off x="5162670"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E864E563-E98D-6FE1-C9D7-6A6D89AD9420}"/>
                </a:ext>
              </a:extLst>
            </p:cNvPr>
            <p:cNvGrpSpPr/>
            <p:nvPr userDrawn="1"/>
          </p:nvGrpSpPr>
          <p:grpSpPr>
            <a:xfrm>
              <a:off x="5422849" y="0"/>
              <a:ext cx="126869" cy="6858000"/>
              <a:chOff x="5987728" y="0"/>
              <a:chExt cx="126869" cy="6858000"/>
            </a:xfrm>
          </p:grpSpPr>
          <p:cxnSp>
            <p:nvCxnSpPr>
              <p:cNvPr id="79" name="Straight Connector 78">
                <a:extLst>
                  <a:ext uri="{FF2B5EF4-FFF2-40B4-BE49-F238E27FC236}">
                    <a16:creationId xmlns:a16="http://schemas.microsoft.com/office/drawing/2014/main" id="{193DBF52-2F54-A45B-89EC-6459235183ED}"/>
                  </a:ext>
                </a:extLst>
              </p:cNvPr>
              <p:cNvCxnSpPr/>
              <p:nvPr userDrawn="1"/>
            </p:nvCxnSpPr>
            <p:spPr>
              <a:xfrm>
                <a:off x="5987728"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DBCEBC3-C65E-142B-F8F2-B02BE94A3B69}"/>
                  </a:ext>
                </a:extLst>
              </p:cNvPr>
              <p:cNvCxnSpPr/>
              <p:nvPr userDrawn="1"/>
            </p:nvCxnSpPr>
            <p:spPr>
              <a:xfrm>
                <a:off x="6114597"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65D9CE18-79CE-C06D-A9A7-74464BE789B6}"/>
                </a:ext>
              </a:extLst>
            </p:cNvPr>
            <p:cNvGrpSpPr/>
            <p:nvPr userDrawn="1"/>
          </p:nvGrpSpPr>
          <p:grpSpPr>
            <a:xfrm>
              <a:off x="6038225" y="0"/>
              <a:ext cx="126869" cy="6858000"/>
              <a:chOff x="6939655" y="0"/>
              <a:chExt cx="126869" cy="6858000"/>
            </a:xfrm>
          </p:grpSpPr>
          <p:cxnSp>
            <p:nvCxnSpPr>
              <p:cNvPr id="77" name="Straight Connector 76">
                <a:extLst>
                  <a:ext uri="{FF2B5EF4-FFF2-40B4-BE49-F238E27FC236}">
                    <a16:creationId xmlns:a16="http://schemas.microsoft.com/office/drawing/2014/main" id="{6DF2EF30-8F6A-CF43-D74F-7A2F5139A592}"/>
                  </a:ext>
                </a:extLst>
              </p:cNvPr>
              <p:cNvCxnSpPr/>
              <p:nvPr userDrawn="1"/>
            </p:nvCxnSpPr>
            <p:spPr>
              <a:xfrm>
                <a:off x="6939655"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BF86E6-3692-E48D-C279-0C6EF6213B8B}"/>
                  </a:ext>
                </a:extLst>
              </p:cNvPr>
              <p:cNvCxnSpPr/>
              <p:nvPr userDrawn="1"/>
            </p:nvCxnSpPr>
            <p:spPr>
              <a:xfrm>
                <a:off x="7066524"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2C06366C-91DD-E7F2-CF6B-05BD9EEC65D4}"/>
                </a:ext>
              </a:extLst>
            </p:cNvPr>
            <p:cNvGrpSpPr/>
            <p:nvPr userDrawn="1"/>
          </p:nvGrpSpPr>
          <p:grpSpPr>
            <a:xfrm>
              <a:off x="6653601" y="0"/>
              <a:ext cx="126869" cy="6858000"/>
              <a:chOff x="7891582" y="0"/>
              <a:chExt cx="126869" cy="6858000"/>
            </a:xfrm>
          </p:grpSpPr>
          <p:cxnSp>
            <p:nvCxnSpPr>
              <p:cNvPr id="75" name="Straight Connector 74">
                <a:extLst>
                  <a:ext uri="{FF2B5EF4-FFF2-40B4-BE49-F238E27FC236}">
                    <a16:creationId xmlns:a16="http://schemas.microsoft.com/office/drawing/2014/main" id="{D74BE624-80CB-ADDF-90A7-064C7295A69E}"/>
                  </a:ext>
                </a:extLst>
              </p:cNvPr>
              <p:cNvCxnSpPr/>
              <p:nvPr userDrawn="1"/>
            </p:nvCxnSpPr>
            <p:spPr>
              <a:xfrm>
                <a:off x="7891582"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F45E1CC-508C-9BFF-5E2E-4E500F54249C}"/>
                  </a:ext>
                </a:extLst>
              </p:cNvPr>
              <p:cNvCxnSpPr/>
              <p:nvPr userDrawn="1"/>
            </p:nvCxnSpPr>
            <p:spPr>
              <a:xfrm>
                <a:off x="801845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011955F-7BEB-9110-277C-42BB8B7A80A8}"/>
                </a:ext>
              </a:extLst>
            </p:cNvPr>
            <p:cNvGrpSpPr/>
            <p:nvPr userDrawn="1"/>
          </p:nvGrpSpPr>
          <p:grpSpPr>
            <a:xfrm>
              <a:off x="7884356" y="0"/>
              <a:ext cx="126872" cy="6858000"/>
              <a:chOff x="8843509" y="0"/>
              <a:chExt cx="126872" cy="6858000"/>
            </a:xfrm>
          </p:grpSpPr>
          <p:cxnSp>
            <p:nvCxnSpPr>
              <p:cNvPr id="73" name="Straight Connector 72">
                <a:extLst>
                  <a:ext uri="{FF2B5EF4-FFF2-40B4-BE49-F238E27FC236}">
                    <a16:creationId xmlns:a16="http://schemas.microsoft.com/office/drawing/2014/main" id="{15C86875-13DC-81BF-F4D0-AED3FC090059}"/>
                  </a:ext>
                </a:extLst>
              </p:cNvPr>
              <p:cNvCxnSpPr/>
              <p:nvPr userDrawn="1"/>
            </p:nvCxnSpPr>
            <p:spPr>
              <a:xfrm>
                <a:off x="884350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E04E1A-D3D3-C534-5389-49F2869C08F5}"/>
                  </a:ext>
                </a:extLst>
              </p:cNvPr>
              <p:cNvCxnSpPr/>
              <p:nvPr userDrawn="1"/>
            </p:nvCxnSpPr>
            <p:spPr>
              <a:xfrm>
                <a:off x="897038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D7FFBB8D-3002-1D8D-9B56-C9A690CD2CB8}"/>
                </a:ext>
              </a:extLst>
            </p:cNvPr>
            <p:cNvGrpSpPr/>
            <p:nvPr userDrawn="1"/>
          </p:nvGrpSpPr>
          <p:grpSpPr>
            <a:xfrm>
              <a:off x="9115114" y="0"/>
              <a:ext cx="126872" cy="6858000"/>
              <a:chOff x="9795439" y="0"/>
              <a:chExt cx="126872" cy="6858000"/>
            </a:xfrm>
          </p:grpSpPr>
          <p:cxnSp>
            <p:nvCxnSpPr>
              <p:cNvPr id="71" name="Straight Connector 70">
                <a:extLst>
                  <a:ext uri="{FF2B5EF4-FFF2-40B4-BE49-F238E27FC236}">
                    <a16:creationId xmlns:a16="http://schemas.microsoft.com/office/drawing/2014/main" id="{AD2D8570-317D-AE03-F6D8-F9FF0802F922}"/>
                  </a:ext>
                </a:extLst>
              </p:cNvPr>
              <p:cNvCxnSpPr/>
              <p:nvPr/>
            </p:nvCxnSpPr>
            <p:spPr>
              <a:xfrm>
                <a:off x="979543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02CA6C8-3EC4-2E64-3F4C-8433D6A4E95A}"/>
                  </a:ext>
                </a:extLst>
              </p:cNvPr>
              <p:cNvCxnSpPr/>
              <p:nvPr/>
            </p:nvCxnSpPr>
            <p:spPr>
              <a:xfrm>
                <a:off x="992231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9E7CCBE-2BC3-B99C-5DDF-4304960A66C4}"/>
                </a:ext>
              </a:extLst>
            </p:cNvPr>
            <p:cNvGrpSpPr/>
            <p:nvPr userDrawn="1"/>
          </p:nvGrpSpPr>
          <p:grpSpPr>
            <a:xfrm>
              <a:off x="10345872" y="0"/>
              <a:ext cx="126872" cy="6858000"/>
              <a:chOff x="10747369" y="0"/>
              <a:chExt cx="126872" cy="6858000"/>
            </a:xfrm>
          </p:grpSpPr>
          <p:cxnSp>
            <p:nvCxnSpPr>
              <p:cNvPr id="69" name="Straight Connector 68">
                <a:extLst>
                  <a:ext uri="{FF2B5EF4-FFF2-40B4-BE49-F238E27FC236}">
                    <a16:creationId xmlns:a16="http://schemas.microsoft.com/office/drawing/2014/main" id="{333DE7A7-2DD0-F063-4B1B-8BD271C81F2B}"/>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BF1EA50-F884-0719-3840-8CF74F61FA63}"/>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46983DF-2909-E59F-61BC-8ABC28BA50D2}"/>
                </a:ext>
              </a:extLst>
            </p:cNvPr>
            <p:cNvGrpSpPr/>
            <p:nvPr userDrawn="1"/>
          </p:nvGrpSpPr>
          <p:grpSpPr>
            <a:xfrm>
              <a:off x="4418" y="1127596"/>
              <a:ext cx="12192000" cy="127190"/>
              <a:chOff x="0" y="1331083"/>
              <a:chExt cx="12192000" cy="127190"/>
            </a:xfrm>
          </p:grpSpPr>
          <p:cxnSp>
            <p:nvCxnSpPr>
              <p:cNvPr id="67" name="Straight Connector 66">
                <a:extLst>
                  <a:ext uri="{FF2B5EF4-FFF2-40B4-BE49-F238E27FC236}">
                    <a16:creationId xmlns:a16="http://schemas.microsoft.com/office/drawing/2014/main" id="{297E7EBE-C586-75BF-6459-8B27A3AA3944}"/>
                  </a:ext>
                </a:extLst>
              </p:cNvPr>
              <p:cNvCxnSpPr>
                <a:cxnSpLocks/>
              </p:cNvCxnSpPr>
              <p:nvPr/>
            </p:nvCxnSpPr>
            <p:spPr>
              <a:xfrm>
                <a:off x="0" y="1331083"/>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554E29-9A67-7B8D-26C6-83A4FAA583D1}"/>
                  </a:ext>
                </a:extLst>
              </p:cNvPr>
              <p:cNvCxnSpPr>
                <a:cxnSpLocks/>
              </p:cNvCxnSpPr>
              <p:nvPr/>
            </p:nvCxnSpPr>
            <p:spPr>
              <a:xfrm>
                <a:off x="0" y="1458273"/>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B469404-FDC0-D68E-A741-1DFF6930AF99}"/>
                </a:ext>
              </a:extLst>
            </p:cNvPr>
            <p:cNvGrpSpPr/>
            <p:nvPr userDrawn="1"/>
          </p:nvGrpSpPr>
          <p:grpSpPr>
            <a:xfrm>
              <a:off x="4418" y="1767385"/>
              <a:ext cx="12192000" cy="130239"/>
              <a:chOff x="0" y="2365370"/>
              <a:chExt cx="12192000" cy="130239"/>
            </a:xfrm>
          </p:grpSpPr>
          <p:cxnSp>
            <p:nvCxnSpPr>
              <p:cNvPr id="65" name="Straight Connector 64">
                <a:extLst>
                  <a:ext uri="{FF2B5EF4-FFF2-40B4-BE49-F238E27FC236}">
                    <a16:creationId xmlns:a16="http://schemas.microsoft.com/office/drawing/2014/main" id="{AC0BEED5-654B-018D-B10D-21D32703B20F}"/>
                  </a:ext>
                </a:extLst>
              </p:cNvPr>
              <p:cNvCxnSpPr>
                <a:cxnSpLocks/>
              </p:cNvCxnSpPr>
              <p:nvPr userDrawn="1"/>
            </p:nvCxnSpPr>
            <p:spPr>
              <a:xfrm flipH="1">
                <a:off x="0" y="249560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19D352-941E-C768-6E95-C1213A69869E}"/>
                  </a:ext>
                </a:extLst>
              </p:cNvPr>
              <p:cNvCxnSpPr>
                <a:cxnSpLocks/>
              </p:cNvCxnSpPr>
              <p:nvPr/>
            </p:nvCxnSpPr>
            <p:spPr>
              <a:xfrm>
                <a:off x="0" y="2365370"/>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F8B6163-FAD4-F6AA-3323-91143DD81F84}"/>
                </a:ext>
              </a:extLst>
            </p:cNvPr>
            <p:cNvGrpSpPr/>
            <p:nvPr userDrawn="1"/>
          </p:nvGrpSpPr>
          <p:grpSpPr>
            <a:xfrm>
              <a:off x="4418" y="3051284"/>
              <a:ext cx="12192000" cy="116525"/>
              <a:chOff x="0" y="3402706"/>
              <a:chExt cx="12192000" cy="116525"/>
            </a:xfrm>
          </p:grpSpPr>
          <p:cxnSp>
            <p:nvCxnSpPr>
              <p:cNvPr id="63" name="Straight Connector 62">
                <a:extLst>
                  <a:ext uri="{FF2B5EF4-FFF2-40B4-BE49-F238E27FC236}">
                    <a16:creationId xmlns:a16="http://schemas.microsoft.com/office/drawing/2014/main" id="{C9BB82D4-3ECC-64BB-67FF-8F76914A2497}"/>
                  </a:ext>
                </a:extLst>
              </p:cNvPr>
              <p:cNvCxnSpPr>
                <a:cxnSpLocks/>
              </p:cNvCxnSpPr>
              <p:nvPr/>
            </p:nvCxnSpPr>
            <p:spPr>
              <a:xfrm flipH="1">
                <a:off x="0" y="3519231"/>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2251BCF-DACB-BB81-4AE2-A5A6F27A6801}"/>
                  </a:ext>
                </a:extLst>
              </p:cNvPr>
              <p:cNvCxnSpPr>
                <a:cxnSpLocks/>
              </p:cNvCxnSpPr>
              <p:nvPr/>
            </p:nvCxnSpPr>
            <p:spPr>
              <a:xfrm>
                <a:off x="0" y="3402706"/>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FFDD5BC-FF90-C9FC-043C-35FC9C00C52B}"/>
                </a:ext>
              </a:extLst>
            </p:cNvPr>
            <p:cNvGrpSpPr/>
            <p:nvPr userDrawn="1"/>
          </p:nvGrpSpPr>
          <p:grpSpPr>
            <a:xfrm>
              <a:off x="4418" y="4321469"/>
              <a:ext cx="12192000" cy="126812"/>
              <a:chOff x="0" y="4426328"/>
              <a:chExt cx="12192000" cy="126812"/>
            </a:xfrm>
          </p:grpSpPr>
          <p:cxnSp>
            <p:nvCxnSpPr>
              <p:cNvPr id="61" name="Straight Connector 60">
                <a:extLst>
                  <a:ext uri="{FF2B5EF4-FFF2-40B4-BE49-F238E27FC236}">
                    <a16:creationId xmlns:a16="http://schemas.microsoft.com/office/drawing/2014/main" id="{FDB2DAA9-4DB8-18E9-4701-B6A70913C045}"/>
                  </a:ext>
                </a:extLst>
              </p:cNvPr>
              <p:cNvCxnSpPr>
                <a:cxnSpLocks/>
              </p:cNvCxnSpPr>
              <p:nvPr/>
            </p:nvCxnSpPr>
            <p:spPr>
              <a:xfrm flipH="1">
                <a:off x="0" y="4553140"/>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F9ACF4E-9280-CC9D-324F-2AF4305F94FF}"/>
                  </a:ext>
                </a:extLst>
              </p:cNvPr>
              <p:cNvCxnSpPr>
                <a:cxnSpLocks/>
              </p:cNvCxnSpPr>
              <p:nvPr/>
            </p:nvCxnSpPr>
            <p:spPr>
              <a:xfrm>
                <a:off x="0" y="4426328"/>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7E71F3B9-185D-ED9E-5554-6E9EA0FE5062}"/>
                </a:ext>
              </a:extLst>
            </p:cNvPr>
            <p:cNvGrpSpPr/>
            <p:nvPr userDrawn="1"/>
          </p:nvGrpSpPr>
          <p:grpSpPr>
            <a:xfrm>
              <a:off x="4418" y="5601941"/>
              <a:ext cx="12192000" cy="128462"/>
              <a:chOff x="0" y="5460237"/>
              <a:chExt cx="12192000" cy="128462"/>
            </a:xfrm>
          </p:grpSpPr>
          <p:cxnSp>
            <p:nvCxnSpPr>
              <p:cNvPr id="59" name="Straight Connector 58">
                <a:extLst>
                  <a:ext uri="{FF2B5EF4-FFF2-40B4-BE49-F238E27FC236}">
                    <a16:creationId xmlns:a16="http://schemas.microsoft.com/office/drawing/2014/main" id="{155A4756-630C-DB03-82D6-50AF2B67F025}"/>
                  </a:ext>
                </a:extLst>
              </p:cNvPr>
              <p:cNvCxnSpPr>
                <a:cxnSpLocks/>
              </p:cNvCxnSpPr>
              <p:nvPr/>
            </p:nvCxnSpPr>
            <p:spPr>
              <a:xfrm flipH="1">
                <a:off x="0" y="558869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B5697CE-3529-2100-1DED-2FB0F5F41EA5}"/>
                  </a:ext>
                </a:extLst>
              </p:cNvPr>
              <p:cNvCxnSpPr>
                <a:cxnSpLocks/>
              </p:cNvCxnSpPr>
              <p:nvPr/>
            </p:nvCxnSpPr>
            <p:spPr>
              <a:xfrm>
                <a:off x="0" y="5460237"/>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424017B-4F49-CD81-0801-B602AA34B846}"/>
                </a:ext>
              </a:extLst>
            </p:cNvPr>
            <p:cNvGrpSpPr/>
            <p:nvPr userDrawn="1"/>
          </p:nvGrpSpPr>
          <p:grpSpPr>
            <a:xfrm>
              <a:off x="10961251" y="0"/>
              <a:ext cx="126872" cy="6858000"/>
              <a:chOff x="10747369" y="0"/>
              <a:chExt cx="126872" cy="6858000"/>
            </a:xfrm>
          </p:grpSpPr>
          <p:cxnSp>
            <p:nvCxnSpPr>
              <p:cNvPr id="57" name="Straight Connector 56">
                <a:extLst>
                  <a:ext uri="{FF2B5EF4-FFF2-40B4-BE49-F238E27FC236}">
                    <a16:creationId xmlns:a16="http://schemas.microsoft.com/office/drawing/2014/main" id="{9874093E-412D-227E-18A0-7B3A7D35400A}"/>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230A94-736D-FE99-D0A5-48FDDEFD8911}"/>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E6EDFC0-E9B1-246D-5199-D55AE981F858}"/>
                </a:ext>
              </a:extLst>
            </p:cNvPr>
            <p:cNvGrpSpPr/>
            <p:nvPr userDrawn="1"/>
          </p:nvGrpSpPr>
          <p:grpSpPr>
            <a:xfrm>
              <a:off x="9730493" y="0"/>
              <a:ext cx="126872" cy="6858000"/>
              <a:chOff x="10747369" y="0"/>
              <a:chExt cx="126872" cy="6858000"/>
            </a:xfrm>
          </p:grpSpPr>
          <p:cxnSp>
            <p:nvCxnSpPr>
              <p:cNvPr id="55" name="Straight Connector 54">
                <a:extLst>
                  <a:ext uri="{FF2B5EF4-FFF2-40B4-BE49-F238E27FC236}">
                    <a16:creationId xmlns:a16="http://schemas.microsoft.com/office/drawing/2014/main" id="{2332BE53-1D9C-B26F-AF0E-4AB5379A8F2E}"/>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72CCB61-1BA8-3E37-177F-4389CA7AADAF}"/>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EA2C70A-1778-C017-4BF5-4D7E11EDD4BA}"/>
                </a:ext>
              </a:extLst>
            </p:cNvPr>
            <p:cNvGrpSpPr/>
            <p:nvPr userDrawn="1"/>
          </p:nvGrpSpPr>
          <p:grpSpPr>
            <a:xfrm>
              <a:off x="8499735" y="0"/>
              <a:ext cx="126872" cy="6858000"/>
              <a:chOff x="10747369" y="0"/>
              <a:chExt cx="126872" cy="6858000"/>
            </a:xfrm>
          </p:grpSpPr>
          <p:cxnSp>
            <p:nvCxnSpPr>
              <p:cNvPr id="53" name="Straight Connector 52">
                <a:extLst>
                  <a:ext uri="{FF2B5EF4-FFF2-40B4-BE49-F238E27FC236}">
                    <a16:creationId xmlns:a16="http://schemas.microsoft.com/office/drawing/2014/main" id="{87EF4C95-1127-461B-71A2-660C9776A4F9}"/>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626CAC-7DB3-62B1-2B58-8227076CE59C}"/>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FF8C978-7A4C-5120-3AD2-0574100B8FF6}"/>
                </a:ext>
              </a:extLst>
            </p:cNvPr>
            <p:cNvGrpSpPr/>
            <p:nvPr userDrawn="1"/>
          </p:nvGrpSpPr>
          <p:grpSpPr>
            <a:xfrm>
              <a:off x="7268977" y="0"/>
              <a:ext cx="126872" cy="6858000"/>
              <a:chOff x="10747369" y="0"/>
              <a:chExt cx="126872" cy="6858000"/>
            </a:xfrm>
          </p:grpSpPr>
          <p:cxnSp>
            <p:nvCxnSpPr>
              <p:cNvPr id="51" name="Straight Connector 50">
                <a:extLst>
                  <a:ext uri="{FF2B5EF4-FFF2-40B4-BE49-F238E27FC236}">
                    <a16:creationId xmlns:a16="http://schemas.microsoft.com/office/drawing/2014/main" id="{1E49AB48-0CED-2DF8-19BB-9254CA80F700}"/>
                  </a:ext>
                </a:extLst>
              </p:cNvPr>
              <p:cNvCxnSpPr/>
              <p:nvPr/>
            </p:nvCxnSpPr>
            <p:spPr>
              <a:xfrm>
                <a:off x="107473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F28648C-5999-0E08-C3C1-6C3F4DF5C4BC}"/>
                  </a:ext>
                </a:extLst>
              </p:cNvPr>
              <p:cNvCxnSpPr/>
              <p:nvPr/>
            </p:nvCxnSpPr>
            <p:spPr>
              <a:xfrm>
                <a:off x="10874241"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0DEB3533-3505-DE6F-DAEE-327771418232}"/>
                </a:ext>
              </a:extLst>
            </p:cNvPr>
            <p:cNvGrpSpPr/>
            <p:nvPr userDrawn="1"/>
          </p:nvGrpSpPr>
          <p:grpSpPr>
            <a:xfrm>
              <a:off x="4418" y="4960880"/>
              <a:ext cx="12192000" cy="128462"/>
              <a:chOff x="0" y="5460237"/>
              <a:chExt cx="12192000" cy="128462"/>
            </a:xfrm>
          </p:grpSpPr>
          <p:cxnSp>
            <p:nvCxnSpPr>
              <p:cNvPr id="49" name="Straight Connector 48">
                <a:extLst>
                  <a:ext uri="{FF2B5EF4-FFF2-40B4-BE49-F238E27FC236}">
                    <a16:creationId xmlns:a16="http://schemas.microsoft.com/office/drawing/2014/main" id="{42882CFC-7308-B903-B6A0-3C158D6B8B39}"/>
                  </a:ext>
                </a:extLst>
              </p:cNvPr>
              <p:cNvCxnSpPr>
                <a:cxnSpLocks/>
              </p:cNvCxnSpPr>
              <p:nvPr/>
            </p:nvCxnSpPr>
            <p:spPr>
              <a:xfrm flipH="1">
                <a:off x="0" y="558869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3999AC-B2D8-B270-3564-9021A81E8620}"/>
                  </a:ext>
                </a:extLst>
              </p:cNvPr>
              <p:cNvCxnSpPr>
                <a:cxnSpLocks/>
              </p:cNvCxnSpPr>
              <p:nvPr/>
            </p:nvCxnSpPr>
            <p:spPr>
              <a:xfrm>
                <a:off x="0" y="5460237"/>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26852871-F5FE-4894-4FC6-17A2D67E3EFE}"/>
                </a:ext>
              </a:extLst>
            </p:cNvPr>
            <p:cNvGrpSpPr/>
            <p:nvPr userDrawn="1"/>
          </p:nvGrpSpPr>
          <p:grpSpPr>
            <a:xfrm>
              <a:off x="4418" y="3680408"/>
              <a:ext cx="12192000" cy="128462"/>
              <a:chOff x="0" y="5460237"/>
              <a:chExt cx="12192000" cy="128462"/>
            </a:xfrm>
          </p:grpSpPr>
          <p:cxnSp>
            <p:nvCxnSpPr>
              <p:cNvPr id="47" name="Straight Connector 46">
                <a:extLst>
                  <a:ext uri="{FF2B5EF4-FFF2-40B4-BE49-F238E27FC236}">
                    <a16:creationId xmlns:a16="http://schemas.microsoft.com/office/drawing/2014/main" id="{A4AF6D7D-E668-933E-9E57-E43A5E147B6D}"/>
                  </a:ext>
                </a:extLst>
              </p:cNvPr>
              <p:cNvCxnSpPr>
                <a:cxnSpLocks/>
              </p:cNvCxnSpPr>
              <p:nvPr/>
            </p:nvCxnSpPr>
            <p:spPr>
              <a:xfrm flipH="1">
                <a:off x="0" y="558869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8D608B0-4A36-9771-D2A6-482E4709762C}"/>
                  </a:ext>
                </a:extLst>
              </p:cNvPr>
              <p:cNvCxnSpPr>
                <a:cxnSpLocks/>
              </p:cNvCxnSpPr>
              <p:nvPr/>
            </p:nvCxnSpPr>
            <p:spPr>
              <a:xfrm>
                <a:off x="0" y="5460237"/>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1C6DC13-1597-731F-3232-1CF1F70CF60C}"/>
                </a:ext>
              </a:extLst>
            </p:cNvPr>
            <p:cNvGrpSpPr/>
            <p:nvPr userDrawn="1"/>
          </p:nvGrpSpPr>
          <p:grpSpPr>
            <a:xfrm>
              <a:off x="4418" y="2410223"/>
              <a:ext cx="12192000" cy="128462"/>
              <a:chOff x="0" y="5460237"/>
              <a:chExt cx="12192000" cy="128462"/>
            </a:xfrm>
          </p:grpSpPr>
          <p:cxnSp>
            <p:nvCxnSpPr>
              <p:cNvPr id="45" name="Straight Connector 44">
                <a:extLst>
                  <a:ext uri="{FF2B5EF4-FFF2-40B4-BE49-F238E27FC236}">
                    <a16:creationId xmlns:a16="http://schemas.microsoft.com/office/drawing/2014/main" id="{92E9A17D-6E17-460A-2DB3-8659C16840C5}"/>
                  </a:ext>
                </a:extLst>
              </p:cNvPr>
              <p:cNvCxnSpPr>
                <a:cxnSpLocks/>
              </p:cNvCxnSpPr>
              <p:nvPr/>
            </p:nvCxnSpPr>
            <p:spPr>
              <a:xfrm flipH="1">
                <a:off x="0" y="5588699"/>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206655-3A2D-5C88-726E-3C4A33DE4F0C}"/>
                  </a:ext>
                </a:extLst>
              </p:cNvPr>
              <p:cNvCxnSpPr>
                <a:cxnSpLocks/>
              </p:cNvCxnSpPr>
              <p:nvPr/>
            </p:nvCxnSpPr>
            <p:spPr>
              <a:xfrm>
                <a:off x="0" y="5460237"/>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F2325D62-DBA0-E759-BEFB-B05B698FE4E1}"/>
                </a:ext>
              </a:extLst>
            </p:cNvPr>
            <p:cNvCxnSpPr>
              <a:cxnSpLocks/>
            </p:cNvCxnSpPr>
            <p:nvPr/>
          </p:nvCxnSpPr>
          <p:spPr>
            <a:xfrm>
              <a:off x="-16130" y="0"/>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69FD79-03A7-FDDC-85B7-A9E84FAF2E71}"/>
                </a:ext>
              </a:extLst>
            </p:cNvPr>
            <p:cNvCxnSpPr>
              <a:cxnSpLocks/>
            </p:cNvCxnSpPr>
            <p:nvPr/>
          </p:nvCxnSpPr>
          <p:spPr>
            <a:xfrm>
              <a:off x="0" y="6858000"/>
              <a:ext cx="1219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F73BB53-1549-7044-CB0E-FD651BB7770F}"/>
                </a:ext>
              </a:extLst>
            </p:cNvPr>
            <p:cNvCxnSpPr/>
            <p:nvPr/>
          </p:nvCxnSpPr>
          <p:spPr>
            <a:xfrm>
              <a:off x="-5078" y="-17339"/>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024570-5533-204E-704F-DAF3E6D54D1F}"/>
                </a:ext>
              </a:extLst>
            </p:cNvPr>
            <p:cNvCxnSpPr/>
            <p:nvPr/>
          </p:nvCxnSpPr>
          <p:spPr>
            <a:xfrm>
              <a:off x="12192000" y="-27613"/>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B1DCB96-EE57-7D4A-752B-B7C01F23C5ED}"/>
                </a:ext>
              </a:extLst>
            </p:cNvPr>
            <p:cNvGrpSpPr/>
            <p:nvPr/>
          </p:nvGrpSpPr>
          <p:grpSpPr>
            <a:xfrm>
              <a:off x="2946692" y="0"/>
              <a:ext cx="132144" cy="6858000"/>
              <a:chOff x="3122569" y="0"/>
              <a:chExt cx="132144" cy="6858000"/>
            </a:xfrm>
          </p:grpSpPr>
          <p:cxnSp>
            <p:nvCxnSpPr>
              <p:cNvPr id="43" name="Straight Connector 42">
                <a:extLst>
                  <a:ext uri="{FF2B5EF4-FFF2-40B4-BE49-F238E27FC236}">
                    <a16:creationId xmlns:a16="http://schemas.microsoft.com/office/drawing/2014/main" id="{2D1FB47D-BAD9-9C54-E666-F1EEDCEDEE6B}"/>
                  </a:ext>
                </a:extLst>
              </p:cNvPr>
              <p:cNvCxnSpPr/>
              <p:nvPr userDrawn="1"/>
            </p:nvCxnSpPr>
            <p:spPr>
              <a:xfrm>
                <a:off x="31225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A1E5CF7-8637-B17D-3124-CE38288B7C59}"/>
                  </a:ext>
                </a:extLst>
              </p:cNvPr>
              <p:cNvCxnSpPr/>
              <p:nvPr userDrawn="1"/>
            </p:nvCxnSpPr>
            <p:spPr>
              <a:xfrm>
                <a:off x="3254713"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1F03315B-51F1-D151-E0DC-E8D4A9A1D1B2}"/>
                </a:ext>
              </a:extLst>
            </p:cNvPr>
            <p:cNvGrpSpPr/>
            <p:nvPr/>
          </p:nvGrpSpPr>
          <p:grpSpPr>
            <a:xfrm>
              <a:off x="4183891" y="0"/>
              <a:ext cx="132144" cy="6858000"/>
              <a:chOff x="3122569" y="0"/>
              <a:chExt cx="132144" cy="6858000"/>
            </a:xfrm>
          </p:grpSpPr>
          <p:cxnSp>
            <p:nvCxnSpPr>
              <p:cNvPr id="41" name="Straight Connector 40">
                <a:extLst>
                  <a:ext uri="{FF2B5EF4-FFF2-40B4-BE49-F238E27FC236}">
                    <a16:creationId xmlns:a16="http://schemas.microsoft.com/office/drawing/2014/main" id="{8FCB37CA-8E7E-9477-A042-0714AFEF2132}"/>
                  </a:ext>
                </a:extLst>
              </p:cNvPr>
              <p:cNvCxnSpPr/>
              <p:nvPr userDrawn="1"/>
            </p:nvCxnSpPr>
            <p:spPr>
              <a:xfrm>
                <a:off x="3122569"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8C56A0-95D9-EB5F-F4B6-5FCCA5A96980}"/>
                  </a:ext>
                </a:extLst>
              </p:cNvPr>
              <p:cNvCxnSpPr/>
              <p:nvPr userDrawn="1"/>
            </p:nvCxnSpPr>
            <p:spPr>
              <a:xfrm>
                <a:off x="3254713" y="0"/>
                <a:ext cx="0" cy="685800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2184573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70589-3DD2-97D3-72DF-89FF122F95EF}"/>
              </a:ext>
            </a:extLst>
          </p:cNvPr>
          <p:cNvSpPr/>
          <p:nvPr/>
        </p:nvSpPr>
        <p:spPr>
          <a:xfrm>
            <a:off x="1200560" y="641562"/>
            <a:ext cx="4212000" cy="3035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3600" b="1" dirty="0">
                <a:solidFill>
                  <a:schemeClr val="tx1"/>
                </a:solidFill>
                <a:effectLst/>
                <a:latin typeface="Source Sans Pro" panose="020B0503030403020204" pitchFamily="34" charset="0"/>
                <a:ea typeface="Source Sans Pro" panose="020B0503030403020204" pitchFamily="34" charset="0"/>
              </a:rPr>
              <a:t>DES520</a:t>
            </a:r>
            <a:br>
              <a:rPr lang="en-SG" sz="3600" b="1" dirty="0">
                <a:solidFill>
                  <a:schemeClr val="tx1"/>
                </a:solidFill>
                <a:latin typeface="Source Sans Pro" panose="020B0503030403020204" pitchFamily="34" charset="0"/>
                <a:ea typeface="Source Sans Pro" panose="020B0503030403020204" pitchFamily="34" charset="0"/>
              </a:rPr>
            </a:br>
            <a:r>
              <a:rPr lang="en-SG" sz="3600" b="1" dirty="0">
                <a:solidFill>
                  <a:schemeClr val="tx1"/>
                </a:solidFill>
                <a:effectLst/>
                <a:latin typeface="Source Sans Pro" panose="020B0503030403020204" pitchFamily="34" charset="0"/>
                <a:ea typeface="Source Sans Pro" panose="020B0503030403020204" pitchFamily="34" charset="0"/>
              </a:rPr>
              <a:t>Communication Design for Business</a:t>
            </a:r>
          </a:p>
          <a:p>
            <a:r>
              <a:rPr lang="en-SG" sz="2800" dirty="0">
                <a:solidFill>
                  <a:schemeClr val="bg1"/>
                </a:solidFill>
                <a:latin typeface="Source Sans Pro" panose="020B0503030403020204" pitchFamily="34" charset="0"/>
                <a:ea typeface="Source Sans Pro" panose="020B0503030403020204" pitchFamily="34" charset="0"/>
              </a:rPr>
              <a:t>Tutor-Marked Assignment</a:t>
            </a:r>
            <a:br>
              <a:rPr lang="en-SG" sz="2800" dirty="0">
                <a:solidFill>
                  <a:schemeClr val="bg1"/>
                </a:solidFill>
                <a:latin typeface="Source Sans Pro" panose="020B0503030403020204" pitchFamily="34" charset="0"/>
                <a:ea typeface="Source Sans Pro" panose="020B0503030403020204" pitchFamily="34" charset="0"/>
              </a:rPr>
            </a:br>
            <a:r>
              <a:rPr lang="en-SG" sz="2800" dirty="0">
                <a:solidFill>
                  <a:schemeClr val="bg1"/>
                </a:solidFill>
                <a:latin typeface="Source Sans Pro" panose="020B0503030403020204" pitchFamily="34" charset="0"/>
                <a:ea typeface="Source Sans Pro" panose="020B0503030403020204" pitchFamily="34" charset="0"/>
              </a:rPr>
              <a:t>January 2023 Presentation</a:t>
            </a:r>
            <a:endParaRPr lang="en-US" sz="2800" dirty="0">
              <a:solidFill>
                <a:schemeClr val="bg1"/>
              </a:solidFill>
              <a:latin typeface="Source Sans Pro" panose="020B0503030403020204" pitchFamily="34" charset="0"/>
              <a:ea typeface="Source Sans Pro" panose="020B0503030403020204" pitchFamily="34" charset="0"/>
            </a:endParaRPr>
          </a:p>
          <a:p>
            <a:endParaRPr lang="en-US" sz="3416" b="1" dirty="0">
              <a:solidFill>
                <a:schemeClr val="tx1"/>
              </a:solidFill>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32D9B71A-C307-D1B3-1F33-6E35F19D363B}"/>
              </a:ext>
            </a:extLst>
          </p:cNvPr>
          <p:cNvSpPr/>
          <p:nvPr/>
        </p:nvSpPr>
        <p:spPr>
          <a:xfrm>
            <a:off x="6791218" y="3805797"/>
            <a:ext cx="4171307" cy="1166895"/>
          </a:xfrm>
          <a:prstGeom prst="rect">
            <a:avLst/>
          </a:prstGeom>
          <a:solidFill>
            <a:schemeClr val="bg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Source Sans Pro" panose="020B0503030403020204" pitchFamily="34" charset="0"/>
                <a:ea typeface="Source Sans Pro" panose="020B0503030403020204" pitchFamily="34" charset="0"/>
              </a:rPr>
              <a:t>Name: </a:t>
            </a:r>
            <a:r>
              <a:rPr lang="en-US" sz="2400" dirty="0">
                <a:solidFill>
                  <a:schemeClr val="bg1"/>
                </a:solidFill>
                <a:latin typeface="Source Sans Pro" panose="020B0503030403020204" pitchFamily="34" charset="0"/>
                <a:ea typeface="Source Sans Pro" panose="020B0503030403020204" pitchFamily="34" charset="0"/>
              </a:rPr>
              <a:t>Sruthi </a:t>
            </a:r>
            <a:r>
              <a:rPr lang="en-US" sz="2400">
                <a:solidFill>
                  <a:schemeClr val="bg1"/>
                </a:solidFill>
                <a:latin typeface="Source Sans Pro" panose="020B0503030403020204" pitchFamily="34" charset="0"/>
                <a:ea typeface="Source Sans Pro" panose="020B0503030403020204" pitchFamily="34" charset="0"/>
              </a:rPr>
              <a:t>Madhusudanan</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3967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F45976-05D3-1418-5052-37EE3130D633}"/>
              </a:ext>
            </a:extLst>
          </p:cNvPr>
          <p:cNvSpPr/>
          <p:nvPr/>
        </p:nvSpPr>
        <p:spPr>
          <a:xfrm>
            <a:off x="637309" y="637309"/>
            <a:ext cx="10931236" cy="1108364"/>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SG" sz="3200" b="1" i="0" dirty="0">
              <a:effectLst/>
              <a:latin typeface="Source Sans Pro" panose="020B0503030403020204" pitchFamily="34" charset="0"/>
              <a:ea typeface="Source Sans Pro" panose="020B0503030403020204" pitchFamily="34" charset="0"/>
            </a:endParaRPr>
          </a:p>
          <a:p>
            <a:pPr algn="ctr"/>
            <a:r>
              <a:rPr lang="en-SG" sz="3200" b="1" i="0" dirty="0">
                <a:effectLst/>
                <a:latin typeface="Source Sans Pro" panose="020B0503030403020204" pitchFamily="34" charset="0"/>
                <a:ea typeface="Source Sans Pro" panose="020B0503030403020204" pitchFamily="34" charset="0"/>
              </a:rPr>
              <a:t>A program of Singapore Design Week</a:t>
            </a:r>
          </a:p>
          <a:p>
            <a:pPr algn="ctr"/>
            <a:r>
              <a:rPr lang="en-SG" sz="2400" i="0" dirty="0">
                <a:solidFill>
                  <a:schemeClr val="tx1"/>
                </a:solidFill>
                <a:effectLst/>
                <a:latin typeface="Source Sans Pro" panose="020B0503030403020204" pitchFamily="34" charset="0"/>
                <a:ea typeface="Source Sans Pro" panose="020B0503030403020204" pitchFamily="34" charset="0"/>
              </a:rPr>
              <a:t>Art and Design Showcase at SUSS</a:t>
            </a:r>
          </a:p>
          <a:p>
            <a:pPr algn="ctr"/>
            <a:endParaRPr lang="en-US" sz="3200" b="1" dirty="0">
              <a:solidFill>
                <a:schemeClr val="tx1"/>
              </a:solidFill>
              <a:latin typeface="Source Sans Pro" panose="020B0503030403020204" pitchFamily="34" charset="0"/>
              <a:ea typeface="Source Sans Pro" panose="020B0503030403020204" pitchFamily="34" charset="0"/>
            </a:endParaRPr>
          </a:p>
        </p:txBody>
      </p:sp>
      <p:sp>
        <p:nvSpPr>
          <p:cNvPr id="3" name="Rectangle 2">
            <a:extLst>
              <a:ext uri="{FF2B5EF4-FFF2-40B4-BE49-F238E27FC236}">
                <a16:creationId xmlns:a16="http://schemas.microsoft.com/office/drawing/2014/main" id="{3179A789-4811-961E-D162-8639D3C19061}"/>
              </a:ext>
            </a:extLst>
          </p:cNvPr>
          <p:cNvSpPr/>
          <p:nvPr/>
        </p:nvSpPr>
        <p:spPr>
          <a:xfrm>
            <a:off x="637309" y="1898073"/>
            <a:ext cx="5361709" cy="4391891"/>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2200" b="0" i="0" dirty="0">
                <a:solidFill>
                  <a:schemeClr val="tx1"/>
                </a:solidFill>
                <a:effectLst/>
                <a:latin typeface="Source Sans Pro" panose="020B0503030403020204" pitchFamily="34" charset="0"/>
                <a:ea typeface="Source Sans Pro" panose="020B0503030403020204" pitchFamily="34" charset="0"/>
              </a:rPr>
              <a:t>The return of our anticipated Design Week this year will feature a collection of our students’ design works, a talk on the meanings and interpretations of design, and </a:t>
            </a:r>
            <a:r>
              <a:rPr lang="en-SG" sz="2200" dirty="0">
                <a:solidFill>
                  <a:schemeClr val="tx1"/>
                </a:solidFill>
                <a:latin typeface="Source Sans Pro" panose="020B0503030403020204" pitchFamily="34" charset="0"/>
                <a:ea typeface="Source Sans Pro" panose="020B0503030403020204" pitchFamily="34" charset="0"/>
              </a:rPr>
              <a:t>a </a:t>
            </a:r>
            <a:r>
              <a:rPr lang="en-SG" sz="2200" b="0" i="0" dirty="0">
                <a:solidFill>
                  <a:schemeClr val="tx1"/>
                </a:solidFill>
                <a:effectLst/>
                <a:latin typeface="Source Sans Pro" panose="020B0503030403020204" pitchFamily="34" charset="0"/>
                <a:ea typeface="Source Sans Pro" panose="020B0503030403020204" pitchFamily="34" charset="0"/>
              </a:rPr>
              <a:t>recycling workshop. All are welcome. Please come and join us to celebrate the event!</a:t>
            </a:r>
          </a:p>
          <a:p>
            <a:endParaRPr lang="en-SG" sz="2000" dirty="0">
              <a:solidFill>
                <a:schemeClr val="tx1"/>
              </a:solidFill>
              <a:latin typeface="Source Sans Pro" panose="020B0503030403020204" pitchFamily="34" charset="0"/>
              <a:ea typeface="Source Sans Pro" panose="020B0503030403020204" pitchFamily="34" charset="0"/>
            </a:endParaRPr>
          </a:p>
          <a:p>
            <a:r>
              <a:rPr lang="en-SG" sz="2200" b="1" i="0" dirty="0">
                <a:effectLst/>
                <a:latin typeface="Source Sans Pro" panose="020B0503030403020204" pitchFamily="34" charset="0"/>
                <a:ea typeface="Source Sans Pro" panose="020B0503030403020204" pitchFamily="34" charset="0"/>
              </a:rPr>
              <a:t>Venue: </a:t>
            </a:r>
            <a:r>
              <a:rPr lang="en-SG" sz="2200" b="0" i="0" dirty="0">
                <a:effectLst/>
                <a:latin typeface="Source Sans Pro" panose="020B0503030403020204" pitchFamily="34" charset="0"/>
                <a:ea typeface="Source Sans Pro" panose="020B0503030403020204" pitchFamily="34" charset="0"/>
              </a:rPr>
              <a:t>461 Clementi Road, Singapore 599491</a:t>
            </a:r>
            <a:br>
              <a:rPr lang="en-SG" sz="2200" dirty="0">
                <a:latin typeface="Source Sans Pro" panose="020B0503030403020204" pitchFamily="34" charset="0"/>
                <a:ea typeface="Source Sans Pro" panose="020B0503030403020204" pitchFamily="34" charset="0"/>
              </a:rPr>
            </a:br>
            <a:r>
              <a:rPr lang="en-SG" sz="2200" b="1" i="0" dirty="0">
                <a:effectLst/>
                <a:latin typeface="Source Sans Pro" panose="020B0503030403020204" pitchFamily="34" charset="0"/>
                <a:ea typeface="Source Sans Pro" panose="020B0503030403020204" pitchFamily="34" charset="0"/>
              </a:rPr>
              <a:t>Website: </a:t>
            </a:r>
            <a:r>
              <a:rPr lang="en-SG" sz="2200" b="0" i="0" dirty="0">
                <a:effectLst/>
                <a:latin typeface="Source Sans Pro" panose="020B0503030403020204" pitchFamily="34" charset="0"/>
                <a:ea typeface="Source Sans Pro" panose="020B0503030403020204" pitchFamily="34" charset="0"/>
              </a:rPr>
              <a:t>www.suss.edu.sg/SDW202x</a:t>
            </a:r>
            <a:endParaRPr lang="en-US" sz="2200" dirty="0">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AC107F9D-58A8-E8F9-D703-C4814570E505}"/>
              </a:ext>
            </a:extLst>
          </p:cNvPr>
          <p:cNvSpPr/>
          <p:nvPr/>
        </p:nvSpPr>
        <p:spPr>
          <a:xfrm>
            <a:off x="6192984" y="1898073"/>
            <a:ext cx="5375561" cy="498763"/>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SG" sz="2400" b="1">
                <a:solidFill>
                  <a:schemeClr val="tx1"/>
                </a:solidFill>
                <a:latin typeface="Source Sans Pro" panose="020B0503030403020204" pitchFamily="34" charset="0"/>
                <a:ea typeface="Source Sans Pro" panose="020B0503030403020204" pitchFamily="34" charset="0"/>
              </a:rPr>
              <a:t>Key activities</a:t>
            </a:r>
            <a:endParaRPr lang="en-SG" sz="2400" b="1" dirty="0">
              <a:solidFill>
                <a:schemeClr val="tx1"/>
              </a:solidFill>
              <a:latin typeface="Source Sans Pro" panose="020B0503030403020204" pitchFamily="34" charset="0"/>
              <a:ea typeface="Source Sans Pro" panose="020B0503030403020204" pitchFamily="34" charset="0"/>
            </a:endParaRPr>
          </a:p>
        </p:txBody>
      </p:sp>
      <p:sp>
        <p:nvSpPr>
          <p:cNvPr id="6" name="Rectangle 5">
            <a:extLst>
              <a:ext uri="{FF2B5EF4-FFF2-40B4-BE49-F238E27FC236}">
                <a16:creationId xmlns:a16="http://schemas.microsoft.com/office/drawing/2014/main" id="{6E6CCD60-BDFD-F34C-B458-2AEE06A399DB}"/>
              </a:ext>
            </a:extLst>
          </p:cNvPr>
          <p:cNvSpPr/>
          <p:nvPr/>
        </p:nvSpPr>
        <p:spPr>
          <a:xfrm>
            <a:off x="6192984" y="2563091"/>
            <a:ext cx="5375561" cy="1108364"/>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1800" dirty="0">
                <a:solidFill>
                  <a:schemeClr val="tx1"/>
                </a:solidFill>
                <a:latin typeface="Source Sans Pro" panose="020B0503030403020204" pitchFamily="34" charset="0"/>
                <a:ea typeface="Source Sans Pro" panose="020B0503030403020204" pitchFamily="34" charset="0"/>
              </a:rPr>
              <a:t>Title: Art and Photography Exhibition</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Date: March 10</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Time: 11 am - 5 pm</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Venue: Block A, SR A.3.01</a:t>
            </a:r>
            <a:endParaRPr lang="en-US" sz="1800" dirty="0">
              <a:solidFill>
                <a:schemeClr val="tx1"/>
              </a:solidFill>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E38CAAB6-62F3-6590-AB7F-989A3E75E3A7}"/>
              </a:ext>
            </a:extLst>
          </p:cNvPr>
          <p:cNvSpPr/>
          <p:nvPr/>
        </p:nvSpPr>
        <p:spPr>
          <a:xfrm>
            <a:off x="6192984" y="3810000"/>
            <a:ext cx="5375561" cy="1149927"/>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SG" sz="1800" dirty="0">
                <a:solidFill>
                  <a:schemeClr val="tx1"/>
                </a:solidFill>
                <a:latin typeface="Source Sans Pro" panose="020B0503030403020204" pitchFamily="34" charset="0"/>
                <a:ea typeface="Source Sans Pro" panose="020B0503030403020204" pitchFamily="34" charset="0"/>
              </a:rPr>
              <a:t>Title: Design is ...</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Date: March 10</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Time: 12 noon - 1 pm</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Venue: Block C, SR C3.08</a:t>
            </a:r>
            <a:endParaRPr lang="en-US" sz="1800" dirty="0">
              <a:latin typeface="Source Sans Pro" panose="020B0503030403020204" pitchFamily="34" charset="0"/>
              <a:ea typeface="Source Sans Pro" panose="020B0503030403020204" pitchFamily="34" charset="0"/>
            </a:endParaRPr>
          </a:p>
        </p:txBody>
      </p:sp>
      <p:sp>
        <p:nvSpPr>
          <p:cNvPr id="8" name="Rectangle 7">
            <a:extLst>
              <a:ext uri="{FF2B5EF4-FFF2-40B4-BE49-F238E27FC236}">
                <a16:creationId xmlns:a16="http://schemas.microsoft.com/office/drawing/2014/main" id="{F644D556-ACAB-01A3-6985-349EDF9C1408}"/>
              </a:ext>
            </a:extLst>
          </p:cNvPr>
          <p:cNvSpPr/>
          <p:nvPr/>
        </p:nvSpPr>
        <p:spPr>
          <a:xfrm>
            <a:off x="6192984" y="5098473"/>
            <a:ext cx="5375561" cy="1191491"/>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1800" dirty="0">
                <a:solidFill>
                  <a:schemeClr val="tx1"/>
                </a:solidFill>
                <a:latin typeface="Source Sans Pro" panose="020B0503030403020204" pitchFamily="34" charset="0"/>
                <a:ea typeface="Source Sans Pro" panose="020B0503030403020204" pitchFamily="34" charset="0"/>
              </a:rPr>
              <a:t>Title: Recycles Art Workshop Using Design Elements and Concepts</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Date: March 10</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Time: 1 pm - 3 pm</a:t>
            </a:r>
            <a:br>
              <a:rPr lang="en-SG" sz="1800" dirty="0">
                <a:solidFill>
                  <a:schemeClr val="tx1"/>
                </a:solidFill>
                <a:latin typeface="Source Sans Pro" panose="020B0503030403020204" pitchFamily="34" charset="0"/>
                <a:ea typeface="Source Sans Pro" panose="020B0503030403020204" pitchFamily="34" charset="0"/>
              </a:rPr>
            </a:br>
            <a:r>
              <a:rPr lang="en-SG" sz="1800" dirty="0">
                <a:solidFill>
                  <a:schemeClr val="tx1"/>
                </a:solidFill>
                <a:latin typeface="Source Sans Pro" panose="020B0503030403020204" pitchFamily="34" charset="0"/>
                <a:ea typeface="Source Sans Pro" panose="020B0503030403020204" pitchFamily="34" charset="0"/>
              </a:rPr>
              <a:t>Venue: Block C, SR C.3.08</a:t>
            </a:r>
            <a:endParaRPr lang="en-US" sz="1800"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48C433E9-3887-3AB8-CFE1-07860BDCC02B}"/>
              </a:ext>
            </a:extLst>
          </p:cNvPr>
          <p:cNvSpPr txBox="1"/>
          <p:nvPr/>
        </p:nvSpPr>
        <p:spPr>
          <a:xfrm>
            <a:off x="0" y="96982"/>
            <a:ext cx="512618" cy="374073"/>
          </a:xfrm>
          <a:prstGeom prst="rect">
            <a:avLst/>
          </a:prstGeom>
          <a:noFill/>
        </p:spPr>
        <p:txBody>
          <a:bodyPr wrap="square" rtlCol="0">
            <a:spAutoFit/>
          </a:bodyPr>
          <a:lstStyle/>
          <a:p>
            <a:r>
              <a:rPr lang="en-US" dirty="0">
                <a:solidFill>
                  <a:schemeClr val="tx1"/>
                </a:solidFill>
                <a:latin typeface="Source Sans Pro" panose="020B0503030403020204" pitchFamily="34" charset="0"/>
                <a:ea typeface="Source Sans Pro" panose="020B0503030403020204" pitchFamily="34" charset="0"/>
              </a:rPr>
              <a:t>V1</a:t>
            </a:r>
            <a:endParaRPr lang="en-US" dirty="0"/>
          </a:p>
        </p:txBody>
      </p:sp>
    </p:spTree>
    <p:extLst>
      <p:ext uri="{BB962C8B-B14F-4D97-AF65-F5344CB8AC3E}">
        <p14:creationId xmlns:p14="http://schemas.microsoft.com/office/powerpoint/2010/main" val="59179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641D6-356B-602C-F206-D0901C0619F3}"/>
              </a:ext>
            </a:extLst>
          </p:cNvPr>
          <p:cNvSpPr/>
          <p:nvPr/>
        </p:nvSpPr>
        <p:spPr>
          <a:xfrm>
            <a:off x="623455" y="609600"/>
            <a:ext cx="10945090" cy="1149927"/>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SG" sz="3200" b="1" i="0" dirty="0">
                <a:effectLst/>
                <a:latin typeface="Source Sans Pro" panose="020B0503030403020204" pitchFamily="34" charset="0"/>
                <a:ea typeface="Source Sans Pro" panose="020B0503030403020204" pitchFamily="34" charset="0"/>
              </a:rPr>
              <a:t>A program of Singapore Design Week</a:t>
            </a:r>
          </a:p>
          <a:p>
            <a:pPr algn="ctr"/>
            <a:r>
              <a:rPr lang="en-SG" sz="2400" i="0" dirty="0">
                <a:solidFill>
                  <a:schemeClr val="tx1"/>
                </a:solidFill>
                <a:effectLst/>
                <a:latin typeface="Source Sans Pro" panose="020B0503030403020204" pitchFamily="34" charset="0"/>
                <a:ea typeface="Source Sans Pro" panose="020B0503030403020204" pitchFamily="34" charset="0"/>
              </a:rPr>
              <a:t>Art and Design Showcase at SUSS</a:t>
            </a:r>
          </a:p>
        </p:txBody>
      </p:sp>
      <p:sp>
        <p:nvSpPr>
          <p:cNvPr id="3" name="Rectangle 2">
            <a:extLst>
              <a:ext uri="{FF2B5EF4-FFF2-40B4-BE49-F238E27FC236}">
                <a16:creationId xmlns:a16="http://schemas.microsoft.com/office/drawing/2014/main" id="{D2C9CBF4-E343-9CE4-1378-C33B7EAFA7FB}"/>
              </a:ext>
            </a:extLst>
          </p:cNvPr>
          <p:cNvSpPr/>
          <p:nvPr/>
        </p:nvSpPr>
        <p:spPr>
          <a:xfrm>
            <a:off x="623455" y="1898072"/>
            <a:ext cx="6054436" cy="4350328"/>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endParaRPr lang="en-SG" sz="2200" b="0" i="0" dirty="0">
              <a:solidFill>
                <a:schemeClr val="tx1"/>
              </a:solidFill>
              <a:effectLst/>
              <a:latin typeface="Source Sans Pro" panose="020B0503030403020204" pitchFamily="34" charset="0"/>
              <a:ea typeface="Source Sans Pro" panose="020B0503030403020204" pitchFamily="34" charset="0"/>
            </a:endParaRPr>
          </a:p>
          <a:p>
            <a:r>
              <a:rPr lang="en-SG" sz="2200" b="0" i="0" dirty="0">
                <a:solidFill>
                  <a:schemeClr val="tx1"/>
                </a:solidFill>
                <a:effectLst/>
                <a:latin typeface="Source Sans Pro" panose="020B0503030403020204" pitchFamily="34" charset="0"/>
                <a:ea typeface="Source Sans Pro" panose="020B0503030403020204" pitchFamily="34" charset="0"/>
              </a:rPr>
              <a:t>The return of our anticipated Design Week this year will feature a collection of our students’ design works, a talk on the meanings and interpretations of design, and </a:t>
            </a:r>
            <a:r>
              <a:rPr lang="en-SG" sz="2200" dirty="0">
                <a:solidFill>
                  <a:schemeClr val="tx1"/>
                </a:solidFill>
                <a:latin typeface="Source Sans Pro" panose="020B0503030403020204" pitchFamily="34" charset="0"/>
                <a:ea typeface="Source Sans Pro" panose="020B0503030403020204" pitchFamily="34" charset="0"/>
              </a:rPr>
              <a:t>a </a:t>
            </a:r>
            <a:r>
              <a:rPr lang="en-SG" sz="2200" b="0" i="0" dirty="0">
                <a:solidFill>
                  <a:schemeClr val="tx1"/>
                </a:solidFill>
                <a:effectLst/>
                <a:latin typeface="Source Sans Pro" panose="020B0503030403020204" pitchFamily="34" charset="0"/>
                <a:ea typeface="Source Sans Pro" panose="020B0503030403020204" pitchFamily="34" charset="0"/>
              </a:rPr>
              <a:t>recycling workshop. All are welcome. Please come and </a:t>
            </a:r>
          </a:p>
          <a:p>
            <a:r>
              <a:rPr lang="en-SG" sz="2200" b="0" i="0" dirty="0">
                <a:solidFill>
                  <a:schemeClr val="tx1"/>
                </a:solidFill>
                <a:effectLst/>
                <a:latin typeface="Source Sans Pro" panose="020B0503030403020204" pitchFamily="34" charset="0"/>
                <a:ea typeface="Source Sans Pro" panose="020B0503030403020204" pitchFamily="34" charset="0"/>
              </a:rPr>
              <a:t>join us to celebrate the event!</a:t>
            </a:r>
          </a:p>
          <a:p>
            <a:endParaRPr lang="en-SG" sz="2200" b="0" i="0" dirty="0">
              <a:solidFill>
                <a:schemeClr val="tx1"/>
              </a:solidFill>
              <a:effectLst/>
              <a:latin typeface="Source Sans Pro" panose="020B0503030403020204" pitchFamily="34" charset="0"/>
              <a:ea typeface="Source Sans Pro" panose="020B0503030403020204" pitchFamily="34" charset="0"/>
            </a:endParaRPr>
          </a:p>
          <a:p>
            <a:r>
              <a:rPr lang="en-SG" sz="2200" b="1" i="0" dirty="0">
                <a:effectLst/>
                <a:latin typeface="Source Sans Pro" panose="020B0503030403020204" pitchFamily="34" charset="0"/>
                <a:ea typeface="Source Sans Pro" panose="020B0503030403020204" pitchFamily="34" charset="0"/>
              </a:rPr>
              <a:t>Venue: </a:t>
            </a:r>
          </a:p>
          <a:p>
            <a:r>
              <a:rPr lang="en-SG" sz="2200" b="0" i="0" dirty="0">
                <a:effectLst/>
                <a:latin typeface="Source Sans Pro" panose="020B0503030403020204" pitchFamily="34" charset="0"/>
                <a:ea typeface="Source Sans Pro" panose="020B0503030403020204" pitchFamily="34" charset="0"/>
              </a:rPr>
              <a:t>461 Clementi Road,</a:t>
            </a:r>
          </a:p>
          <a:p>
            <a:r>
              <a:rPr lang="en-SG" sz="2200" b="0" i="0" dirty="0">
                <a:effectLst/>
                <a:latin typeface="Source Sans Pro" panose="020B0503030403020204" pitchFamily="34" charset="0"/>
                <a:ea typeface="Source Sans Pro" panose="020B0503030403020204" pitchFamily="34" charset="0"/>
              </a:rPr>
              <a:t>Singapore 599491.</a:t>
            </a:r>
            <a:br>
              <a:rPr lang="en-SG" sz="2200" dirty="0">
                <a:latin typeface="Source Sans Pro" panose="020B0503030403020204" pitchFamily="34" charset="0"/>
                <a:ea typeface="Source Sans Pro" panose="020B0503030403020204" pitchFamily="34" charset="0"/>
              </a:rPr>
            </a:br>
            <a:r>
              <a:rPr lang="en-SG" sz="2200" b="1" i="0" dirty="0">
                <a:effectLst/>
                <a:latin typeface="Source Sans Pro" panose="020B0503030403020204" pitchFamily="34" charset="0"/>
                <a:ea typeface="Source Sans Pro" panose="020B0503030403020204" pitchFamily="34" charset="0"/>
              </a:rPr>
              <a:t>Website: </a:t>
            </a:r>
          </a:p>
          <a:p>
            <a:r>
              <a:rPr lang="en-SG" sz="2200" b="0" i="0" dirty="0">
                <a:effectLst/>
                <a:latin typeface="Source Sans Pro" panose="020B0503030403020204" pitchFamily="34" charset="0"/>
                <a:ea typeface="Source Sans Pro" panose="020B0503030403020204" pitchFamily="34" charset="0"/>
              </a:rPr>
              <a:t>www.suss.edu.sg/SDW202x</a:t>
            </a:r>
            <a:endParaRPr lang="en-US" sz="2200" dirty="0">
              <a:latin typeface="Source Sans Pro" panose="020B0503030403020204" pitchFamily="34" charset="0"/>
              <a:ea typeface="Source Sans Pro" panose="020B0503030403020204" pitchFamily="34" charset="0"/>
            </a:endParaRPr>
          </a:p>
          <a:p>
            <a:endParaRPr lang="en-SG" sz="2400" b="0" i="0" dirty="0">
              <a:solidFill>
                <a:schemeClr val="tx1"/>
              </a:solidFill>
              <a:effectLst/>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CE993936-B1E3-E8E7-AB5C-5A86CD443FB0}"/>
              </a:ext>
            </a:extLst>
          </p:cNvPr>
          <p:cNvSpPr/>
          <p:nvPr/>
        </p:nvSpPr>
        <p:spPr>
          <a:xfrm>
            <a:off x="6816436" y="1898073"/>
            <a:ext cx="4752109" cy="512618"/>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2200" b="1" dirty="0">
                <a:solidFill>
                  <a:schemeClr val="tx1"/>
                </a:solidFill>
                <a:latin typeface="Source Sans Pro" panose="020B0503030403020204" pitchFamily="34" charset="0"/>
                <a:ea typeface="Source Sans Pro" panose="020B0503030403020204" pitchFamily="34" charset="0"/>
              </a:rPr>
              <a:t>Key activities</a:t>
            </a:r>
          </a:p>
        </p:txBody>
      </p:sp>
      <p:sp>
        <p:nvSpPr>
          <p:cNvPr id="6" name="Rectangle 5">
            <a:extLst>
              <a:ext uri="{FF2B5EF4-FFF2-40B4-BE49-F238E27FC236}">
                <a16:creationId xmlns:a16="http://schemas.microsoft.com/office/drawing/2014/main" id="{4155E143-1E91-0D53-CFDD-28DAE62DE167}"/>
              </a:ext>
            </a:extLst>
          </p:cNvPr>
          <p:cNvSpPr/>
          <p:nvPr/>
        </p:nvSpPr>
        <p:spPr>
          <a:xfrm>
            <a:off x="6816436" y="2563091"/>
            <a:ext cx="4752109" cy="1122218"/>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2000" b="1" dirty="0">
                <a:solidFill>
                  <a:schemeClr val="tx1"/>
                </a:solidFill>
                <a:latin typeface="Source Sans Pro" panose="020B0503030403020204" pitchFamily="34" charset="0"/>
                <a:ea typeface="Source Sans Pro" panose="020B0503030403020204" pitchFamily="34" charset="0"/>
              </a:rPr>
              <a:t>Art and Photography Exhibition</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March 10 ( 11 am - 5 pm) </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Venue: Block A, SR A.3.01</a:t>
            </a:r>
            <a:endParaRPr lang="en-US" sz="2000" dirty="0">
              <a:solidFill>
                <a:schemeClr val="tx1"/>
              </a:solidFill>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32A5341E-6F10-7388-8DFC-4696B1439540}"/>
              </a:ext>
            </a:extLst>
          </p:cNvPr>
          <p:cNvSpPr/>
          <p:nvPr/>
        </p:nvSpPr>
        <p:spPr>
          <a:xfrm>
            <a:off x="6816436" y="3810000"/>
            <a:ext cx="4752109" cy="1136073"/>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2000" b="1" dirty="0">
                <a:solidFill>
                  <a:schemeClr val="tx1"/>
                </a:solidFill>
                <a:latin typeface="Source Sans Pro" panose="020B0503030403020204" pitchFamily="34" charset="0"/>
                <a:ea typeface="Source Sans Pro" panose="020B0503030403020204" pitchFamily="34" charset="0"/>
              </a:rPr>
              <a:t>Design is ...</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March 10 ( 12 noon - 1 pm )</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Venue: Block C, SR C3.08</a:t>
            </a:r>
            <a:endParaRPr lang="en-US" sz="2000" dirty="0">
              <a:latin typeface="Source Sans Pro" panose="020B0503030403020204" pitchFamily="34" charset="0"/>
              <a:ea typeface="Source Sans Pro" panose="020B0503030403020204" pitchFamily="34" charset="0"/>
            </a:endParaRPr>
          </a:p>
        </p:txBody>
      </p:sp>
      <p:sp>
        <p:nvSpPr>
          <p:cNvPr id="8" name="Rectangle 7">
            <a:extLst>
              <a:ext uri="{FF2B5EF4-FFF2-40B4-BE49-F238E27FC236}">
                <a16:creationId xmlns:a16="http://schemas.microsoft.com/office/drawing/2014/main" id="{7F44F487-BF0F-29AC-A38E-25FA612709C9}"/>
              </a:ext>
            </a:extLst>
          </p:cNvPr>
          <p:cNvSpPr/>
          <p:nvPr/>
        </p:nvSpPr>
        <p:spPr>
          <a:xfrm>
            <a:off x="6816436" y="5098474"/>
            <a:ext cx="4752109" cy="1149926"/>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SG" sz="2000" b="1" dirty="0">
                <a:solidFill>
                  <a:schemeClr val="tx1"/>
                </a:solidFill>
                <a:latin typeface="Source Sans Pro" panose="020B0503030403020204" pitchFamily="34" charset="0"/>
                <a:ea typeface="Source Sans Pro" panose="020B0503030403020204" pitchFamily="34" charset="0"/>
              </a:rPr>
              <a:t>Recycles Art Workshop Using Design Elements and Concepts</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March 10 ( 1 pm - 3 pm)</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Venue: Block C, SR C.3.08</a:t>
            </a:r>
            <a:endParaRPr lang="en-US" sz="2000"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C446AA1-C725-3B2B-38A2-FED1EFB0E405}"/>
              </a:ext>
            </a:extLst>
          </p:cNvPr>
          <p:cNvSpPr txBox="1"/>
          <p:nvPr/>
        </p:nvSpPr>
        <p:spPr>
          <a:xfrm>
            <a:off x="0" y="0"/>
            <a:ext cx="498764" cy="369332"/>
          </a:xfrm>
          <a:prstGeom prst="rect">
            <a:avLst/>
          </a:prstGeom>
          <a:noFill/>
        </p:spPr>
        <p:txBody>
          <a:bodyPr wrap="square" rtlCol="0">
            <a:spAutoFit/>
          </a:bodyPr>
          <a:lstStyle/>
          <a:p>
            <a:r>
              <a:rPr lang="en-US" dirty="0"/>
              <a:t>F2</a:t>
            </a:r>
          </a:p>
        </p:txBody>
      </p:sp>
    </p:spTree>
    <p:extLst>
      <p:ext uri="{BB962C8B-B14F-4D97-AF65-F5344CB8AC3E}">
        <p14:creationId xmlns:p14="http://schemas.microsoft.com/office/powerpoint/2010/main" val="14749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BC4DF-70E0-FD79-C93F-B66D7664A69D}"/>
              </a:ext>
            </a:extLst>
          </p:cNvPr>
          <p:cNvSpPr/>
          <p:nvPr/>
        </p:nvSpPr>
        <p:spPr>
          <a:xfrm>
            <a:off x="637309" y="609600"/>
            <a:ext cx="5361709" cy="512618"/>
          </a:xfrm>
          <a:prstGeom prst="rect">
            <a:avLst/>
          </a:prstGeom>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3200" dirty="0">
                <a:solidFill>
                  <a:schemeClr val="bg1"/>
                </a:solidFill>
                <a:latin typeface="Source Sans Pro" panose="020B0503030403020204" pitchFamily="34" charset="0"/>
                <a:ea typeface="Source Sans Pro" panose="020B0503030403020204" pitchFamily="34" charset="0"/>
              </a:rPr>
              <a:t>Justification</a:t>
            </a:r>
          </a:p>
        </p:txBody>
      </p:sp>
      <p:sp>
        <p:nvSpPr>
          <p:cNvPr id="3" name="Rectangle 2">
            <a:extLst>
              <a:ext uri="{FF2B5EF4-FFF2-40B4-BE49-F238E27FC236}">
                <a16:creationId xmlns:a16="http://schemas.microsoft.com/office/drawing/2014/main" id="{42222EBE-E528-545C-A892-6335A73EDDA3}"/>
              </a:ext>
            </a:extLst>
          </p:cNvPr>
          <p:cNvSpPr/>
          <p:nvPr/>
        </p:nvSpPr>
        <p:spPr>
          <a:xfrm>
            <a:off x="637309" y="1246909"/>
            <a:ext cx="5417127" cy="50014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Source Sans Pro" panose="020B0503030403020204" pitchFamily="34" charset="0"/>
                <a:ea typeface="Source Sans Pro" panose="020B0503030403020204" pitchFamily="34" charset="0"/>
              </a:rPr>
              <a:t>For design 2, I have used the Source Sans Pro typeface to reach the final version, after experimenting with multiple versions that used the same typeface, but with variations in size, shape, spacing, alignment, length, and visual punctuation.</a:t>
            </a:r>
          </a:p>
          <a:p>
            <a:endParaRPr lang="en-US" sz="2000" dirty="0">
              <a:solidFill>
                <a:schemeClr val="tx1"/>
              </a:solidFill>
              <a:latin typeface="Source Sans Pro" panose="020B0503030403020204" pitchFamily="34" charset="0"/>
              <a:ea typeface="Source Sans Pro" panose="020B0503030403020204" pitchFamily="34" charset="0"/>
            </a:endParaRPr>
          </a:p>
          <a:p>
            <a:r>
              <a:rPr lang="en-US" sz="2000" b="1" dirty="0">
                <a:solidFill>
                  <a:schemeClr val="tx1"/>
                </a:solidFill>
                <a:latin typeface="Source Sans Pro" panose="020B0503030403020204" pitchFamily="34" charset="0"/>
                <a:ea typeface="Source Sans Pro" panose="020B0503030403020204" pitchFamily="34" charset="0"/>
              </a:rPr>
              <a:t>TYPEFACE:</a:t>
            </a:r>
            <a:r>
              <a:rPr lang="en-US" sz="2000" dirty="0">
                <a:solidFill>
                  <a:schemeClr val="tx1"/>
                </a:solidFill>
                <a:latin typeface="Source Sans Pro" panose="020B0503030403020204" pitchFamily="34" charset="0"/>
                <a:ea typeface="Source Sans Pro" panose="020B0503030403020204" pitchFamily="34" charset="0"/>
              </a:rPr>
              <a:t>I selected the Source Sans Pro typeface for this project due to its versatility and ability to clearly distinguish between different styles. With a range of fonts available, such as Bold, Semi bold, and Thin, I had the flexibility to choose the best option for each aspect of the design. Specifically, for Design 2 , I utilized the Source Sans Pro Regular and Bold fonts to achieve a consistent and cohesive look. </a:t>
            </a:r>
          </a:p>
          <a:p>
            <a:endParaRPr lang="en-US" sz="2000" b="1" dirty="0">
              <a:solidFill>
                <a:schemeClr val="tx1"/>
              </a:solidFill>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D30C959D-CCDF-694C-C855-9ED54781F43D}"/>
              </a:ext>
            </a:extLst>
          </p:cNvPr>
          <p:cNvSpPr/>
          <p:nvPr/>
        </p:nvSpPr>
        <p:spPr>
          <a:xfrm>
            <a:off x="6192982" y="1246909"/>
            <a:ext cx="5375563" cy="50014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latin typeface="Source Sans Pro" panose="020B0503030403020204" pitchFamily="34" charset="0"/>
                <a:ea typeface="Source Sans Pro" panose="020B0503030403020204" pitchFamily="34" charset="0"/>
              </a:rPr>
              <a:t>SHAPE AND SIZE: </a:t>
            </a:r>
            <a:r>
              <a:rPr lang="en-US" sz="2000" dirty="0">
                <a:solidFill>
                  <a:schemeClr val="tx1"/>
                </a:solidFill>
                <a:latin typeface="Source Sans Pro" panose="020B0503030403020204" pitchFamily="34" charset="0"/>
                <a:ea typeface="Source Sans Pro" panose="020B0503030403020204" pitchFamily="34" charset="0"/>
              </a:rPr>
              <a:t>To ensure a visually pleasing layout, I have made specific choices in terms of shape and  size of the text. For instance, the title of the layout is bold and set to size 32. The key activities section is sized at 18, with each activity bolded for emphasis. The key activities section is sized at 20, with each activity bolded for emphasis. Because from the previous version it could be noted that size 18 and without highlighting the activities it is difficult to read, hence such a decision.</a:t>
            </a:r>
          </a:p>
          <a:p>
            <a:endParaRPr lang="en-US" sz="2000" dirty="0">
              <a:solidFill>
                <a:schemeClr val="tx1"/>
              </a:solidFill>
              <a:latin typeface="Source Sans Pro" panose="020B0503030403020204" pitchFamily="34" charset="0"/>
              <a:ea typeface="Source Sans Pro" panose="020B0503030403020204" pitchFamily="34" charset="0"/>
            </a:endParaRPr>
          </a:p>
          <a:p>
            <a:r>
              <a:rPr lang="en-US" sz="2000" b="1" dirty="0">
                <a:solidFill>
                  <a:schemeClr val="tx1"/>
                </a:solidFill>
                <a:latin typeface="Source Sans Pro" panose="020B0503030403020204" pitchFamily="34" charset="0"/>
                <a:ea typeface="Source Sans Pro" panose="020B0503030403020204" pitchFamily="34" charset="0"/>
              </a:rPr>
              <a:t>ALIGNMENT :</a:t>
            </a:r>
            <a:r>
              <a:rPr lang="en-US" sz="2000" dirty="0">
                <a:solidFill>
                  <a:schemeClr val="tx1"/>
                </a:solidFill>
                <a:latin typeface="Source Sans Pro" panose="020B0503030403020204" pitchFamily="34" charset="0"/>
                <a:ea typeface="Source Sans Pro" panose="020B0503030403020204" pitchFamily="34" charset="0"/>
              </a:rPr>
              <a:t> In the final version of the design (F2), I have made specific alignment choices to create a more visually appealing layout. With the exception of the title and sub-title of the layout, </a:t>
            </a:r>
            <a:endParaRPr lang="en-US" sz="2000" dirty="0">
              <a:solidFill>
                <a:schemeClr val="tx1"/>
              </a:solidFill>
              <a:latin typeface="Cormorant Garamond" pitchFamily="2" charset="77"/>
              <a:ea typeface="Cormorant Garamond" pitchFamily="2" charset="77"/>
            </a:endParaRPr>
          </a:p>
          <a:p>
            <a:endParaRPr lang="en-US"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5447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72827E-FA3F-738C-0375-507C8F3FD437}"/>
              </a:ext>
            </a:extLst>
          </p:cNvPr>
          <p:cNvSpPr/>
          <p:nvPr/>
        </p:nvSpPr>
        <p:spPr>
          <a:xfrm>
            <a:off x="623455" y="609600"/>
            <a:ext cx="5375563" cy="540327"/>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r>
              <a:rPr lang="en-US" sz="3200" dirty="0">
                <a:solidFill>
                  <a:schemeClr val="bg1"/>
                </a:solidFill>
                <a:latin typeface="Source Sans Pro" panose="020B0503030403020204" pitchFamily="34" charset="0"/>
                <a:ea typeface="Source Sans Pro" panose="020B0503030403020204" pitchFamily="34" charset="0"/>
              </a:rPr>
              <a:t>Justification</a:t>
            </a:r>
          </a:p>
        </p:txBody>
      </p:sp>
      <p:sp>
        <p:nvSpPr>
          <p:cNvPr id="4" name="Rectangle 3">
            <a:extLst>
              <a:ext uri="{FF2B5EF4-FFF2-40B4-BE49-F238E27FC236}">
                <a16:creationId xmlns:a16="http://schemas.microsoft.com/office/drawing/2014/main" id="{AA98E8AB-9FFF-7F32-7467-DDB0604528D4}"/>
              </a:ext>
            </a:extLst>
          </p:cNvPr>
          <p:cNvSpPr/>
          <p:nvPr/>
        </p:nvSpPr>
        <p:spPr>
          <a:xfrm>
            <a:off x="623455" y="1260764"/>
            <a:ext cx="5375563" cy="4987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Source Sans Pro" panose="020B0503030403020204" pitchFamily="34" charset="0"/>
                <a:ea typeface="Source Sans Pro" panose="020B0503030403020204" pitchFamily="34" charset="0"/>
              </a:rPr>
              <a:t>all other content has been left-aligned and top-aligned. Upon reviewing earlier versions, I noticed that center-aligning the "key activities" heading created an inappropriate visual effect, as it did not align with the first line of the description. Therefore, I made the decision to shift towards a left-alignment approach.</a:t>
            </a:r>
          </a:p>
          <a:p>
            <a:endParaRPr lang="en-US" sz="2000" dirty="0">
              <a:solidFill>
                <a:schemeClr val="tx1"/>
              </a:solidFill>
              <a:latin typeface="Source Sans Pro" panose="020B0503030403020204" pitchFamily="34" charset="0"/>
              <a:ea typeface="Source Sans Pro" panose="020B0503030403020204" pitchFamily="34" charset="0"/>
            </a:endParaRPr>
          </a:p>
          <a:p>
            <a:r>
              <a:rPr lang="en-US" sz="2000" b="1" dirty="0">
                <a:solidFill>
                  <a:schemeClr val="tx1"/>
                </a:solidFill>
                <a:latin typeface="Source Sans Pro" panose="020B0503030403020204" pitchFamily="34" charset="0"/>
                <a:ea typeface="Source Sans Pro" panose="020B0503030403020204" pitchFamily="34" charset="0"/>
              </a:rPr>
              <a:t>SPACING</a:t>
            </a:r>
            <a:r>
              <a:rPr lang="en-US" sz="2000" dirty="0">
                <a:solidFill>
                  <a:schemeClr val="tx1"/>
                </a:solidFill>
                <a:latin typeface="Source Sans Pro" panose="020B0503030403020204" pitchFamily="34" charset="0"/>
                <a:ea typeface="Source Sans Pro" panose="020B0503030403020204" pitchFamily="34" charset="0"/>
              </a:rPr>
              <a:t>: I have set the line spacing for design 2 final version to 1 because setting it to 1.5 would result many unwanted space between lines .</a:t>
            </a:r>
          </a:p>
          <a:p>
            <a:endParaRPr lang="en-US" sz="2000" dirty="0">
              <a:solidFill>
                <a:schemeClr val="tx1"/>
              </a:solidFill>
              <a:latin typeface="Source Sans Pro" panose="020B0503030403020204" pitchFamily="34" charset="0"/>
              <a:ea typeface="Source Sans Pro" panose="020B0503030403020204" pitchFamily="34" charset="0"/>
            </a:endParaRPr>
          </a:p>
          <a:p>
            <a:r>
              <a:rPr lang="en-US" sz="2000" b="1" dirty="0">
                <a:solidFill>
                  <a:schemeClr val="tx1"/>
                </a:solidFill>
                <a:latin typeface="Source Sans Pro" panose="020B0503030403020204" pitchFamily="34" charset="0"/>
                <a:ea typeface="Source Sans Pro" panose="020B0503030403020204" pitchFamily="34" charset="0"/>
              </a:rPr>
              <a:t>LENGTH: </a:t>
            </a:r>
            <a:r>
              <a:rPr lang="en-US" sz="2000" dirty="0">
                <a:solidFill>
                  <a:schemeClr val="tx1"/>
                </a:solidFill>
                <a:latin typeface="Source Sans Pro" panose="020B0503030403020204" pitchFamily="34" charset="0"/>
                <a:ea typeface="Source Sans Pro" panose="020B0503030403020204" pitchFamily="34" charset="0"/>
              </a:rPr>
              <a:t>In the final version I have removed certain words in “key activities part” like ”title, date, time” to prevent clustering and to retain only critical information to enhance the</a:t>
            </a:r>
            <a:endParaRPr lang="en-US" sz="2000" dirty="0">
              <a:solidFill>
                <a:schemeClr val="tx1"/>
              </a:solidFill>
              <a:latin typeface="Cormorant Garamond" pitchFamily="2" charset="77"/>
              <a:ea typeface="Cormorant Garamond" pitchFamily="2" charset="77"/>
            </a:endParaRPr>
          </a:p>
          <a:p>
            <a:endParaRPr lang="en-US" sz="2000" b="1" dirty="0">
              <a:solidFill>
                <a:schemeClr val="tx1"/>
              </a:solidFill>
              <a:latin typeface="Source Sans Pro" panose="020B0503030403020204" pitchFamily="34" charset="0"/>
              <a:ea typeface="Source Sans Pro" panose="020B0503030403020204" pitchFamily="34" charset="0"/>
            </a:endParaRPr>
          </a:p>
          <a:p>
            <a:endParaRPr lang="en-US" sz="2000" dirty="0">
              <a:solidFill>
                <a:schemeClr val="tx1"/>
              </a:solidFill>
              <a:latin typeface="Source Sans Pro" panose="020B0503030403020204" pitchFamily="34" charset="0"/>
              <a:ea typeface="Source Sans Pro" panose="020B0503030403020204" pitchFamily="34" charset="0"/>
            </a:endParaRPr>
          </a:p>
          <a:p>
            <a:endParaRPr lang="en-US" sz="2000" dirty="0">
              <a:solidFill>
                <a:schemeClr val="tx1"/>
              </a:solidFill>
              <a:latin typeface="Source Sans Pro" panose="020B0503030403020204" pitchFamily="34" charset="0"/>
              <a:ea typeface="Source Sans Pro" panose="020B0503030403020204" pitchFamily="34" charset="0"/>
            </a:endParaRPr>
          </a:p>
        </p:txBody>
      </p:sp>
      <p:sp>
        <p:nvSpPr>
          <p:cNvPr id="9" name="Rectangle 8">
            <a:extLst>
              <a:ext uri="{FF2B5EF4-FFF2-40B4-BE49-F238E27FC236}">
                <a16:creationId xmlns:a16="http://schemas.microsoft.com/office/drawing/2014/main" id="{78FCDB1C-2764-DC9C-0055-55D9A7D410D3}"/>
              </a:ext>
            </a:extLst>
          </p:cNvPr>
          <p:cNvSpPr/>
          <p:nvPr/>
        </p:nvSpPr>
        <p:spPr>
          <a:xfrm>
            <a:off x="6179128" y="1260764"/>
            <a:ext cx="5375563" cy="4987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800" dirty="0">
                <a:solidFill>
                  <a:schemeClr val="tx1"/>
                </a:solidFill>
                <a:latin typeface="Source Sans Pro" panose="020B0503030403020204" pitchFamily="34" charset="0"/>
                <a:ea typeface="Source Sans Pro" panose="020B0503030403020204" pitchFamily="34" charset="0"/>
              </a:rPr>
              <a:t>readability </a:t>
            </a:r>
            <a:r>
              <a:rPr lang="en-US" sz="1800" dirty="0">
                <a:solidFill>
                  <a:schemeClr val="tx1"/>
                </a:solidFill>
                <a:latin typeface="Cormorant Garamond" pitchFamily="2" charset="77"/>
                <a:ea typeface="Cormorant Garamond" pitchFamily="2" charset="77"/>
              </a:rPr>
              <a:t>. </a:t>
            </a:r>
          </a:p>
          <a:p>
            <a:endParaRPr lang="en-US" b="1" dirty="0">
              <a:solidFill>
                <a:schemeClr val="tx1"/>
              </a:solidFill>
              <a:latin typeface="Cormorant Garamond" pitchFamily="2" charset="77"/>
              <a:ea typeface="Cormorant Garamond" pitchFamily="2" charset="77"/>
            </a:endParaRPr>
          </a:p>
          <a:p>
            <a:r>
              <a:rPr lang="en-US" b="1" dirty="0">
                <a:solidFill>
                  <a:schemeClr val="tx1"/>
                </a:solidFill>
              </a:rPr>
              <a:t>VISUAL PUNCTUATION:</a:t>
            </a:r>
            <a:r>
              <a:rPr lang="en-US" sz="2000" b="1" dirty="0">
                <a:solidFill>
                  <a:schemeClr val="tx1"/>
                </a:solidFill>
                <a:latin typeface="Source Sans Pro" panose="020B0503030403020204" pitchFamily="34" charset="0"/>
                <a:ea typeface="Source Sans Pro" panose="020B0503030403020204" pitchFamily="34" charset="0"/>
              </a:rPr>
              <a:t> </a:t>
            </a:r>
            <a:r>
              <a:rPr lang="en-US" sz="2000" dirty="0">
                <a:solidFill>
                  <a:schemeClr val="tx1"/>
                </a:solidFill>
                <a:latin typeface="Source Sans Pro" panose="020B0503030403020204" pitchFamily="34" charset="0"/>
                <a:ea typeface="Source Sans Pro" panose="020B0503030403020204" pitchFamily="34" charset="0"/>
              </a:rPr>
              <a:t>Brackets were used in the key activities part to enhance the readability of critical information like </a:t>
            </a:r>
          </a:p>
          <a:p>
            <a:endParaRPr lang="en-US" sz="2000" b="1" dirty="0">
              <a:solidFill>
                <a:schemeClr val="tx1"/>
              </a:solidFill>
              <a:latin typeface="Source Sans Pro" panose="020B0503030403020204" pitchFamily="34" charset="0"/>
              <a:ea typeface="Source Sans Pro" panose="020B0503030403020204" pitchFamily="34" charset="0"/>
            </a:endParaRPr>
          </a:p>
          <a:p>
            <a:r>
              <a:rPr lang="en-SG" sz="2000" b="1" dirty="0">
                <a:solidFill>
                  <a:schemeClr val="tx1"/>
                </a:solidFill>
                <a:latin typeface="Source Sans Pro" panose="020B0503030403020204" pitchFamily="34" charset="0"/>
                <a:ea typeface="Source Sans Pro" panose="020B0503030403020204" pitchFamily="34" charset="0"/>
              </a:rPr>
              <a:t>Design is ...</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March 10 ( 12 noon - 1 pm )</a:t>
            </a:r>
            <a:br>
              <a:rPr lang="en-SG" sz="2000" dirty="0">
                <a:solidFill>
                  <a:schemeClr val="tx1"/>
                </a:solidFill>
                <a:latin typeface="Source Sans Pro" panose="020B0503030403020204" pitchFamily="34" charset="0"/>
                <a:ea typeface="Source Sans Pro" panose="020B0503030403020204" pitchFamily="34" charset="0"/>
              </a:rPr>
            </a:br>
            <a:r>
              <a:rPr lang="en-SG" sz="2000" dirty="0">
                <a:solidFill>
                  <a:schemeClr val="tx1"/>
                </a:solidFill>
                <a:latin typeface="Source Sans Pro" panose="020B0503030403020204" pitchFamily="34" charset="0"/>
                <a:ea typeface="Source Sans Pro" panose="020B0503030403020204" pitchFamily="34" charset="0"/>
              </a:rPr>
              <a:t>Venue: Block C, SR C3.08</a:t>
            </a:r>
            <a:endParaRPr lang="en-US" sz="2000" dirty="0">
              <a:latin typeface="Source Sans Pro" panose="020B0503030403020204" pitchFamily="34" charset="0"/>
              <a:ea typeface="Source Sans Pro" panose="020B0503030403020204" pitchFamily="34" charset="0"/>
            </a:endParaRPr>
          </a:p>
          <a:p>
            <a:endParaRPr lang="en-US" sz="1800" dirty="0">
              <a:solidFill>
                <a:schemeClr val="tx1"/>
              </a:solidFill>
              <a:latin typeface="Cormorant Garamond" pitchFamily="2" charset="77"/>
              <a:ea typeface="Cormorant Garamond" pitchFamily="2" charset="77"/>
            </a:endParaRPr>
          </a:p>
          <a:p>
            <a:endParaRPr lang="en-US" b="1" dirty="0">
              <a:solidFill>
                <a:schemeClr val="tx1"/>
              </a:solidFill>
            </a:endParaRPr>
          </a:p>
        </p:txBody>
      </p:sp>
    </p:spTree>
    <p:extLst>
      <p:ext uri="{BB962C8B-B14F-4D97-AF65-F5344CB8AC3E}">
        <p14:creationId xmlns:p14="http://schemas.microsoft.com/office/powerpoint/2010/main" val="403672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7200" dirty="0">
                <a:latin typeface="Roboto" pitchFamily="2" charset="0"/>
                <a:ea typeface="Roboto" pitchFamily="2" charset="0"/>
              </a:rPr>
              <a:t>Design 3 </a:t>
            </a:r>
          </a:p>
        </p:txBody>
      </p:sp>
      <p:sp>
        <p:nvSpPr>
          <p:cNvPr id="6" name="Rectangle 5">
            <a:extLst>
              <a:ext uri="{FF2B5EF4-FFF2-40B4-BE49-F238E27FC236}">
                <a16:creationId xmlns:a16="http://schemas.microsoft.com/office/drawing/2014/main" id="{C05AA8EB-565F-AEC1-3E28-190987608E3A}"/>
              </a:ext>
            </a:extLst>
          </p:cNvPr>
          <p:cNvSpPr/>
          <p:nvPr/>
        </p:nvSpPr>
        <p:spPr>
          <a:xfrm>
            <a:off x="7426036" y="5107577"/>
            <a:ext cx="4147655" cy="1265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latin typeface="Roboto" pitchFamily="2" charset="0"/>
                <a:ea typeface="Roboto" pitchFamily="2" charset="0"/>
              </a:rPr>
              <a:t>Typeface : Roboto</a:t>
            </a:r>
          </a:p>
        </p:txBody>
      </p:sp>
    </p:spTree>
    <p:extLst>
      <p:ext uri="{BB962C8B-B14F-4D97-AF65-F5344CB8AC3E}">
        <p14:creationId xmlns:p14="http://schemas.microsoft.com/office/powerpoint/2010/main" val="174090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6DEE3-89B3-19F6-483A-EA380344D8DA}"/>
              </a:ext>
            </a:extLst>
          </p:cNvPr>
          <p:cNvSpPr/>
          <p:nvPr/>
        </p:nvSpPr>
        <p:spPr>
          <a:xfrm>
            <a:off x="637309" y="609601"/>
            <a:ext cx="10931236" cy="1717964"/>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endParaRPr lang="en-SG" sz="3200" dirty="0">
              <a:effectLst/>
              <a:latin typeface="Roboto Lt" pitchFamily="2" charset="0"/>
              <a:ea typeface="Roboto Lt" pitchFamily="2" charset="0"/>
            </a:endParaRPr>
          </a:p>
          <a:p>
            <a:pPr algn="ctr"/>
            <a:r>
              <a:rPr lang="en-SG" sz="3200" dirty="0">
                <a:effectLst/>
                <a:latin typeface="Roboto Lt" pitchFamily="2" charset="0"/>
                <a:ea typeface="Roboto Lt" pitchFamily="2" charset="0"/>
              </a:rPr>
              <a:t>A program of Singapore Design Week</a:t>
            </a:r>
          </a:p>
          <a:p>
            <a:pPr algn="ctr"/>
            <a:r>
              <a:rPr lang="en-SG" dirty="0">
                <a:solidFill>
                  <a:schemeClr val="tx1"/>
                </a:solidFill>
                <a:latin typeface="Roboto Lt" pitchFamily="2" charset="0"/>
                <a:ea typeface="Roboto Lt" pitchFamily="2" charset="0"/>
              </a:rPr>
              <a:t>Venue: </a:t>
            </a:r>
            <a:r>
              <a:rPr lang="en-SG" dirty="0">
                <a:solidFill>
                  <a:schemeClr val="tx1"/>
                </a:solidFill>
                <a:effectLst/>
                <a:latin typeface="Roboto Lt" pitchFamily="2" charset="0"/>
                <a:ea typeface="Roboto Lt" pitchFamily="2" charset="0"/>
              </a:rPr>
              <a:t>461 Clementi Road, Singapore 599491 </a:t>
            </a:r>
          </a:p>
          <a:p>
            <a:pPr algn="ctr"/>
            <a:r>
              <a:rPr lang="en-SG" dirty="0">
                <a:solidFill>
                  <a:schemeClr val="tx1"/>
                </a:solidFill>
                <a:effectLst/>
                <a:latin typeface="Roboto Lt" pitchFamily="2" charset="0"/>
                <a:ea typeface="Roboto Lt" pitchFamily="2" charset="0"/>
              </a:rPr>
              <a:t>Website: www.suss.edu.sg/SDW202x</a:t>
            </a:r>
            <a:endParaRPr lang="en-US" dirty="0">
              <a:solidFill>
                <a:schemeClr val="tx1"/>
              </a:solidFill>
              <a:latin typeface="Roboto Lt" pitchFamily="2" charset="0"/>
              <a:ea typeface="Roboto Lt" pitchFamily="2" charset="0"/>
            </a:endParaRPr>
          </a:p>
          <a:p>
            <a:pPr algn="ctr"/>
            <a:endParaRPr lang="en-SG" sz="2400" i="1" dirty="0">
              <a:solidFill>
                <a:schemeClr val="tx1"/>
              </a:solidFill>
              <a:effectLst/>
              <a:latin typeface="Roboto Lt" pitchFamily="2" charset="0"/>
              <a:ea typeface="Roboto Lt" pitchFamily="2" charset="0"/>
            </a:endParaRPr>
          </a:p>
          <a:p>
            <a:pPr algn="ctr"/>
            <a:endParaRPr lang="en-SG" sz="1800" b="1" i="0" dirty="0">
              <a:effectLst/>
              <a:latin typeface="Source Sans Pro" panose="020B0503030403020204" pitchFamily="34" charset="0"/>
              <a:ea typeface="Source Sans Pro" panose="020B0503030403020204" pitchFamily="34" charset="0"/>
            </a:endParaRPr>
          </a:p>
        </p:txBody>
      </p:sp>
      <p:sp>
        <p:nvSpPr>
          <p:cNvPr id="3" name="Rectangle 2">
            <a:extLst>
              <a:ext uri="{FF2B5EF4-FFF2-40B4-BE49-F238E27FC236}">
                <a16:creationId xmlns:a16="http://schemas.microsoft.com/office/drawing/2014/main" id="{25572F06-3289-AD59-0D89-9A283C9FBD6C}"/>
              </a:ext>
            </a:extLst>
          </p:cNvPr>
          <p:cNvSpPr/>
          <p:nvPr/>
        </p:nvSpPr>
        <p:spPr>
          <a:xfrm>
            <a:off x="637309" y="2535382"/>
            <a:ext cx="4156364" cy="371301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dirty="0">
                <a:solidFill>
                  <a:schemeClr val="tx1"/>
                </a:solidFill>
                <a:effectLst/>
                <a:latin typeface="Roboto Lt" pitchFamily="2" charset="0"/>
                <a:ea typeface="Roboto Lt" pitchFamily="2" charset="0"/>
              </a:rPr>
              <a:t>Art and Design Showcase at SUSS</a:t>
            </a:r>
          </a:p>
          <a:p>
            <a:endParaRPr lang="en-SG" sz="2400" dirty="0">
              <a:solidFill>
                <a:schemeClr val="tx1"/>
              </a:solidFill>
              <a:effectLst/>
              <a:latin typeface="Roboto Lt" pitchFamily="2" charset="0"/>
              <a:ea typeface="Roboto Lt" pitchFamily="2" charset="0"/>
            </a:endParaRPr>
          </a:p>
          <a:p>
            <a:r>
              <a:rPr lang="en-SG" sz="2000" dirty="0">
                <a:solidFill>
                  <a:schemeClr val="tx1"/>
                </a:solidFill>
                <a:effectLst/>
                <a:latin typeface="Roboto Th" pitchFamily="2" charset="0"/>
                <a:ea typeface="Roboto Th" pitchFamily="2" charset="0"/>
              </a:rPr>
              <a:t>The return of our anticipated Design Week this year will feature a collection of our students’ design works, a talk on the meanings and interpretations of design, and </a:t>
            </a:r>
            <a:r>
              <a:rPr lang="en-SG" sz="2000" dirty="0">
                <a:solidFill>
                  <a:schemeClr val="tx1"/>
                </a:solidFill>
                <a:latin typeface="Roboto Th" pitchFamily="2" charset="0"/>
                <a:ea typeface="Roboto Th" pitchFamily="2" charset="0"/>
              </a:rPr>
              <a:t>a </a:t>
            </a:r>
            <a:r>
              <a:rPr lang="en-SG" sz="2000" dirty="0">
                <a:solidFill>
                  <a:schemeClr val="tx1"/>
                </a:solidFill>
                <a:effectLst/>
                <a:latin typeface="Roboto Th" pitchFamily="2" charset="0"/>
                <a:ea typeface="Roboto Th" pitchFamily="2" charset="0"/>
              </a:rPr>
              <a:t>recycling workshop. All are welcome. Please come and join us to celebrate the event!</a:t>
            </a:r>
          </a:p>
        </p:txBody>
      </p:sp>
      <p:sp>
        <p:nvSpPr>
          <p:cNvPr id="4" name="Rectangle 3">
            <a:extLst>
              <a:ext uri="{FF2B5EF4-FFF2-40B4-BE49-F238E27FC236}">
                <a16:creationId xmlns:a16="http://schemas.microsoft.com/office/drawing/2014/main" id="{789980FA-F577-059F-07A2-158790319A7A}"/>
              </a:ext>
            </a:extLst>
          </p:cNvPr>
          <p:cNvSpPr/>
          <p:nvPr/>
        </p:nvSpPr>
        <p:spPr>
          <a:xfrm>
            <a:off x="637309" y="3200400"/>
            <a:ext cx="3560618" cy="2396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FF94A7-D69F-EB6F-3272-40A99D3BF3E9}"/>
              </a:ext>
            </a:extLst>
          </p:cNvPr>
          <p:cNvSpPr/>
          <p:nvPr/>
        </p:nvSpPr>
        <p:spPr>
          <a:xfrm>
            <a:off x="5583382" y="2535382"/>
            <a:ext cx="5971309" cy="3713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tx1"/>
                </a:solidFill>
                <a:latin typeface="Roboto Cn" pitchFamily="2" charset="0"/>
                <a:ea typeface="Roboto Cn" pitchFamily="2" charset="0"/>
              </a:rPr>
              <a:t>Key activities</a:t>
            </a:r>
          </a:p>
          <a:p>
            <a:endParaRPr lang="en-SG" sz="2400" dirty="0">
              <a:solidFill>
                <a:schemeClr val="tx1"/>
              </a:solidFill>
              <a:latin typeface="Roboto Cn" pitchFamily="2" charset="0"/>
              <a:ea typeface="Roboto Cn" pitchFamily="2" charset="0"/>
            </a:endParaRPr>
          </a:p>
          <a:p>
            <a:r>
              <a:rPr lang="en-SG" sz="1800" b="1" dirty="0">
                <a:solidFill>
                  <a:schemeClr val="tx1"/>
                </a:solidFill>
                <a:latin typeface="Roboto Th" pitchFamily="2" charset="0"/>
                <a:ea typeface="Roboto Th" pitchFamily="2" charset="0"/>
              </a:rPr>
              <a:t>Art and Photography Exhibition</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March 10(11 am - 5 pm)</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Venue: Block A, SR A.3.01</a:t>
            </a:r>
            <a:br>
              <a:rPr lang="en-SG" sz="1800" dirty="0">
                <a:solidFill>
                  <a:schemeClr val="tx1"/>
                </a:solidFill>
                <a:latin typeface="Roboto Th" pitchFamily="2" charset="0"/>
                <a:ea typeface="Roboto Th" pitchFamily="2" charset="0"/>
              </a:rPr>
            </a:br>
            <a:r>
              <a:rPr lang="en-SG" sz="1800" b="1" dirty="0">
                <a:solidFill>
                  <a:schemeClr val="tx1"/>
                </a:solidFill>
                <a:latin typeface="Roboto Th" pitchFamily="2" charset="0"/>
                <a:ea typeface="Roboto Th" pitchFamily="2" charset="0"/>
              </a:rPr>
              <a:t>Design is ...</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March 10</a:t>
            </a:r>
            <a:r>
              <a:rPr lang="en-SG" dirty="0">
                <a:solidFill>
                  <a:schemeClr val="tx1"/>
                </a:solidFill>
                <a:latin typeface="Roboto Th" pitchFamily="2" charset="0"/>
                <a:ea typeface="Roboto Th" pitchFamily="2" charset="0"/>
              </a:rPr>
              <a:t>(</a:t>
            </a:r>
            <a:r>
              <a:rPr lang="en-SG" sz="1800" dirty="0">
                <a:solidFill>
                  <a:schemeClr val="tx1"/>
                </a:solidFill>
                <a:latin typeface="Roboto Th" pitchFamily="2" charset="0"/>
                <a:ea typeface="Roboto Th" pitchFamily="2" charset="0"/>
              </a:rPr>
              <a:t>12 noon - 1 pm)</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Venue: Block C, SR C3.08</a:t>
            </a:r>
            <a:br>
              <a:rPr lang="en-SG" sz="1800" dirty="0">
                <a:solidFill>
                  <a:schemeClr val="tx1"/>
                </a:solidFill>
                <a:latin typeface="Roboto Th" pitchFamily="2" charset="0"/>
                <a:ea typeface="Roboto Th" pitchFamily="2" charset="0"/>
              </a:rPr>
            </a:br>
            <a:r>
              <a:rPr lang="en-SG" sz="1800" b="1" dirty="0">
                <a:solidFill>
                  <a:schemeClr val="tx1"/>
                </a:solidFill>
                <a:latin typeface="Roboto Th" pitchFamily="2" charset="0"/>
                <a:ea typeface="Roboto Th" pitchFamily="2" charset="0"/>
              </a:rPr>
              <a:t>Recycles Art Workshop Using Design Elements and Concepts</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March 10(1 pm - 3 pm)</a:t>
            </a:r>
            <a:br>
              <a:rPr lang="en-SG" sz="1800" dirty="0">
                <a:solidFill>
                  <a:schemeClr val="tx1"/>
                </a:solidFill>
                <a:latin typeface="Roboto Th" pitchFamily="2" charset="0"/>
                <a:ea typeface="Roboto Th" pitchFamily="2" charset="0"/>
              </a:rPr>
            </a:br>
            <a:r>
              <a:rPr lang="en-SG" sz="1800" dirty="0">
                <a:solidFill>
                  <a:schemeClr val="tx1"/>
                </a:solidFill>
                <a:latin typeface="Roboto Th" pitchFamily="2" charset="0"/>
                <a:ea typeface="Roboto Th" pitchFamily="2" charset="0"/>
              </a:rPr>
              <a:t>Venue: Block C, SR C.3.08</a:t>
            </a:r>
            <a:endParaRPr lang="en-US" sz="1800" dirty="0">
              <a:solidFill>
                <a:schemeClr val="tx1"/>
              </a:solidFill>
              <a:latin typeface="Roboto Th" pitchFamily="2" charset="0"/>
              <a:ea typeface="Roboto Th" pitchFamily="2" charset="0"/>
            </a:endParaRPr>
          </a:p>
        </p:txBody>
      </p:sp>
      <p:sp>
        <p:nvSpPr>
          <p:cNvPr id="13" name="TextBox 12">
            <a:extLst>
              <a:ext uri="{FF2B5EF4-FFF2-40B4-BE49-F238E27FC236}">
                <a16:creationId xmlns:a16="http://schemas.microsoft.com/office/drawing/2014/main" id="{679C6C69-7A4F-1C6B-448E-D8E44AE75BA3}"/>
              </a:ext>
            </a:extLst>
          </p:cNvPr>
          <p:cNvSpPr txBox="1"/>
          <p:nvPr/>
        </p:nvSpPr>
        <p:spPr>
          <a:xfrm>
            <a:off x="0" y="0"/>
            <a:ext cx="484909" cy="369332"/>
          </a:xfrm>
          <a:prstGeom prst="rect">
            <a:avLst/>
          </a:prstGeom>
          <a:noFill/>
        </p:spPr>
        <p:txBody>
          <a:bodyPr wrap="square" rtlCol="0">
            <a:spAutoFit/>
          </a:bodyPr>
          <a:lstStyle/>
          <a:p>
            <a:r>
              <a:rPr lang="en-US" dirty="0"/>
              <a:t>V1</a:t>
            </a:r>
          </a:p>
        </p:txBody>
      </p:sp>
    </p:spTree>
    <p:extLst>
      <p:ext uri="{BB962C8B-B14F-4D97-AF65-F5344CB8AC3E}">
        <p14:creationId xmlns:p14="http://schemas.microsoft.com/office/powerpoint/2010/main" val="93642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6F42B-E411-B98D-23FD-B3C33E99219D}"/>
              </a:ext>
            </a:extLst>
          </p:cNvPr>
          <p:cNvSpPr/>
          <p:nvPr/>
        </p:nvSpPr>
        <p:spPr>
          <a:xfrm>
            <a:off x="609600" y="637309"/>
            <a:ext cx="10931236" cy="11083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SG" sz="3200" b="1" dirty="0">
                <a:effectLst/>
                <a:latin typeface="Roboto Lt" pitchFamily="2" charset="0"/>
                <a:ea typeface="Roboto Lt" pitchFamily="2" charset="0"/>
              </a:rPr>
              <a:t>A program of Singapore Design Week</a:t>
            </a:r>
          </a:p>
          <a:p>
            <a:pPr algn="ctr"/>
            <a:r>
              <a:rPr lang="en-SG" dirty="0">
                <a:solidFill>
                  <a:schemeClr val="tx1"/>
                </a:solidFill>
                <a:latin typeface="Roboto Lt" pitchFamily="2" charset="0"/>
                <a:ea typeface="Roboto Lt" pitchFamily="2" charset="0"/>
              </a:rPr>
              <a:t>Venue: </a:t>
            </a:r>
            <a:r>
              <a:rPr lang="en-SG" dirty="0">
                <a:solidFill>
                  <a:schemeClr val="tx1"/>
                </a:solidFill>
                <a:effectLst/>
                <a:latin typeface="Roboto Lt" pitchFamily="2" charset="0"/>
                <a:ea typeface="Roboto Lt" pitchFamily="2" charset="0"/>
              </a:rPr>
              <a:t>461 Clementi Road, Singapore 599491 </a:t>
            </a:r>
          </a:p>
          <a:p>
            <a:pPr algn="ctr"/>
            <a:r>
              <a:rPr lang="en-SG" dirty="0">
                <a:solidFill>
                  <a:schemeClr val="tx1"/>
                </a:solidFill>
                <a:effectLst/>
                <a:latin typeface="Roboto Lt" pitchFamily="2" charset="0"/>
                <a:ea typeface="Roboto Lt" pitchFamily="2" charset="0"/>
              </a:rPr>
              <a:t>Website: www.suss.edu.sg/SDW202x</a:t>
            </a:r>
            <a:endParaRPr lang="en-US" dirty="0">
              <a:solidFill>
                <a:schemeClr val="tx1"/>
              </a:solidFill>
              <a:latin typeface="Roboto Lt" pitchFamily="2" charset="0"/>
              <a:ea typeface="Roboto Lt" pitchFamily="2" charset="0"/>
            </a:endParaRPr>
          </a:p>
        </p:txBody>
      </p:sp>
      <p:sp>
        <p:nvSpPr>
          <p:cNvPr id="3" name="Rectangle 2">
            <a:extLst>
              <a:ext uri="{FF2B5EF4-FFF2-40B4-BE49-F238E27FC236}">
                <a16:creationId xmlns:a16="http://schemas.microsoft.com/office/drawing/2014/main" id="{3D604995-D962-782D-1269-E176EE700ADF}"/>
              </a:ext>
            </a:extLst>
          </p:cNvPr>
          <p:cNvSpPr/>
          <p:nvPr/>
        </p:nvSpPr>
        <p:spPr>
          <a:xfrm>
            <a:off x="609600" y="1911927"/>
            <a:ext cx="4793673" cy="43087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SG" sz="2400" dirty="0">
                <a:solidFill>
                  <a:schemeClr val="tx1"/>
                </a:solidFill>
                <a:effectLst/>
                <a:latin typeface="Roboto Lt" pitchFamily="2" charset="0"/>
                <a:ea typeface="Roboto Lt" pitchFamily="2" charset="0"/>
              </a:rPr>
              <a:t>Art and Design Showcase at SUSS</a:t>
            </a:r>
          </a:p>
          <a:p>
            <a:endParaRPr lang="en-SG" sz="2400" dirty="0">
              <a:solidFill>
                <a:schemeClr val="tx1"/>
              </a:solidFill>
              <a:effectLst/>
              <a:latin typeface="Roboto Lt" pitchFamily="2" charset="0"/>
              <a:ea typeface="Roboto Lt" pitchFamily="2" charset="0"/>
            </a:endParaRPr>
          </a:p>
          <a:p>
            <a:r>
              <a:rPr lang="en-SG" sz="2400" dirty="0">
                <a:solidFill>
                  <a:schemeClr val="tx1"/>
                </a:solidFill>
                <a:effectLst/>
                <a:latin typeface="Roboto Th" pitchFamily="2" charset="0"/>
                <a:ea typeface="Roboto Th" pitchFamily="2" charset="0"/>
              </a:rPr>
              <a:t>The return of our anticipated Design Week this year will feature a collection of our students’ design works, a talk on the meanings and interpretations of design, and </a:t>
            </a:r>
            <a:r>
              <a:rPr lang="en-SG" sz="2400" dirty="0">
                <a:solidFill>
                  <a:schemeClr val="tx1"/>
                </a:solidFill>
                <a:latin typeface="Roboto Th" pitchFamily="2" charset="0"/>
                <a:ea typeface="Roboto Th" pitchFamily="2" charset="0"/>
              </a:rPr>
              <a:t>a </a:t>
            </a:r>
            <a:r>
              <a:rPr lang="en-SG" sz="2400" dirty="0">
                <a:solidFill>
                  <a:schemeClr val="tx1"/>
                </a:solidFill>
                <a:effectLst/>
                <a:latin typeface="Roboto Th" pitchFamily="2" charset="0"/>
                <a:ea typeface="Roboto Th" pitchFamily="2" charset="0"/>
              </a:rPr>
              <a:t>recycling workshop. All are welcome. Please come and join us to celebrate the event!</a:t>
            </a:r>
            <a:endParaRPr lang="en-US" sz="2400" dirty="0"/>
          </a:p>
        </p:txBody>
      </p:sp>
      <p:sp>
        <p:nvSpPr>
          <p:cNvPr id="4" name="Rectangle 3">
            <a:extLst>
              <a:ext uri="{FF2B5EF4-FFF2-40B4-BE49-F238E27FC236}">
                <a16:creationId xmlns:a16="http://schemas.microsoft.com/office/drawing/2014/main" id="{6894C9D2-62FA-7A8E-463B-D15F21048509}"/>
              </a:ext>
            </a:extLst>
          </p:cNvPr>
          <p:cNvSpPr/>
          <p:nvPr/>
        </p:nvSpPr>
        <p:spPr>
          <a:xfrm>
            <a:off x="6206836" y="1911927"/>
            <a:ext cx="5334000" cy="4308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2400" dirty="0">
                <a:solidFill>
                  <a:schemeClr val="tx1"/>
                </a:solidFill>
                <a:latin typeface="Roboto Lt" pitchFamily="2" charset="0"/>
                <a:ea typeface="Roboto Lt" pitchFamily="2" charset="0"/>
              </a:rPr>
              <a:t>Key activities</a:t>
            </a:r>
          </a:p>
          <a:p>
            <a:endParaRPr lang="en-SG" sz="2400" dirty="0">
              <a:solidFill>
                <a:schemeClr val="tx1"/>
              </a:solidFill>
              <a:latin typeface="Roboto Cn" pitchFamily="2" charset="0"/>
              <a:ea typeface="Roboto Cn" pitchFamily="2" charset="0"/>
            </a:endParaRPr>
          </a:p>
          <a:p>
            <a:r>
              <a:rPr lang="en-SG" sz="2200" b="1" i="1" dirty="0">
                <a:solidFill>
                  <a:schemeClr val="tx1"/>
                </a:solidFill>
                <a:latin typeface="Roboto Cn" pitchFamily="2" charset="0"/>
                <a:ea typeface="Roboto Cn" pitchFamily="2" charset="0"/>
              </a:rPr>
              <a:t>Art and Photography Exhibition</a:t>
            </a:r>
            <a:br>
              <a:rPr lang="en-SG" sz="2200" dirty="0">
                <a:solidFill>
                  <a:schemeClr val="tx1"/>
                </a:solidFill>
                <a:latin typeface="Roboto Th" pitchFamily="2" charset="0"/>
                <a:ea typeface="Roboto Th" pitchFamily="2" charset="0"/>
              </a:rPr>
            </a:br>
            <a:r>
              <a:rPr lang="en-SG" sz="2200" dirty="0">
                <a:solidFill>
                  <a:schemeClr val="tx1"/>
                </a:solidFill>
                <a:latin typeface="Roboto Th" pitchFamily="2" charset="0"/>
                <a:ea typeface="Roboto Th" pitchFamily="2" charset="0"/>
              </a:rPr>
              <a:t>March 10(11 am - 5 pm)</a:t>
            </a:r>
            <a:br>
              <a:rPr lang="en-SG" sz="2200" dirty="0">
                <a:solidFill>
                  <a:schemeClr val="tx1"/>
                </a:solidFill>
                <a:latin typeface="Roboto Th" pitchFamily="2" charset="0"/>
                <a:ea typeface="Roboto Th" pitchFamily="2" charset="0"/>
              </a:rPr>
            </a:br>
            <a:r>
              <a:rPr lang="en-SG" sz="2200" b="1" dirty="0">
                <a:solidFill>
                  <a:schemeClr val="tx1"/>
                </a:solidFill>
                <a:latin typeface="Roboto Th" pitchFamily="2" charset="0"/>
                <a:ea typeface="Roboto Th" pitchFamily="2" charset="0"/>
              </a:rPr>
              <a:t>Venue: Block A, SR A.3.01</a:t>
            </a:r>
          </a:p>
          <a:p>
            <a:endParaRPr lang="en-SG" sz="2200" b="1" dirty="0">
              <a:solidFill>
                <a:schemeClr val="tx1"/>
              </a:solidFill>
              <a:latin typeface="Roboto Th" pitchFamily="2" charset="0"/>
              <a:ea typeface="Roboto Th" pitchFamily="2" charset="0"/>
            </a:endParaRPr>
          </a:p>
          <a:p>
            <a:r>
              <a:rPr lang="en-SG" sz="2200" b="1" i="1" dirty="0">
                <a:solidFill>
                  <a:schemeClr val="tx1"/>
                </a:solidFill>
                <a:latin typeface="Roboto Cn" pitchFamily="2" charset="0"/>
                <a:ea typeface="Roboto Cn" pitchFamily="2" charset="0"/>
              </a:rPr>
              <a:t>Design is ...</a:t>
            </a:r>
            <a:br>
              <a:rPr lang="en-SG" sz="2200" dirty="0">
                <a:solidFill>
                  <a:schemeClr val="tx1"/>
                </a:solidFill>
                <a:latin typeface="Roboto Th" pitchFamily="2" charset="0"/>
                <a:ea typeface="Roboto Th" pitchFamily="2" charset="0"/>
              </a:rPr>
            </a:br>
            <a:r>
              <a:rPr lang="en-SG" sz="2200" dirty="0">
                <a:solidFill>
                  <a:schemeClr val="tx1"/>
                </a:solidFill>
                <a:latin typeface="Roboto Th" pitchFamily="2" charset="0"/>
                <a:ea typeface="Roboto Th" pitchFamily="2" charset="0"/>
              </a:rPr>
              <a:t>March 10(12 noon - 1 pm)</a:t>
            </a:r>
            <a:br>
              <a:rPr lang="en-SG" sz="2200" dirty="0">
                <a:solidFill>
                  <a:schemeClr val="tx1"/>
                </a:solidFill>
                <a:latin typeface="Roboto Th" pitchFamily="2" charset="0"/>
                <a:ea typeface="Roboto Th" pitchFamily="2" charset="0"/>
              </a:rPr>
            </a:br>
            <a:r>
              <a:rPr lang="en-SG" sz="2200" b="1" i="1" dirty="0">
                <a:solidFill>
                  <a:schemeClr val="tx1"/>
                </a:solidFill>
                <a:latin typeface="Roboto Cn" pitchFamily="2" charset="0"/>
                <a:ea typeface="Roboto Cn" pitchFamily="2" charset="0"/>
              </a:rPr>
              <a:t>Recycles Art Workshop Using Design </a:t>
            </a:r>
          </a:p>
          <a:p>
            <a:r>
              <a:rPr lang="en-SG" sz="2200" b="1" i="1" dirty="0">
                <a:solidFill>
                  <a:schemeClr val="tx1"/>
                </a:solidFill>
                <a:latin typeface="Roboto Cn" pitchFamily="2" charset="0"/>
                <a:ea typeface="Roboto Cn" pitchFamily="2" charset="0"/>
              </a:rPr>
              <a:t>Elements and Concepts</a:t>
            </a:r>
            <a:br>
              <a:rPr lang="en-SG" sz="2200" dirty="0">
                <a:solidFill>
                  <a:schemeClr val="tx1"/>
                </a:solidFill>
                <a:latin typeface="Roboto Th" pitchFamily="2" charset="0"/>
                <a:ea typeface="Roboto Th" pitchFamily="2" charset="0"/>
              </a:rPr>
            </a:br>
            <a:r>
              <a:rPr lang="en-SG" sz="2200" dirty="0">
                <a:solidFill>
                  <a:schemeClr val="tx1"/>
                </a:solidFill>
                <a:latin typeface="Roboto Th" pitchFamily="2" charset="0"/>
                <a:ea typeface="Roboto Th" pitchFamily="2" charset="0"/>
              </a:rPr>
              <a:t>March 10(1 pm - 3 pm)</a:t>
            </a:r>
            <a:br>
              <a:rPr lang="en-SG" sz="2200" dirty="0">
                <a:solidFill>
                  <a:schemeClr val="tx1"/>
                </a:solidFill>
                <a:latin typeface="Roboto Th" pitchFamily="2" charset="0"/>
                <a:ea typeface="Roboto Th" pitchFamily="2" charset="0"/>
              </a:rPr>
            </a:br>
            <a:r>
              <a:rPr lang="en-SG" sz="2200" b="1" dirty="0">
                <a:solidFill>
                  <a:schemeClr val="tx1"/>
                </a:solidFill>
                <a:latin typeface="Roboto Th" pitchFamily="2" charset="0"/>
                <a:ea typeface="Roboto Th" pitchFamily="2" charset="0"/>
              </a:rPr>
              <a:t>Venue: Block C, SR C.3.08</a:t>
            </a:r>
            <a:endParaRPr lang="en-US" sz="2200" b="1" dirty="0">
              <a:solidFill>
                <a:schemeClr val="tx1"/>
              </a:solidFill>
              <a:latin typeface="Roboto Th" pitchFamily="2" charset="0"/>
              <a:ea typeface="Roboto Th" pitchFamily="2" charset="0"/>
            </a:endParaRPr>
          </a:p>
        </p:txBody>
      </p:sp>
      <p:sp>
        <p:nvSpPr>
          <p:cNvPr id="6" name="TextBox 5">
            <a:extLst>
              <a:ext uri="{FF2B5EF4-FFF2-40B4-BE49-F238E27FC236}">
                <a16:creationId xmlns:a16="http://schemas.microsoft.com/office/drawing/2014/main" id="{619EB9ED-5860-B2F3-723D-02A7F0AAE956}"/>
              </a:ext>
            </a:extLst>
          </p:cNvPr>
          <p:cNvSpPr txBox="1"/>
          <p:nvPr/>
        </p:nvSpPr>
        <p:spPr>
          <a:xfrm>
            <a:off x="0" y="0"/>
            <a:ext cx="484909" cy="369332"/>
          </a:xfrm>
          <a:prstGeom prst="rect">
            <a:avLst/>
          </a:prstGeom>
          <a:noFill/>
        </p:spPr>
        <p:txBody>
          <a:bodyPr wrap="square" rtlCol="0">
            <a:spAutoFit/>
          </a:bodyPr>
          <a:lstStyle/>
          <a:p>
            <a:r>
              <a:rPr lang="en-US" dirty="0"/>
              <a:t>F3</a:t>
            </a:r>
          </a:p>
        </p:txBody>
      </p:sp>
    </p:spTree>
    <p:extLst>
      <p:ext uri="{BB962C8B-B14F-4D97-AF65-F5344CB8AC3E}">
        <p14:creationId xmlns:p14="http://schemas.microsoft.com/office/powerpoint/2010/main" val="360228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50827D-81C3-0A04-A2BB-D695FC75894E}"/>
              </a:ext>
            </a:extLst>
          </p:cNvPr>
          <p:cNvSpPr/>
          <p:nvPr/>
        </p:nvSpPr>
        <p:spPr>
          <a:xfrm>
            <a:off x="637309" y="637309"/>
            <a:ext cx="5361709" cy="4849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Roboto" pitchFamily="2" charset="0"/>
                <a:ea typeface="Roboto" pitchFamily="2" charset="0"/>
              </a:rPr>
              <a:t>Justification</a:t>
            </a:r>
          </a:p>
        </p:txBody>
      </p:sp>
      <p:sp>
        <p:nvSpPr>
          <p:cNvPr id="3" name="Rectangle 2">
            <a:extLst>
              <a:ext uri="{FF2B5EF4-FFF2-40B4-BE49-F238E27FC236}">
                <a16:creationId xmlns:a16="http://schemas.microsoft.com/office/drawing/2014/main" id="{CFC33FEC-0C41-DB6F-F524-56FC91CB9E5D}"/>
              </a:ext>
            </a:extLst>
          </p:cNvPr>
          <p:cNvSpPr/>
          <p:nvPr/>
        </p:nvSpPr>
        <p:spPr>
          <a:xfrm>
            <a:off x="637309" y="1260764"/>
            <a:ext cx="5361709" cy="50014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Roboto Th" pitchFamily="2" charset="0"/>
                <a:ea typeface="Roboto Th" pitchFamily="2" charset="0"/>
              </a:rPr>
              <a:t>For design 3, I have used the Roboto typeface to reach the final version, after experimenting with various versions that used the same typeface, but with variations in font styles ,size, shape, spacing, alignment, length, and visual punctuation.</a:t>
            </a:r>
          </a:p>
          <a:p>
            <a:endParaRPr lang="en-US" sz="2000" dirty="0">
              <a:solidFill>
                <a:schemeClr val="tx1"/>
              </a:solidFill>
              <a:latin typeface="Roboto Th" pitchFamily="2" charset="0"/>
              <a:ea typeface="Roboto Th" pitchFamily="2" charset="0"/>
            </a:endParaRPr>
          </a:p>
          <a:p>
            <a:r>
              <a:rPr lang="en-US" sz="2000" b="1" dirty="0">
                <a:solidFill>
                  <a:schemeClr val="tx1"/>
                </a:solidFill>
                <a:latin typeface="Roboto Cn" pitchFamily="2" charset="0"/>
                <a:ea typeface="Roboto Cn" pitchFamily="2" charset="0"/>
              </a:rPr>
              <a:t>TYPEFACE: </a:t>
            </a:r>
            <a:r>
              <a:rPr lang="en-US" sz="2000" dirty="0">
                <a:solidFill>
                  <a:schemeClr val="tx1"/>
                </a:solidFill>
                <a:latin typeface="Roboto Th" pitchFamily="2" charset="0"/>
                <a:ea typeface="Roboto Th" pitchFamily="2" charset="0"/>
              </a:rPr>
              <a:t>For design 3, I opted for the Roboto typeface due to its versatility and variety of available fonts. With a wide range of options, including condensed, thin, light, regular, bold, medium, and black, I had the flexibility to select the most appropriate font for each element of the design. For Design 3, I utilized a combination of Roboto Bold, Thin, bold condensed , bold condensed italic and Medium.</a:t>
            </a:r>
            <a:endParaRPr lang="en-US" sz="2000" b="1" dirty="0">
              <a:solidFill>
                <a:schemeClr val="tx1"/>
              </a:solidFill>
              <a:latin typeface="Roboto" pitchFamily="2" charset="0"/>
              <a:ea typeface="Roboto" pitchFamily="2" charset="0"/>
            </a:endParaRPr>
          </a:p>
        </p:txBody>
      </p:sp>
      <p:sp>
        <p:nvSpPr>
          <p:cNvPr id="4" name="Rectangle 3">
            <a:extLst>
              <a:ext uri="{FF2B5EF4-FFF2-40B4-BE49-F238E27FC236}">
                <a16:creationId xmlns:a16="http://schemas.microsoft.com/office/drawing/2014/main" id="{64634DC9-76EC-543D-0832-C11C634FC2A8}"/>
              </a:ext>
            </a:extLst>
          </p:cNvPr>
          <p:cNvSpPr/>
          <p:nvPr/>
        </p:nvSpPr>
        <p:spPr>
          <a:xfrm>
            <a:off x="6192982" y="1260764"/>
            <a:ext cx="5361709"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Roboto Th" pitchFamily="2" charset="0"/>
                <a:ea typeface="Roboto Th" pitchFamily="2" charset="0"/>
              </a:rPr>
              <a:t>The availability of multiple font options in the Roboto typeface allowed me to experiment and select the best options for each element. I ended up in this typeface because of the ability to differentiate various font styles like bold, italic etc.</a:t>
            </a:r>
          </a:p>
          <a:p>
            <a:endParaRPr lang="en-US" sz="2000" dirty="0">
              <a:solidFill>
                <a:schemeClr val="tx1"/>
              </a:solidFill>
              <a:latin typeface="Roboto Th" pitchFamily="2" charset="0"/>
              <a:ea typeface="Roboto Th" pitchFamily="2" charset="0"/>
            </a:endParaRPr>
          </a:p>
          <a:p>
            <a:r>
              <a:rPr lang="en-US" sz="2000" b="1" dirty="0">
                <a:solidFill>
                  <a:schemeClr val="tx1"/>
                </a:solidFill>
                <a:latin typeface="Roboto Cn" pitchFamily="2" charset="0"/>
                <a:ea typeface="Roboto Cn" pitchFamily="2" charset="0"/>
              </a:rPr>
              <a:t>SHAPE AND SIZE: </a:t>
            </a:r>
            <a:r>
              <a:rPr lang="en-US" sz="2000" dirty="0">
                <a:solidFill>
                  <a:schemeClr val="tx1"/>
                </a:solidFill>
                <a:latin typeface="Roboto Th" pitchFamily="2" charset="0"/>
                <a:ea typeface="Roboto Th" pitchFamily="2" charset="0"/>
              </a:rPr>
              <a:t>In Design 3, I incorporated various shapes and sizes to create an appealing layout. Utilizing shapes such as bold, italic, medium, and condensed, along with sizes ranging from 18 to 32, I aimed to establish a visual hierarchy that emphasized key elements of the design. For the title of the layout, I selected Roboto Medium with a size of 32, making it stand out as the centerpiece of the </a:t>
            </a:r>
            <a:endParaRPr lang="en-US" sz="2000" dirty="0"/>
          </a:p>
        </p:txBody>
      </p:sp>
    </p:spTree>
    <p:extLst>
      <p:ext uri="{BB962C8B-B14F-4D97-AF65-F5344CB8AC3E}">
        <p14:creationId xmlns:p14="http://schemas.microsoft.com/office/powerpoint/2010/main" val="25111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50827D-81C3-0A04-A2BB-D695FC75894E}"/>
              </a:ext>
            </a:extLst>
          </p:cNvPr>
          <p:cNvSpPr/>
          <p:nvPr/>
        </p:nvSpPr>
        <p:spPr>
          <a:xfrm>
            <a:off x="637309" y="637309"/>
            <a:ext cx="5361709" cy="4849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Roboto" pitchFamily="2" charset="0"/>
                <a:ea typeface="Roboto" pitchFamily="2" charset="0"/>
              </a:rPr>
              <a:t>Justification</a:t>
            </a:r>
          </a:p>
        </p:txBody>
      </p:sp>
      <p:sp>
        <p:nvSpPr>
          <p:cNvPr id="3" name="Rectangle 2">
            <a:extLst>
              <a:ext uri="{FF2B5EF4-FFF2-40B4-BE49-F238E27FC236}">
                <a16:creationId xmlns:a16="http://schemas.microsoft.com/office/drawing/2014/main" id="{CFC33FEC-0C41-DB6F-F524-56FC91CB9E5D}"/>
              </a:ext>
            </a:extLst>
          </p:cNvPr>
          <p:cNvSpPr/>
          <p:nvPr/>
        </p:nvSpPr>
        <p:spPr>
          <a:xfrm>
            <a:off x="637309" y="1260764"/>
            <a:ext cx="5361709" cy="50014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Roboto Th" pitchFamily="2" charset="0"/>
                <a:ea typeface="Roboto Th" pitchFamily="2" charset="0"/>
              </a:rPr>
              <a:t>design. Meanwhile, the description section features a size of 24 with headings written in medium font and content written in thin font. I arrived at the decision to use size 24 for the description content after reviewing a previous version of the design. In this earlier version, I observed that a font size of 20 appeared too small and made the content difficult to read. By increasing the font size to 24, the design became more legible and user-friendly. To highlight the key activities section in Design 3, I utilized various font shapes and sizes. Specifically, I used medium, bold, condensed, and italic fonts with sizes of 24 for headings and 20 for content.</a:t>
            </a:r>
          </a:p>
        </p:txBody>
      </p:sp>
      <p:sp>
        <p:nvSpPr>
          <p:cNvPr id="4" name="Rectangle 3">
            <a:extLst>
              <a:ext uri="{FF2B5EF4-FFF2-40B4-BE49-F238E27FC236}">
                <a16:creationId xmlns:a16="http://schemas.microsoft.com/office/drawing/2014/main" id="{64634DC9-76EC-543D-0832-C11C634FC2A8}"/>
              </a:ext>
            </a:extLst>
          </p:cNvPr>
          <p:cNvSpPr/>
          <p:nvPr/>
        </p:nvSpPr>
        <p:spPr>
          <a:xfrm>
            <a:off x="6192982" y="1260764"/>
            <a:ext cx="5361709"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Roboto Cn" pitchFamily="2" charset="0"/>
                <a:ea typeface="Roboto Cn" pitchFamily="2" charset="0"/>
              </a:rPr>
              <a:t>SPACE </a:t>
            </a:r>
            <a:r>
              <a:rPr lang="en-US" dirty="0">
                <a:solidFill>
                  <a:schemeClr val="tx1"/>
                </a:solidFill>
                <a:latin typeface="Roboto Th" pitchFamily="2" charset="0"/>
                <a:ea typeface="Roboto Th" pitchFamily="2" charset="0"/>
              </a:rPr>
              <a:t>: </a:t>
            </a:r>
            <a:r>
              <a:rPr lang="en-US" sz="2000" dirty="0">
                <a:solidFill>
                  <a:schemeClr val="tx1"/>
                </a:solidFill>
                <a:latin typeface="Roboto Th" pitchFamily="2" charset="0"/>
                <a:ea typeface="Roboto Th" pitchFamily="2" charset="0"/>
              </a:rPr>
              <a:t>I have set the line spacing for design 2 final version to 1 because setting it to 1.5 would result many unwanted space between lines .</a:t>
            </a:r>
          </a:p>
          <a:p>
            <a:endParaRPr lang="en-US" sz="2000" dirty="0">
              <a:solidFill>
                <a:schemeClr val="tx1"/>
              </a:solidFill>
              <a:latin typeface="Roboto Th" pitchFamily="2" charset="0"/>
              <a:ea typeface="Roboto Th" pitchFamily="2" charset="0"/>
            </a:endParaRPr>
          </a:p>
          <a:p>
            <a:r>
              <a:rPr lang="en-US" sz="2000" b="1" dirty="0">
                <a:solidFill>
                  <a:schemeClr val="tx1"/>
                </a:solidFill>
                <a:latin typeface="Roboto Cn" pitchFamily="2" charset="0"/>
                <a:ea typeface="Roboto Cn" pitchFamily="2" charset="0"/>
              </a:rPr>
              <a:t>LENGTH: </a:t>
            </a:r>
            <a:r>
              <a:rPr lang="en-US" sz="2000" dirty="0">
                <a:solidFill>
                  <a:schemeClr val="tx1"/>
                </a:solidFill>
                <a:latin typeface="Roboto Th" pitchFamily="2" charset="0"/>
                <a:ea typeface="Roboto Th" pitchFamily="2" charset="0"/>
              </a:rPr>
              <a:t>For the final version of the layout, I made specific adjustments to the "key activities" section to improve its clarity and readability. Firstly, I removed certain words such as "title, date, time" to prevent clustering and retain only the critical information. This ensures that the important details are highlighted and easily understandable for the viewer. Additionally, I combined two activities that shared the same venue to eliminate redundancy and improve the overall flow of the section. This further enhances the simplicity</a:t>
            </a:r>
            <a:endParaRPr lang="en-US" b="1" dirty="0">
              <a:solidFill>
                <a:schemeClr val="tx1"/>
              </a:solidFill>
              <a:latin typeface="Roboto Cn" pitchFamily="2" charset="0"/>
              <a:ea typeface="Roboto Cn" pitchFamily="2" charset="0"/>
            </a:endParaRPr>
          </a:p>
        </p:txBody>
      </p:sp>
    </p:spTree>
    <p:extLst>
      <p:ext uri="{BB962C8B-B14F-4D97-AF65-F5344CB8AC3E}">
        <p14:creationId xmlns:p14="http://schemas.microsoft.com/office/powerpoint/2010/main" val="98561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8C6E15-F692-6C92-ADFB-EA96AF8B4DD9}"/>
              </a:ext>
            </a:extLst>
          </p:cNvPr>
          <p:cNvSpPr/>
          <p:nvPr/>
        </p:nvSpPr>
        <p:spPr>
          <a:xfrm>
            <a:off x="623455" y="609600"/>
            <a:ext cx="5417127" cy="51261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Roboto" pitchFamily="2" charset="0"/>
                <a:ea typeface="Roboto" pitchFamily="2" charset="0"/>
              </a:rPr>
              <a:t>Justification</a:t>
            </a:r>
          </a:p>
        </p:txBody>
      </p:sp>
      <p:sp>
        <p:nvSpPr>
          <p:cNvPr id="3" name="Rectangle 2">
            <a:extLst>
              <a:ext uri="{FF2B5EF4-FFF2-40B4-BE49-F238E27FC236}">
                <a16:creationId xmlns:a16="http://schemas.microsoft.com/office/drawing/2014/main" id="{2D76B69E-C078-77CA-B35F-FAF7E13B88D9}"/>
              </a:ext>
            </a:extLst>
          </p:cNvPr>
          <p:cNvSpPr/>
          <p:nvPr/>
        </p:nvSpPr>
        <p:spPr>
          <a:xfrm>
            <a:off x="623455" y="1274618"/>
            <a:ext cx="5417127" cy="4959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Roboto Th" pitchFamily="2" charset="0"/>
                <a:ea typeface="Roboto Th" pitchFamily="2" charset="0"/>
              </a:rPr>
              <a:t>and clarity of the design, ensuring that the viewer can easily navigate and understand the content presented.</a:t>
            </a:r>
          </a:p>
          <a:p>
            <a:endParaRPr lang="en-US" sz="2000" dirty="0">
              <a:solidFill>
                <a:schemeClr val="tx1"/>
              </a:solidFill>
              <a:latin typeface="Roboto Th" pitchFamily="2" charset="0"/>
              <a:ea typeface="Roboto Th" pitchFamily="2" charset="0"/>
            </a:endParaRPr>
          </a:p>
          <a:p>
            <a:r>
              <a:rPr lang="en-US" sz="2000" b="1" dirty="0">
                <a:solidFill>
                  <a:schemeClr val="tx1"/>
                </a:solidFill>
                <a:latin typeface="Roboto Cn" pitchFamily="2" charset="0"/>
                <a:ea typeface="Roboto Cn" pitchFamily="2" charset="0"/>
              </a:rPr>
              <a:t>VISUAL PUNCTUATION: </a:t>
            </a:r>
            <a:r>
              <a:rPr lang="en-US" sz="2000" dirty="0">
                <a:solidFill>
                  <a:schemeClr val="tx1"/>
                </a:solidFill>
                <a:latin typeface="Roboto Th" pitchFamily="2" charset="0"/>
                <a:ea typeface="Roboto Th" pitchFamily="2" charset="0"/>
              </a:rPr>
              <a:t>Brackets were used in the key activities part to enhance the readability of critical information like </a:t>
            </a:r>
          </a:p>
          <a:p>
            <a:endParaRPr lang="en-US" sz="2000" b="1" dirty="0">
              <a:solidFill>
                <a:schemeClr val="tx1"/>
              </a:solidFill>
              <a:latin typeface="Source Sans Pro" panose="020B0503030403020204" pitchFamily="34" charset="0"/>
              <a:ea typeface="Source Sans Pro" panose="020B0503030403020204" pitchFamily="34" charset="0"/>
            </a:endParaRPr>
          </a:p>
          <a:p>
            <a:r>
              <a:rPr lang="en-SG" sz="2000" b="1" i="1" dirty="0">
                <a:solidFill>
                  <a:schemeClr val="tx1"/>
                </a:solidFill>
                <a:latin typeface="Roboto Cn" pitchFamily="2" charset="0"/>
                <a:ea typeface="Roboto Cn" pitchFamily="2" charset="0"/>
              </a:rPr>
              <a:t>Design is ...</a:t>
            </a:r>
            <a:br>
              <a:rPr lang="en-SG" sz="2000" dirty="0">
                <a:solidFill>
                  <a:schemeClr val="tx1"/>
                </a:solidFill>
                <a:latin typeface="Roboto Th" pitchFamily="2" charset="0"/>
                <a:ea typeface="Roboto Th" pitchFamily="2" charset="0"/>
              </a:rPr>
            </a:br>
            <a:r>
              <a:rPr lang="en-SG" sz="2000" dirty="0">
                <a:solidFill>
                  <a:schemeClr val="tx1"/>
                </a:solidFill>
                <a:latin typeface="Roboto Th" pitchFamily="2" charset="0"/>
                <a:ea typeface="Roboto Th" pitchFamily="2" charset="0"/>
              </a:rPr>
              <a:t>March 10(12 noon - 1 pm)</a:t>
            </a:r>
            <a:br>
              <a:rPr lang="en-SG" sz="2000" dirty="0">
                <a:solidFill>
                  <a:schemeClr val="tx1"/>
                </a:solidFill>
                <a:latin typeface="Roboto Th" pitchFamily="2" charset="0"/>
                <a:ea typeface="Roboto Th" pitchFamily="2" charset="0"/>
              </a:rPr>
            </a:br>
            <a:r>
              <a:rPr lang="en-SG" sz="2000" b="1" i="1" dirty="0">
                <a:solidFill>
                  <a:schemeClr val="tx1"/>
                </a:solidFill>
                <a:latin typeface="Roboto Cn" pitchFamily="2" charset="0"/>
                <a:ea typeface="Roboto Cn" pitchFamily="2" charset="0"/>
              </a:rPr>
              <a:t>Recycles Art Workshop Using Design </a:t>
            </a:r>
          </a:p>
          <a:p>
            <a:r>
              <a:rPr lang="en-SG" sz="2000" b="1" i="1" dirty="0">
                <a:solidFill>
                  <a:schemeClr val="tx1"/>
                </a:solidFill>
                <a:latin typeface="Roboto Cn" pitchFamily="2" charset="0"/>
                <a:ea typeface="Roboto Cn" pitchFamily="2" charset="0"/>
              </a:rPr>
              <a:t>Elements and Concepts</a:t>
            </a:r>
            <a:br>
              <a:rPr lang="en-SG" sz="2000" dirty="0">
                <a:solidFill>
                  <a:schemeClr val="tx1"/>
                </a:solidFill>
                <a:latin typeface="Roboto Th" pitchFamily="2" charset="0"/>
                <a:ea typeface="Roboto Th" pitchFamily="2" charset="0"/>
              </a:rPr>
            </a:br>
            <a:r>
              <a:rPr lang="en-SG" sz="2000" dirty="0">
                <a:solidFill>
                  <a:schemeClr val="tx1"/>
                </a:solidFill>
                <a:latin typeface="Roboto Th" pitchFamily="2" charset="0"/>
                <a:ea typeface="Roboto Th" pitchFamily="2" charset="0"/>
              </a:rPr>
              <a:t>March 10(1 pm - 3 pm)</a:t>
            </a:r>
            <a:br>
              <a:rPr lang="en-SG" sz="2000" dirty="0">
                <a:solidFill>
                  <a:schemeClr val="tx1"/>
                </a:solidFill>
                <a:latin typeface="Roboto Th" pitchFamily="2" charset="0"/>
                <a:ea typeface="Roboto Th" pitchFamily="2" charset="0"/>
              </a:rPr>
            </a:br>
            <a:r>
              <a:rPr lang="en-SG" sz="2000" b="1" dirty="0">
                <a:solidFill>
                  <a:schemeClr val="tx1"/>
                </a:solidFill>
                <a:latin typeface="Roboto Th" pitchFamily="2" charset="0"/>
                <a:ea typeface="Roboto Th" pitchFamily="2" charset="0"/>
              </a:rPr>
              <a:t>Venue: Block C, SR C.3.08</a:t>
            </a:r>
            <a:endParaRPr lang="en-US" sz="2000" b="1" dirty="0">
              <a:solidFill>
                <a:schemeClr val="tx1"/>
              </a:solidFill>
              <a:latin typeface="Roboto Th" pitchFamily="2" charset="0"/>
              <a:ea typeface="Roboto Th" pitchFamily="2" charset="0"/>
            </a:endParaRPr>
          </a:p>
          <a:p>
            <a:endParaRPr lang="en-US" sz="2000" dirty="0">
              <a:solidFill>
                <a:schemeClr val="tx1"/>
              </a:solidFill>
              <a:latin typeface="Roboto Th" pitchFamily="2" charset="0"/>
              <a:ea typeface="Roboto Th" pitchFamily="2" charset="0"/>
            </a:endParaRPr>
          </a:p>
        </p:txBody>
      </p:sp>
    </p:spTree>
    <p:extLst>
      <p:ext uri="{BB962C8B-B14F-4D97-AF65-F5344CB8AC3E}">
        <p14:creationId xmlns:p14="http://schemas.microsoft.com/office/powerpoint/2010/main" val="28131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73D943-DB51-5DD4-87E9-4D5F0FC879CE}"/>
              </a:ext>
            </a:extLst>
          </p:cNvPr>
          <p:cNvSpPr/>
          <p:nvPr/>
        </p:nvSpPr>
        <p:spPr>
          <a:xfrm>
            <a:off x="623455" y="623455"/>
            <a:ext cx="10958945" cy="512618"/>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Source Sans Pro" panose="020B0503030403020204" pitchFamily="34" charset="0"/>
                <a:ea typeface="Source Sans Pro" panose="020B0503030403020204" pitchFamily="34" charset="0"/>
              </a:rPr>
              <a:t>Table of content</a:t>
            </a:r>
          </a:p>
        </p:txBody>
      </p:sp>
      <p:sp>
        <p:nvSpPr>
          <p:cNvPr id="2" name="Rectangle 1">
            <a:extLst>
              <a:ext uri="{FF2B5EF4-FFF2-40B4-BE49-F238E27FC236}">
                <a16:creationId xmlns:a16="http://schemas.microsoft.com/office/drawing/2014/main" id="{0D14A2B0-8153-7051-3465-86814474AAB6}"/>
              </a:ext>
            </a:extLst>
          </p:cNvPr>
          <p:cNvSpPr/>
          <p:nvPr/>
        </p:nvSpPr>
        <p:spPr>
          <a:xfrm>
            <a:off x="623455" y="1898374"/>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Design 1 </a:t>
            </a:r>
          </a:p>
          <a:p>
            <a:r>
              <a:rPr lang="en-US" dirty="0">
                <a:latin typeface="Source Sans Pro" panose="020B0503030403020204" pitchFamily="34" charset="0"/>
                <a:ea typeface="Source Sans Pro" panose="020B0503030403020204" pitchFamily="34" charset="0"/>
              </a:rPr>
              <a:t>Version 1 </a:t>
            </a:r>
          </a:p>
          <a:p>
            <a:r>
              <a:rPr lang="en-US" dirty="0">
                <a:latin typeface="Source Sans Pro" panose="020B0503030403020204" pitchFamily="34" charset="0"/>
                <a:ea typeface="Source Sans Pro" panose="020B0503030403020204" pitchFamily="34" charset="0"/>
              </a:rPr>
              <a:t>Version 2 </a:t>
            </a:r>
          </a:p>
          <a:p>
            <a:r>
              <a:rPr lang="en-US" dirty="0">
                <a:latin typeface="Source Sans Pro" panose="020B0503030403020204" pitchFamily="34" charset="0"/>
                <a:ea typeface="Source Sans Pro" panose="020B0503030403020204" pitchFamily="34" charset="0"/>
              </a:rPr>
              <a:t>Final Version </a:t>
            </a:r>
          </a:p>
          <a:p>
            <a:r>
              <a:rPr lang="en-US" dirty="0">
                <a:latin typeface="Source Sans Pro" panose="020B0503030403020204" pitchFamily="34" charset="0"/>
                <a:ea typeface="Source Sans Pro" panose="020B0503030403020204" pitchFamily="34" charset="0"/>
              </a:rPr>
              <a:t>Justification</a:t>
            </a:r>
          </a:p>
          <a:p>
            <a:r>
              <a:rPr lang="en-US" dirty="0">
                <a:solidFill>
                  <a:schemeClr val="bg1"/>
                </a:solidFill>
                <a:latin typeface="Source Sans Pro" panose="020B0503030403020204" pitchFamily="34" charset="0"/>
                <a:ea typeface="Source Sans Pro" panose="020B0503030403020204" pitchFamily="34" charset="0"/>
              </a:rPr>
              <a:t>Page number : 3-8 </a:t>
            </a:r>
          </a:p>
        </p:txBody>
      </p:sp>
      <p:sp>
        <p:nvSpPr>
          <p:cNvPr id="3" name="Rectangle 2">
            <a:extLst>
              <a:ext uri="{FF2B5EF4-FFF2-40B4-BE49-F238E27FC236}">
                <a16:creationId xmlns:a16="http://schemas.microsoft.com/office/drawing/2014/main" id="{E804F1D2-1328-342F-1957-D8B015BFD86A}"/>
              </a:ext>
            </a:extLst>
          </p:cNvPr>
          <p:cNvSpPr/>
          <p:nvPr/>
        </p:nvSpPr>
        <p:spPr>
          <a:xfrm>
            <a:off x="8030215" y="1898373"/>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Design 3 </a:t>
            </a:r>
          </a:p>
          <a:p>
            <a:r>
              <a:rPr lang="en-US" dirty="0">
                <a:latin typeface="Source Sans Pro" panose="020B0503030403020204" pitchFamily="34" charset="0"/>
                <a:ea typeface="Source Sans Pro" panose="020B0503030403020204" pitchFamily="34" charset="0"/>
              </a:rPr>
              <a:t>Version 1 </a:t>
            </a:r>
          </a:p>
          <a:p>
            <a:r>
              <a:rPr lang="en-US" dirty="0">
                <a:latin typeface="Source Sans Pro" panose="020B0503030403020204" pitchFamily="34" charset="0"/>
                <a:ea typeface="Source Sans Pro" panose="020B0503030403020204" pitchFamily="34" charset="0"/>
              </a:rPr>
              <a:t>Final Version </a:t>
            </a:r>
          </a:p>
          <a:p>
            <a:r>
              <a:rPr lang="en-US" dirty="0">
                <a:latin typeface="Source Sans Pro" panose="020B0503030403020204" pitchFamily="34" charset="0"/>
                <a:ea typeface="Source Sans Pro" panose="020B0503030403020204" pitchFamily="34" charset="0"/>
              </a:rPr>
              <a:t>Justification</a:t>
            </a:r>
          </a:p>
          <a:p>
            <a:r>
              <a:rPr lang="en-US" dirty="0">
                <a:solidFill>
                  <a:schemeClr val="bg1"/>
                </a:solidFill>
                <a:latin typeface="Source Sans Pro" panose="020B0503030403020204" pitchFamily="34" charset="0"/>
                <a:ea typeface="Source Sans Pro" panose="020B0503030403020204" pitchFamily="34" charset="0"/>
              </a:rPr>
              <a:t>Page number : 14-19 </a:t>
            </a:r>
          </a:p>
        </p:txBody>
      </p:sp>
      <p:sp>
        <p:nvSpPr>
          <p:cNvPr id="5" name="Rectangle 4">
            <a:extLst>
              <a:ext uri="{FF2B5EF4-FFF2-40B4-BE49-F238E27FC236}">
                <a16:creationId xmlns:a16="http://schemas.microsoft.com/office/drawing/2014/main" id="{459CA81A-6245-5D72-B86B-EE782C6F6686}"/>
              </a:ext>
            </a:extLst>
          </p:cNvPr>
          <p:cNvSpPr/>
          <p:nvPr/>
        </p:nvSpPr>
        <p:spPr>
          <a:xfrm>
            <a:off x="4329546" y="1898373"/>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Design 2 </a:t>
            </a:r>
          </a:p>
          <a:p>
            <a:r>
              <a:rPr lang="en-US" dirty="0">
                <a:latin typeface="Source Sans Pro" panose="020B0503030403020204" pitchFamily="34" charset="0"/>
                <a:ea typeface="Source Sans Pro" panose="020B0503030403020204" pitchFamily="34" charset="0"/>
              </a:rPr>
              <a:t>Version 1 </a:t>
            </a:r>
          </a:p>
          <a:p>
            <a:r>
              <a:rPr lang="en-US" dirty="0">
                <a:latin typeface="Source Sans Pro" panose="020B0503030403020204" pitchFamily="34" charset="0"/>
                <a:ea typeface="Source Sans Pro" panose="020B0503030403020204" pitchFamily="34" charset="0"/>
              </a:rPr>
              <a:t>Final Version </a:t>
            </a:r>
          </a:p>
          <a:p>
            <a:r>
              <a:rPr lang="en-US" dirty="0">
                <a:latin typeface="Source Sans Pro" panose="020B0503030403020204" pitchFamily="34" charset="0"/>
                <a:ea typeface="Source Sans Pro" panose="020B0503030403020204" pitchFamily="34" charset="0"/>
              </a:rPr>
              <a:t>Justification</a:t>
            </a:r>
          </a:p>
          <a:p>
            <a:r>
              <a:rPr lang="en-US" dirty="0">
                <a:solidFill>
                  <a:schemeClr val="bg1"/>
                </a:solidFill>
                <a:latin typeface="Source Sans Pro" panose="020B0503030403020204" pitchFamily="34" charset="0"/>
                <a:ea typeface="Source Sans Pro" panose="020B0503030403020204" pitchFamily="34" charset="0"/>
              </a:rPr>
              <a:t>Page number : 9-13 </a:t>
            </a:r>
          </a:p>
        </p:txBody>
      </p:sp>
      <p:sp>
        <p:nvSpPr>
          <p:cNvPr id="6" name="Rectangle 5">
            <a:extLst>
              <a:ext uri="{FF2B5EF4-FFF2-40B4-BE49-F238E27FC236}">
                <a16:creationId xmlns:a16="http://schemas.microsoft.com/office/drawing/2014/main" id="{9A183357-1AD6-3809-7F3E-A8F218CA9DB1}"/>
              </a:ext>
            </a:extLst>
          </p:cNvPr>
          <p:cNvSpPr/>
          <p:nvPr/>
        </p:nvSpPr>
        <p:spPr>
          <a:xfrm>
            <a:off x="8044070" y="4458753"/>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References</a:t>
            </a:r>
          </a:p>
          <a:p>
            <a:r>
              <a:rPr lang="en-US" dirty="0">
                <a:solidFill>
                  <a:schemeClr val="bg1"/>
                </a:solidFill>
                <a:latin typeface="Source Sans Pro" panose="020B0503030403020204" pitchFamily="34" charset="0"/>
                <a:ea typeface="Source Sans Pro" panose="020B0503030403020204" pitchFamily="34" charset="0"/>
              </a:rPr>
              <a:t>Page number :28-29</a:t>
            </a:r>
          </a:p>
          <a:p>
            <a:endParaRPr lang="en-US" dirty="0">
              <a:solidFill>
                <a:schemeClr val="bg1"/>
              </a:solidFill>
              <a:latin typeface="Source Sans Pro" panose="020B0503030403020204" pitchFamily="34" charset="0"/>
              <a:ea typeface="Source Sans Pro" panose="020B0503030403020204" pitchFamily="34" charset="0"/>
            </a:endParaRPr>
          </a:p>
          <a:p>
            <a:r>
              <a:rPr lang="en-US" dirty="0"/>
              <a:t> </a:t>
            </a:r>
          </a:p>
        </p:txBody>
      </p:sp>
      <p:sp>
        <p:nvSpPr>
          <p:cNvPr id="7" name="Rectangle 6">
            <a:extLst>
              <a:ext uri="{FF2B5EF4-FFF2-40B4-BE49-F238E27FC236}">
                <a16:creationId xmlns:a16="http://schemas.microsoft.com/office/drawing/2014/main" id="{2AFAB504-CBEA-A57C-A322-E7F0DDC7E171}"/>
              </a:ext>
            </a:extLst>
          </p:cNvPr>
          <p:cNvSpPr/>
          <p:nvPr/>
        </p:nvSpPr>
        <p:spPr>
          <a:xfrm>
            <a:off x="4333762" y="4445501"/>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Reflection </a:t>
            </a:r>
          </a:p>
          <a:p>
            <a:r>
              <a:rPr lang="en-US" dirty="0">
                <a:solidFill>
                  <a:schemeClr val="bg1"/>
                </a:solidFill>
                <a:latin typeface="Source Sans Pro" panose="020B0503030403020204" pitchFamily="34" charset="0"/>
                <a:ea typeface="Source Sans Pro" panose="020B0503030403020204" pitchFamily="34" charset="0"/>
              </a:rPr>
              <a:t>Page number :23-27</a:t>
            </a:r>
          </a:p>
        </p:txBody>
      </p:sp>
      <p:sp>
        <p:nvSpPr>
          <p:cNvPr id="8" name="Rectangle 7">
            <a:extLst>
              <a:ext uri="{FF2B5EF4-FFF2-40B4-BE49-F238E27FC236}">
                <a16:creationId xmlns:a16="http://schemas.microsoft.com/office/drawing/2014/main" id="{74361AA3-6551-A08F-51A2-4BCE2A55B67D}"/>
              </a:ext>
            </a:extLst>
          </p:cNvPr>
          <p:cNvSpPr/>
          <p:nvPr/>
        </p:nvSpPr>
        <p:spPr>
          <a:xfrm>
            <a:off x="623455" y="4445502"/>
            <a:ext cx="3538330" cy="178904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Evaluation</a:t>
            </a:r>
          </a:p>
          <a:p>
            <a:r>
              <a:rPr lang="en-US" dirty="0">
                <a:latin typeface="Source Sans Pro" panose="020B0503030403020204" pitchFamily="34" charset="0"/>
                <a:ea typeface="Source Sans Pro" panose="020B0503030403020204" pitchFamily="34" charset="0"/>
              </a:rPr>
              <a:t>Original sequence and evaluated sequence </a:t>
            </a:r>
          </a:p>
          <a:p>
            <a:r>
              <a:rPr lang="en-US" dirty="0">
                <a:latin typeface="Source Sans Pro" panose="020B0503030403020204" pitchFamily="34" charset="0"/>
                <a:ea typeface="Source Sans Pro" panose="020B0503030403020204" pitchFamily="34" charset="0"/>
              </a:rPr>
              <a:t>evaluation</a:t>
            </a:r>
          </a:p>
          <a:p>
            <a:r>
              <a:rPr lang="en-US" dirty="0">
                <a:solidFill>
                  <a:schemeClr val="bg1"/>
                </a:solidFill>
                <a:latin typeface="Source Sans Pro" panose="020B0503030403020204" pitchFamily="34" charset="0"/>
                <a:ea typeface="Source Sans Pro" panose="020B0503030403020204" pitchFamily="34" charset="0"/>
              </a:rPr>
              <a:t>Page number :20-22</a:t>
            </a:r>
          </a:p>
        </p:txBody>
      </p:sp>
    </p:spTree>
    <p:extLst>
      <p:ext uri="{BB962C8B-B14F-4D97-AF65-F5344CB8AC3E}">
        <p14:creationId xmlns:p14="http://schemas.microsoft.com/office/powerpoint/2010/main" val="4025225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5400" dirty="0">
                <a:latin typeface="Roboto" pitchFamily="2" charset="0"/>
                <a:ea typeface="Roboto" pitchFamily="2" charset="0"/>
              </a:rPr>
              <a:t>Evaluation</a:t>
            </a:r>
            <a:r>
              <a:rPr lang="en-US" sz="7200" dirty="0">
                <a:latin typeface="Roboto" pitchFamily="2" charset="0"/>
                <a:ea typeface="Roboto" pitchFamily="2" charset="0"/>
              </a:rPr>
              <a:t> </a:t>
            </a:r>
          </a:p>
        </p:txBody>
      </p:sp>
    </p:spTree>
    <p:extLst>
      <p:ext uri="{BB962C8B-B14F-4D97-AF65-F5344CB8AC3E}">
        <p14:creationId xmlns:p14="http://schemas.microsoft.com/office/powerpoint/2010/main" val="426397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usiness card&#10;&#10;Description automatically generated with low confidence">
            <a:extLst>
              <a:ext uri="{FF2B5EF4-FFF2-40B4-BE49-F238E27FC236}">
                <a16:creationId xmlns:a16="http://schemas.microsoft.com/office/drawing/2014/main" id="{9FC16D68-4CFB-5A46-C948-41CC63ABE7E5}"/>
              </a:ext>
            </a:extLst>
          </p:cNvPr>
          <p:cNvPicPr>
            <a:picLocks noChangeAspect="1"/>
          </p:cNvPicPr>
          <p:nvPr/>
        </p:nvPicPr>
        <p:blipFill>
          <a:blip r:embed="rId2"/>
          <a:stretch>
            <a:fillRect/>
          </a:stretch>
        </p:blipFill>
        <p:spPr>
          <a:xfrm>
            <a:off x="615046" y="1280160"/>
            <a:ext cx="3556198" cy="1802674"/>
          </a:xfrm>
          <a:prstGeom prst="rect">
            <a:avLst/>
          </a:prstGeom>
        </p:spPr>
      </p:pic>
      <p:pic>
        <p:nvPicPr>
          <p:cNvPr id="5" name="Picture 4" descr="A picture containing text, screenshot, font, number&#10;&#10;Description automatically generated">
            <a:extLst>
              <a:ext uri="{FF2B5EF4-FFF2-40B4-BE49-F238E27FC236}">
                <a16:creationId xmlns:a16="http://schemas.microsoft.com/office/drawing/2014/main" id="{6627ECF7-79E5-64B2-79F5-3D0116B2FC2F}"/>
              </a:ext>
            </a:extLst>
          </p:cNvPr>
          <p:cNvPicPr>
            <a:picLocks noChangeAspect="1"/>
          </p:cNvPicPr>
          <p:nvPr/>
        </p:nvPicPr>
        <p:blipFill>
          <a:blip r:embed="rId3"/>
          <a:stretch>
            <a:fillRect/>
          </a:stretch>
        </p:blipFill>
        <p:spPr>
          <a:xfrm>
            <a:off x="4317901" y="1280160"/>
            <a:ext cx="3556198" cy="1802674"/>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141BD7A0-E305-4D83-CE3D-6CB418AA6E22}"/>
              </a:ext>
            </a:extLst>
          </p:cNvPr>
          <p:cNvPicPr>
            <a:picLocks noChangeAspect="1"/>
          </p:cNvPicPr>
          <p:nvPr/>
        </p:nvPicPr>
        <p:blipFill>
          <a:blip r:embed="rId4"/>
          <a:stretch>
            <a:fillRect/>
          </a:stretch>
        </p:blipFill>
        <p:spPr>
          <a:xfrm>
            <a:off x="8020756" y="1280160"/>
            <a:ext cx="3556198" cy="1802674"/>
          </a:xfrm>
          <a:prstGeom prst="rect">
            <a:avLst/>
          </a:prstGeom>
        </p:spPr>
      </p:pic>
      <p:sp>
        <p:nvSpPr>
          <p:cNvPr id="8" name="Rectangle 7">
            <a:extLst>
              <a:ext uri="{FF2B5EF4-FFF2-40B4-BE49-F238E27FC236}">
                <a16:creationId xmlns:a16="http://schemas.microsoft.com/office/drawing/2014/main" id="{568ADE82-ACD6-F7E4-364A-F2B62E2F97C8}"/>
              </a:ext>
            </a:extLst>
          </p:cNvPr>
          <p:cNvSpPr/>
          <p:nvPr/>
        </p:nvSpPr>
        <p:spPr>
          <a:xfrm>
            <a:off x="615046" y="613954"/>
            <a:ext cx="3556198" cy="509452"/>
          </a:xfrm>
          <a:prstGeom prst="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bg1"/>
                </a:solidFill>
                <a:latin typeface="Source Sans Pro" panose="020B0503030403020204" pitchFamily="34" charset="0"/>
                <a:ea typeface="Source Sans Pro" panose="020B0503030403020204" pitchFamily="34" charset="0"/>
              </a:rPr>
              <a:t>Original Sequence </a:t>
            </a:r>
          </a:p>
        </p:txBody>
      </p:sp>
      <p:sp>
        <p:nvSpPr>
          <p:cNvPr id="10" name="Rectangle 9">
            <a:extLst>
              <a:ext uri="{FF2B5EF4-FFF2-40B4-BE49-F238E27FC236}">
                <a16:creationId xmlns:a16="http://schemas.microsoft.com/office/drawing/2014/main" id="{D11FA417-C3A4-807F-4DFF-0107202299CA}"/>
              </a:ext>
            </a:extLst>
          </p:cNvPr>
          <p:cNvSpPr/>
          <p:nvPr/>
        </p:nvSpPr>
        <p:spPr>
          <a:xfrm>
            <a:off x="615046" y="3775167"/>
            <a:ext cx="3556198" cy="509452"/>
          </a:xfrm>
          <a:prstGeom prst="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dirty="0">
                <a:solidFill>
                  <a:schemeClr val="bg1"/>
                </a:solidFill>
                <a:latin typeface="Source Sans Pro" panose="020B0503030403020204" pitchFamily="34" charset="0"/>
                <a:ea typeface="Source Sans Pro" panose="020B0503030403020204" pitchFamily="34" charset="0"/>
              </a:rPr>
              <a:t>Evaluated  Sequence </a:t>
            </a:r>
          </a:p>
        </p:txBody>
      </p:sp>
      <p:pic>
        <p:nvPicPr>
          <p:cNvPr id="11" name="Picture 10" descr="A picture containing text, screenshot, font, number&#10;&#10;Description automatically generated">
            <a:extLst>
              <a:ext uri="{FF2B5EF4-FFF2-40B4-BE49-F238E27FC236}">
                <a16:creationId xmlns:a16="http://schemas.microsoft.com/office/drawing/2014/main" id="{7D1DDEBD-9B27-0726-C7A5-1F417521736A}"/>
              </a:ext>
            </a:extLst>
          </p:cNvPr>
          <p:cNvPicPr>
            <a:picLocks noChangeAspect="1"/>
          </p:cNvPicPr>
          <p:nvPr/>
        </p:nvPicPr>
        <p:blipFill>
          <a:blip r:embed="rId4"/>
          <a:stretch>
            <a:fillRect/>
          </a:stretch>
        </p:blipFill>
        <p:spPr>
          <a:xfrm>
            <a:off x="4317901" y="4454434"/>
            <a:ext cx="3556198" cy="1802674"/>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D441FD53-CE65-004C-244A-1CE996E84805}"/>
              </a:ext>
            </a:extLst>
          </p:cNvPr>
          <p:cNvPicPr>
            <a:picLocks noChangeAspect="1"/>
          </p:cNvPicPr>
          <p:nvPr/>
        </p:nvPicPr>
        <p:blipFill>
          <a:blip r:embed="rId3"/>
          <a:stretch>
            <a:fillRect/>
          </a:stretch>
        </p:blipFill>
        <p:spPr>
          <a:xfrm>
            <a:off x="615046" y="4454434"/>
            <a:ext cx="3556198" cy="1802674"/>
          </a:xfrm>
          <a:prstGeom prst="rect">
            <a:avLst/>
          </a:prstGeom>
        </p:spPr>
      </p:pic>
      <p:pic>
        <p:nvPicPr>
          <p:cNvPr id="13" name="Picture 12" descr="A close-up of a business card&#10;&#10;Description automatically generated with low confidence">
            <a:extLst>
              <a:ext uri="{FF2B5EF4-FFF2-40B4-BE49-F238E27FC236}">
                <a16:creationId xmlns:a16="http://schemas.microsoft.com/office/drawing/2014/main" id="{0C91FB13-5ECC-0E8D-1CDA-D527256E0392}"/>
              </a:ext>
            </a:extLst>
          </p:cNvPr>
          <p:cNvPicPr>
            <a:picLocks noChangeAspect="1"/>
          </p:cNvPicPr>
          <p:nvPr/>
        </p:nvPicPr>
        <p:blipFill>
          <a:blip r:embed="rId2"/>
          <a:stretch>
            <a:fillRect/>
          </a:stretch>
        </p:blipFill>
        <p:spPr>
          <a:xfrm>
            <a:off x="8020756" y="4447904"/>
            <a:ext cx="3556198" cy="1802674"/>
          </a:xfrm>
          <a:prstGeom prst="rect">
            <a:avLst/>
          </a:prstGeom>
        </p:spPr>
      </p:pic>
    </p:spTree>
    <p:extLst>
      <p:ext uri="{BB962C8B-B14F-4D97-AF65-F5344CB8AC3E}">
        <p14:creationId xmlns:p14="http://schemas.microsoft.com/office/powerpoint/2010/main" val="404404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DADEC-C420-A884-B9E6-B34F64659DB6}"/>
              </a:ext>
            </a:extLst>
          </p:cNvPr>
          <p:cNvSpPr/>
          <p:nvPr/>
        </p:nvSpPr>
        <p:spPr>
          <a:xfrm>
            <a:off x="637309" y="609600"/>
            <a:ext cx="5361709" cy="512618"/>
          </a:xfrm>
          <a:prstGeom prst="rect">
            <a:avLst/>
          </a:prstGeom>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3200" dirty="0">
                <a:solidFill>
                  <a:schemeClr val="bg1"/>
                </a:solidFill>
                <a:latin typeface="Source Sans Pro" panose="020B0503030403020204" pitchFamily="34" charset="0"/>
                <a:ea typeface="Source Sans Pro" panose="020B0503030403020204" pitchFamily="34" charset="0"/>
              </a:rPr>
              <a:t>Evaluation</a:t>
            </a:r>
          </a:p>
        </p:txBody>
      </p:sp>
      <p:sp>
        <p:nvSpPr>
          <p:cNvPr id="3" name="Rectangle 2">
            <a:extLst>
              <a:ext uri="{FF2B5EF4-FFF2-40B4-BE49-F238E27FC236}">
                <a16:creationId xmlns:a16="http://schemas.microsoft.com/office/drawing/2014/main" id="{07168976-442B-CF5A-23BA-7F509D1E56C2}"/>
              </a:ext>
            </a:extLst>
          </p:cNvPr>
          <p:cNvSpPr/>
          <p:nvPr/>
        </p:nvSpPr>
        <p:spPr>
          <a:xfrm>
            <a:off x="637309" y="1280160"/>
            <a:ext cx="5361709" cy="4950823"/>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sz="2000" dirty="0">
                <a:solidFill>
                  <a:schemeClr val="tx1"/>
                </a:solidFill>
                <a:latin typeface="Source Sans Pro" panose="020B0503030403020204" pitchFamily="34" charset="0"/>
                <a:ea typeface="Source Sans Pro" panose="020B0503030403020204" pitchFamily="34" charset="0"/>
              </a:rPr>
              <a:t>After examining the designs, I've concluded that Design 2 is the most readable and aesthetically pleasing. The information is organized and presented in a way that makes it simple to read and understand. Design 3 was likewise effective in my opinion, albeit marginally less so than Design 2. On the other side, Design 1's disorganized layout, which can be challenging to traverse and understand, led me to rank it as the least effective design. Overall, Design 2 is the most successful because all the crucial details are immediately distinguishable and accessible.</a:t>
            </a:r>
          </a:p>
        </p:txBody>
      </p:sp>
    </p:spTree>
    <p:extLst>
      <p:ext uri="{BB962C8B-B14F-4D97-AF65-F5344CB8AC3E}">
        <p14:creationId xmlns:p14="http://schemas.microsoft.com/office/powerpoint/2010/main" val="223986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6000" dirty="0">
                <a:latin typeface="Roboto" pitchFamily="2" charset="0"/>
                <a:ea typeface="Roboto" pitchFamily="2" charset="0"/>
              </a:rPr>
              <a:t>Reflection</a:t>
            </a:r>
          </a:p>
        </p:txBody>
      </p:sp>
    </p:spTree>
    <p:extLst>
      <p:ext uri="{BB962C8B-B14F-4D97-AF65-F5344CB8AC3E}">
        <p14:creationId xmlns:p14="http://schemas.microsoft.com/office/powerpoint/2010/main" val="119543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184E49-A6AA-D586-91C9-BE1088BDE2D2}"/>
              </a:ext>
            </a:extLst>
          </p:cNvPr>
          <p:cNvSpPr/>
          <p:nvPr/>
        </p:nvSpPr>
        <p:spPr>
          <a:xfrm>
            <a:off x="623455" y="609600"/>
            <a:ext cx="10958945" cy="563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endParaRPr lang="en-US" dirty="0">
              <a:solidFill>
                <a:schemeClr val="tx1"/>
              </a:solidFill>
              <a:latin typeface="Source Sans Pro" panose="020B0503030403020204" pitchFamily="34" charset="0"/>
              <a:ea typeface="Source Sans Pro" panose="020B0503030403020204" pitchFamily="34" charset="0"/>
            </a:endParaRPr>
          </a:p>
          <a:p>
            <a:pPr marL="0" lvl="1"/>
            <a:r>
              <a:rPr lang="en-US" dirty="0">
                <a:solidFill>
                  <a:schemeClr val="tx1"/>
                </a:solidFill>
                <a:latin typeface="Source Sans Pro" panose="020B0503030403020204" pitchFamily="34" charset="0"/>
                <a:ea typeface="Source Sans Pro" panose="020B0503030403020204" pitchFamily="34" charset="0"/>
              </a:rPr>
              <a:t>1a) I first thought the course "DES520-Communication Design for Business" would be simple and easy, therefore I registered in it. Yet after attending the first lecture, I quickly understood that the course was harder than I had first thought. I discovered that, despite being a risk analyst with experience giving presentations, the course necessitates a thorough comprehension and implementation of numerous design elements. During this course, I have developed a deeper understanding of basic design principles including grid systems, typefaces, fonts, and the Rule of 3 as well as how to use them in the real world to make persuasive presentation </a:t>
            </a:r>
            <a:r>
              <a:rPr lang="en-US" dirty="0" err="1">
                <a:solidFill>
                  <a:schemeClr val="tx1"/>
                </a:solidFill>
                <a:latin typeface="Source Sans Pro" panose="020B0503030403020204" pitchFamily="34" charset="0"/>
                <a:ea typeface="Source Sans Pro" panose="020B0503030403020204" pitchFamily="34" charset="0"/>
              </a:rPr>
              <a:t>decks.I</a:t>
            </a:r>
            <a:r>
              <a:rPr lang="en-US" dirty="0">
                <a:solidFill>
                  <a:schemeClr val="tx1"/>
                </a:solidFill>
                <a:latin typeface="Source Sans Pro" panose="020B0503030403020204" pitchFamily="34" charset="0"/>
                <a:ea typeface="Source Sans Pro" panose="020B0503030403020204" pitchFamily="34" charset="0"/>
              </a:rPr>
              <a:t> have to create three presentation layouts for this TMA that take into account different typographic variables  and abide by certain criteria, such using a constrained color scheme. In addition to designing the layouts, I also have to justify each design and determine which, given the constraints, is the most successful.</a:t>
            </a:r>
          </a:p>
          <a:p>
            <a:pPr marL="0" lvl="1"/>
            <a:endParaRPr lang="en-US" i="1" dirty="0">
              <a:solidFill>
                <a:schemeClr val="tx1"/>
              </a:solidFill>
              <a:latin typeface="Source Sans Pro" panose="020B0503030403020204" pitchFamily="34" charset="0"/>
              <a:ea typeface="Source Sans Pro" panose="020B0503030403020204" pitchFamily="34" charset="0"/>
            </a:endParaRPr>
          </a:p>
          <a:p>
            <a:pPr marL="0" lvl="1"/>
            <a:r>
              <a:rPr lang="en-US" dirty="0">
                <a:solidFill>
                  <a:schemeClr val="tx1"/>
                </a:solidFill>
                <a:latin typeface="Source Sans Pro" panose="020B0503030403020204" pitchFamily="34" charset="0"/>
                <a:ea typeface="Source Sans Pro" panose="020B0503030403020204" pitchFamily="34" charset="0"/>
              </a:rPr>
              <a:t>1b) As a result of this TMA, I have come to understand the substantial influence that typographic factors have on a document's overall appearance and efficacy. I've come to realize how important it is to experiment with many typographic alternatives in order to find the best layout. Together with the significance of typographic variables, I have come to understand how important design principles are to a project's overall success. My ability to make presentation decks that are more effective and aesthetically pleasing has increased as a result of my deepening understanding of design principles like grid systems and callouts. Also, this Experience has reaffirmed how crucial teamwork is to getting results</a:t>
            </a:r>
            <a:r>
              <a:rPr lang="en-US" i="1" dirty="0">
                <a:solidFill>
                  <a:schemeClr val="tx1"/>
                </a:solidFill>
                <a:latin typeface="Source Sans Pro" panose="020B0503030403020204" pitchFamily="34" charset="0"/>
                <a:ea typeface="Source Sans Pro" panose="020B0503030403020204" pitchFamily="34" charset="0"/>
              </a:rPr>
              <a:t>.</a:t>
            </a:r>
          </a:p>
          <a:p>
            <a:pPr marL="0" lvl="1"/>
            <a:endParaRPr lang="en-US" i="1" dirty="0">
              <a:solidFill>
                <a:schemeClr val="tx1"/>
              </a:solidFill>
              <a:latin typeface="Source Sans Pro" panose="020B0503030403020204" pitchFamily="34" charset="0"/>
              <a:ea typeface="Source Sans Pro" panose="020B0503030403020204" pitchFamily="34" charset="0"/>
            </a:endParaRPr>
          </a:p>
          <a:p>
            <a:pPr marL="0" lvl="1"/>
            <a:r>
              <a:rPr lang="en-US" dirty="0">
                <a:solidFill>
                  <a:schemeClr val="tx1"/>
                </a:solidFill>
                <a:latin typeface="Source Sans Pro" panose="020B0503030403020204" pitchFamily="34" charset="0"/>
                <a:ea typeface="Source Sans Pro" panose="020B0503030403020204" pitchFamily="34" charset="0"/>
              </a:rPr>
              <a:t>1c) The significance of effectively putting different design principles into practice is one of the most important lessons learned from this TMA. It has become obvious to me that properly implementing design principles like</a:t>
            </a:r>
            <a:endParaRPr lang="en-US" dirty="0">
              <a:solidFill>
                <a:schemeClr val="tx1"/>
              </a:solidFill>
            </a:endParaRPr>
          </a:p>
        </p:txBody>
      </p:sp>
    </p:spTree>
    <p:extLst>
      <p:ext uri="{BB962C8B-B14F-4D97-AF65-F5344CB8AC3E}">
        <p14:creationId xmlns:p14="http://schemas.microsoft.com/office/powerpoint/2010/main" val="326077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E77DF-0139-A49D-B981-63DB9E6E7186}"/>
              </a:ext>
            </a:extLst>
          </p:cNvPr>
          <p:cNvSpPr/>
          <p:nvPr/>
        </p:nvSpPr>
        <p:spPr>
          <a:xfrm>
            <a:off x="623455" y="609600"/>
            <a:ext cx="10931236" cy="563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ource Sans Pro" panose="020B0503030403020204" pitchFamily="34" charset="0"/>
                <a:ea typeface="Source Sans Pro" panose="020B0503030403020204" pitchFamily="34" charset="0"/>
              </a:rPr>
              <a:t>grid systems and typography, can significantly improve a document's readability and aesthetic attractiveness.</a:t>
            </a:r>
          </a:p>
          <a:p>
            <a:r>
              <a:rPr lang="en-US" dirty="0">
                <a:solidFill>
                  <a:schemeClr val="tx1"/>
                </a:solidFill>
                <a:latin typeface="Source Sans Pro" panose="020B0503030403020204" pitchFamily="34" charset="0"/>
                <a:ea typeface="Source Sans Pro" panose="020B0503030403020204" pitchFamily="34" charset="0"/>
              </a:rPr>
              <a:t>Considering this experience, I think a team-based approach would have been especially helpful. It is easier to obtain a more thorough grasp of design concepts and their practical implementation when working cooperatively with others who bring different viewpoints and experiences. We may produce designs that are effective and visually appealing through this kind of teamwork, leading to a greater comprehension and appreciation of these ideas.</a:t>
            </a: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2a) At first, I thought the TMA would be simple and manageable because I had prior knowledge of the typographic variables we had discussed in class. But as soon as I started the assignment, I realized it was quite difficult and would take a lot of time and work to apply all of the necessary criteria correctly. The assignment should have been a group project, in my opinion, to allow for collaborative efforts and a more effective use of resources.</a:t>
            </a: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2b) While the majority of us are learning about these design concepts for the first time and are likely finding them difficult to comprehend and effectively apply, I believe that many of my classmates feel the same way.</a:t>
            </a:r>
          </a:p>
          <a:p>
            <a:endParaRPr lang="en-US" dirty="0">
              <a:solidFill>
                <a:schemeClr val="tx1"/>
              </a:solidFill>
            </a:endParaRPr>
          </a:p>
          <a:p>
            <a:r>
              <a:rPr lang="en-US" dirty="0">
                <a:solidFill>
                  <a:schemeClr val="tx1"/>
                </a:solidFill>
                <a:latin typeface="Source Sans Pro" panose="020B0503030403020204" pitchFamily="34" charset="0"/>
                <a:ea typeface="Source Sans Pro" panose="020B0503030403020204" pitchFamily="34" charset="0"/>
              </a:rPr>
              <a:t>3a) Learning and using new design principles, particularly typographic variables, which I will need for future jobs, was a benefit. The drawback is that it required a lot of time and was difficult because there was no peer collaboration</a:t>
            </a:r>
            <a:r>
              <a:rPr lang="en-US" i="1" dirty="0">
                <a:solidFill>
                  <a:schemeClr val="tx1"/>
                </a:solidFill>
                <a:latin typeface="Source Sans Pro" panose="020B0503030403020204" pitchFamily="34" charset="0"/>
                <a:ea typeface="Source Sans Pro" panose="020B0503030403020204" pitchFamily="34" charset="0"/>
              </a:rPr>
              <a:t>.</a:t>
            </a:r>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8179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EC9B1-BE5E-4AA3-D31B-D621B97046DD}"/>
              </a:ext>
            </a:extLst>
          </p:cNvPr>
          <p:cNvSpPr/>
          <p:nvPr/>
        </p:nvSpPr>
        <p:spPr>
          <a:xfrm>
            <a:off x="609600" y="609600"/>
            <a:ext cx="10945091" cy="5611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ource Sans Pro" panose="020B0503030403020204" pitchFamily="34" charset="0"/>
                <a:ea typeface="Source Sans Pro" panose="020B0503030403020204" pitchFamily="34" charset="0"/>
              </a:rPr>
              <a:t>3b) The ability to learn and apply new design concepts through the TMA was a success, but the lack of peer participation and discussion that would have made the assignment more manageable and effective was a failure. It was challenging to talk about and exchange ideas without a team, which might have ultimately resulted in better design solutions. In addition, the absence of teamwork made it more difficult to combine the workload with other obligations and academics. The task, in my opinion, would have been more successful if it had been a group effort.</a:t>
            </a: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4a) The job was more challenging and time-consuming than it would have been without the TMA's lack of collaboration. Without the assistance and involvement of a team, it was more challenging to balance the workload and discuss ideas, which may have led to better design solutions. Furthermore, it was more challenging to successfully apply the design concepts and typographic factors discussed in class without the chance to work with others.</a:t>
            </a: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4b)According to the literature, collaborative learning can be very effective in graphic design education. Collaboration is a key component of the collaborative learning process, which participants engage in to achieve a shared goal. Since it allows students to exchange ideas, benefit from one another's knowledge, and work together to solve design challenges, this type of training can be particularly beneficial in the teaching of design. Students who work together can gain a deeper understanding of typographic elements and design principles while also obtaining enlightening feedback from their peers. Working in teams allows students to gain crucial information about communication, project management, and conflict resolution—all skills necessary for</a:t>
            </a:r>
            <a:endParaRPr lang="en-US" dirty="0">
              <a:solidFill>
                <a:schemeClr val="tx1"/>
              </a:solidFill>
            </a:endParaRPr>
          </a:p>
        </p:txBody>
      </p:sp>
    </p:spTree>
    <p:extLst>
      <p:ext uri="{BB962C8B-B14F-4D97-AF65-F5344CB8AC3E}">
        <p14:creationId xmlns:p14="http://schemas.microsoft.com/office/powerpoint/2010/main" val="2119578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2EC9B1-BE5E-4AA3-D31B-D621B97046DD}"/>
              </a:ext>
            </a:extLst>
          </p:cNvPr>
          <p:cNvSpPr/>
          <p:nvPr/>
        </p:nvSpPr>
        <p:spPr>
          <a:xfrm>
            <a:off x="609600" y="609600"/>
            <a:ext cx="10945091" cy="5611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ource Sans Pro" panose="020B0503030403020204" pitchFamily="34" charset="0"/>
                <a:ea typeface="Source Sans Pro" panose="020B0503030403020204" pitchFamily="34" charset="0"/>
              </a:rPr>
              <a:t>employment in design or any other industry. Working as a team on the TMA might have made it simpler to divide the effort and discuss ideas, which would have led to better design solutions and a more effective use of time.</a:t>
            </a:r>
          </a:p>
          <a:p>
            <a:r>
              <a:rPr lang="en-US" sz="18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a:t>
            </a:r>
            <a:r>
              <a:rPr lang="en-US" sz="1800" dirty="0" err="1">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Tjetjep</a:t>
            </a:r>
            <a:r>
              <a:rPr lang="en-US" sz="18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800" dirty="0" err="1">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Rohendi</a:t>
            </a:r>
            <a:r>
              <a:rPr lang="en-US" sz="18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800" dirty="0" err="1">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Rohidi</a:t>
            </a:r>
            <a:r>
              <a:rPr lang="en-US" sz="18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2009)</a:t>
            </a:r>
            <a:endParaRPr lang="en-SG" sz="18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5a) If given the chance, I would decide to work on the project as a group so that we may all learn from one another and gather experience that will be helpful. The best design imaginable could be created by group collaboration and incorporating many points of view. It would also allow us to make the most of the training by combining our knowledge and sharing our unique skill sets.</a:t>
            </a:r>
          </a:p>
          <a:p>
            <a:endParaRPr lang="en-US" dirty="0">
              <a:solidFill>
                <a:schemeClr val="tx1"/>
              </a:solidFill>
              <a:latin typeface="Source Sans Pro" panose="020B0503030403020204" pitchFamily="34" charset="0"/>
              <a:ea typeface="Source Sans Pro" panose="020B0503030403020204" pitchFamily="34" charset="0"/>
            </a:endParaRPr>
          </a:p>
          <a:p>
            <a:r>
              <a:rPr lang="en-US" dirty="0">
                <a:solidFill>
                  <a:schemeClr val="tx1"/>
                </a:solidFill>
                <a:latin typeface="Source Sans Pro" panose="020B0503030403020204" pitchFamily="34" charset="0"/>
                <a:ea typeface="Source Sans Pro" panose="020B0503030403020204" pitchFamily="34" charset="0"/>
              </a:rPr>
              <a:t>5b) In order to promote effective group collaboration, I can create an atmosphere where everyone is valued and respected. Leading brainstorming sessions and encouraging open communication among group members helps achieve this. By promoting open communication, everyone will have the opportunity to contribute to the project, and we can all work together to find the best design solution.</a:t>
            </a:r>
          </a:p>
        </p:txBody>
      </p:sp>
    </p:spTree>
    <p:extLst>
      <p:ext uri="{BB962C8B-B14F-4D97-AF65-F5344CB8AC3E}">
        <p14:creationId xmlns:p14="http://schemas.microsoft.com/office/powerpoint/2010/main" val="301394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US" sz="6000" dirty="0">
                <a:latin typeface="Roboto" pitchFamily="2" charset="0"/>
                <a:ea typeface="Roboto" pitchFamily="2" charset="0"/>
              </a:rPr>
              <a:t>References </a:t>
            </a:r>
          </a:p>
        </p:txBody>
      </p:sp>
    </p:spTree>
    <p:extLst>
      <p:ext uri="{BB962C8B-B14F-4D97-AF65-F5344CB8AC3E}">
        <p14:creationId xmlns:p14="http://schemas.microsoft.com/office/powerpoint/2010/main" val="60838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1CEEB3-7036-6137-00A9-05A8962B6632}"/>
              </a:ext>
            </a:extLst>
          </p:cNvPr>
          <p:cNvSpPr txBox="1"/>
          <p:nvPr/>
        </p:nvSpPr>
        <p:spPr>
          <a:xfrm>
            <a:off x="627017" y="627017"/>
            <a:ext cx="10959737"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Tjetjep</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Rohendi</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Rohidi</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M. N. (2009). The </a:t>
            </a: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InternationalJOURNALofthe</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HUMANITIES.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Retrieved from Collaborative Learning in Graphic </a:t>
            </a: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DesignEducation</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https://</a:t>
            </a:r>
            <a:r>
              <a:rPr kumimoji="0" lang="en-US" altLang="zh-TW" sz="1800" b="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www.researchgate.net</a:t>
            </a:r>
            <a:r>
              <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/publication/307761677_Collaborative_Learning_in_Graphic_Design_Education</a:t>
            </a:r>
            <a:endParaRPr kumimoji="0" lang="en-US" altLang="zh-TW" sz="1800" b="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16283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7200" dirty="0">
                <a:latin typeface="Cormorant Garamond" pitchFamily="2" charset="77"/>
                <a:ea typeface="Cormorant Garamond" pitchFamily="2" charset="77"/>
              </a:rPr>
              <a:t>Design 1 </a:t>
            </a:r>
          </a:p>
        </p:txBody>
      </p:sp>
      <p:sp>
        <p:nvSpPr>
          <p:cNvPr id="6" name="Rectangle 5">
            <a:extLst>
              <a:ext uri="{FF2B5EF4-FFF2-40B4-BE49-F238E27FC236}">
                <a16:creationId xmlns:a16="http://schemas.microsoft.com/office/drawing/2014/main" id="{C05AA8EB-565F-AEC1-3E28-190987608E3A}"/>
              </a:ext>
            </a:extLst>
          </p:cNvPr>
          <p:cNvSpPr/>
          <p:nvPr/>
        </p:nvSpPr>
        <p:spPr>
          <a:xfrm>
            <a:off x="7419703" y="5105700"/>
            <a:ext cx="4180114" cy="113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latin typeface="Cormorant Garamond" pitchFamily="2" charset="77"/>
                <a:ea typeface="Cormorant Garamond" pitchFamily="2" charset="77"/>
              </a:rPr>
              <a:t>Typeface: Cormorant Garamond</a:t>
            </a:r>
          </a:p>
        </p:txBody>
      </p:sp>
    </p:spTree>
    <p:extLst>
      <p:ext uri="{BB962C8B-B14F-4D97-AF65-F5344CB8AC3E}">
        <p14:creationId xmlns:p14="http://schemas.microsoft.com/office/powerpoint/2010/main" val="69883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04E129-34F5-29D7-63FF-A8AFFDDE1DE0}"/>
              </a:ext>
            </a:extLst>
          </p:cNvPr>
          <p:cNvSpPr/>
          <p:nvPr/>
        </p:nvSpPr>
        <p:spPr>
          <a:xfrm>
            <a:off x="7426036" y="1274619"/>
            <a:ext cx="4184073" cy="495992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b="1" dirty="0">
                <a:solidFill>
                  <a:schemeClr val="tx1"/>
                </a:solidFill>
                <a:latin typeface="Cormorant Garamond" pitchFamily="2" charset="77"/>
                <a:ea typeface="Cormorant Garamond" pitchFamily="2" charset="77"/>
              </a:rPr>
              <a:t>Key activities:</a:t>
            </a:r>
          </a:p>
          <a:p>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Title: Art and Photography Exhibition</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11 am - 5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A, SR A.3.01</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Title: Design is ...</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12 noon - 1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C, SR C3.08</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Title: Recycles Art Workshop Using Design Elements and Concepts</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 pm - 3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C, SR C.3.08</a:t>
            </a:r>
            <a:endParaRPr lang="en-US" sz="2000" dirty="0">
              <a:solidFill>
                <a:schemeClr val="tx1"/>
              </a:solidFill>
              <a:latin typeface="Cormorant Garamond" pitchFamily="2" charset="77"/>
              <a:ea typeface="Cormorant Garamond" pitchFamily="2" charset="77"/>
            </a:endParaRPr>
          </a:p>
        </p:txBody>
      </p:sp>
      <p:sp>
        <p:nvSpPr>
          <p:cNvPr id="9" name="Rectangle 8">
            <a:extLst>
              <a:ext uri="{FF2B5EF4-FFF2-40B4-BE49-F238E27FC236}">
                <a16:creationId xmlns:a16="http://schemas.microsoft.com/office/drawing/2014/main" id="{6AC00881-0FAD-87D9-67A6-173F8A3E24AE}"/>
              </a:ext>
            </a:extLst>
          </p:cNvPr>
          <p:cNvSpPr/>
          <p:nvPr/>
        </p:nvSpPr>
        <p:spPr>
          <a:xfrm>
            <a:off x="637309" y="595745"/>
            <a:ext cx="6650182" cy="116378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SG" sz="3200" b="1" i="0" dirty="0">
                <a:solidFill>
                  <a:schemeClr val="tx1"/>
                </a:solidFill>
                <a:effectLst/>
                <a:latin typeface="Cormorant Garamond" pitchFamily="2" charset="77"/>
                <a:ea typeface="Cormorant Garamond" pitchFamily="2" charset="77"/>
              </a:rPr>
              <a:t>A program of Singapore Design Week</a:t>
            </a:r>
          </a:p>
          <a:p>
            <a:pPr algn="ctr"/>
            <a:r>
              <a:rPr lang="en-SG" sz="2900" b="0" i="0" dirty="0">
                <a:solidFill>
                  <a:schemeClr val="tx1"/>
                </a:solidFill>
                <a:effectLst/>
                <a:latin typeface="Cormorant Garamond" pitchFamily="2" charset="77"/>
                <a:ea typeface="Cormorant Garamond" pitchFamily="2" charset="77"/>
              </a:rPr>
              <a:t>Art and Design Showcase at SUSS</a:t>
            </a:r>
            <a:endParaRPr lang="en-US" sz="2900" dirty="0">
              <a:solidFill>
                <a:schemeClr val="tx1"/>
              </a:solidFill>
              <a:latin typeface="Cormorant Garamond" pitchFamily="2" charset="77"/>
              <a:ea typeface="Cormorant Garamond" pitchFamily="2" charset="77"/>
            </a:endParaRPr>
          </a:p>
        </p:txBody>
      </p:sp>
      <p:sp>
        <p:nvSpPr>
          <p:cNvPr id="10" name="Rectangle 9">
            <a:extLst>
              <a:ext uri="{FF2B5EF4-FFF2-40B4-BE49-F238E27FC236}">
                <a16:creationId xmlns:a16="http://schemas.microsoft.com/office/drawing/2014/main" id="{D36073A2-4257-7CA2-F3B1-A076CB4E6A75}"/>
              </a:ext>
            </a:extLst>
          </p:cNvPr>
          <p:cNvSpPr/>
          <p:nvPr/>
        </p:nvSpPr>
        <p:spPr>
          <a:xfrm>
            <a:off x="706582" y="1870364"/>
            <a:ext cx="6650182" cy="311727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SG" sz="2400" b="0" i="0" dirty="0">
                <a:solidFill>
                  <a:schemeClr val="tx1"/>
                </a:solidFill>
                <a:effectLst/>
                <a:latin typeface="Cormorant Garamond" pitchFamily="2" charset="77"/>
                <a:ea typeface="Cormorant Garamond" pitchFamily="2" charset="77"/>
              </a:rPr>
              <a:t>The return of our anticipated Design Week this year will feature a collection of our students’ design works, a talk on the meanings and interpretations of design, and a recycling workshop. All are welcome. Please come and join us to celebrate the event!</a:t>
            </a:r>
            <a:endParaRPr lang="en-US" sz="2400" dirty="0">
              <a:solidFill>
                <a:schemeClr val="tx1"/>
              </a:solidFill>
              <a:latin typeface="Cormorant Garamond" pitchFamily="2" charset="77"/>
              <a:ea typeface="Cormorant Garamond" pitchFamily="2" charset="77"/>
            </a:endParaRPr>
          </a:p>
        </p:txBody>
      </p:sp>
      <p:sp>
        <p:nvSpPr>
          <p:cNvPr id="12" name="Rectangle 11">
            <a:extLst>
              <a:ext uri="{FF2B5EF4-FFF2-40B4-BE49-F238E27FC236}">
                <a16:creationId xmlns:a16="http://schemas.microsoft.com/office/drawing/2014/main" id="{3B8EA4F7-47FD-2DAE-581F-4C752BDB052D}"/>
              </a:ext>
            </a:extLst>
          </p:cNvPr>
          <p:cNvSpPr/>
          <p:nvPr/>
        </p:nvSpPr>
        <p:spPr>
          <a:xfrm>
            <a:off x="637309" y="5153891"/>
            <a:ext cx="6650182" cy="10806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b="1" i="0" dirty="0">
                <a:solidFill>
                  <a:schemeClr val="tx1"/>
                </a:solidFill>
                <a:effectLst/>
                <a:latin typeface="Cormorant Garamond" pitchFamily="2" charset="77"/>
                <a:ea typeface="Cormorant Garamond" pitchFamily="2" charset="77"/>
              </a:rPr>
              <a:t>Venue: </a:t>
            </a:r>
            <a:r>
              <a:rPr lang="en-SG" sz="2400" b="0" i="0" dirty="0">
                <a:solidFill>
                  <a:schemeClr val="tx1"/>
                </a:solidFill>
                <a:effectLst/>
                <a:latin typeface="Cormorant Garamond" pitchFamily="2" charset="77"/>
                <a:ea typeface="Cormorant Garamond" pitchFamily="2" charset="77"/>
              </a:rPr>
              <a:t>461 Clementi Road, Singapore 599491</a:t>
            </a:r>
            <a:br>
              <a:rPr lang="en-SG" sz="2400" dirty="0">
                <a:solidFill>
                  <a:schemeClr val="tx1"/>
                </a:solidFill>
                <a:latin typeface="Cormorant Garamond" pitchFamily="2" charset="77"/>
                <a:ea typeface="Cormorant Garamond" pitchFamily="2" charset="77"/>
              </a:rPr>
            </a:br>
            <a:r>
              <a:rPr lang="en-SG" sz="2400" b="1" i="0" dirty="0">
                <a:solidFill>
                  <a:schemeClr val="tx1"/>
                </a:solidFill>
                <a:effectLst/>
                <a:latin typeface="Cormorant Garamond" pitchFamily="2" charset="77"/>
                <a:ea typeface="Cormorant Garamond" pitchFamily="2" charset="77"/>
              </a:rPr>
              <a:t>Website: </a:t>
            </a:r>
            <a:r>
              <a:rPr lang="en-SG" sz="2400" b="0" i="0" dirty="0" err="1">
                <a:solidFill>
                  <a:schemeClr val="tx1"/>
                </a:solidFill>
                <a:effectLst/>
                <a:latin typeface="Cormorant Garamond" pitchFamily="2" charset="77"/>
                <a:ea typeface="Cormorant Garamond" pitchFamily="2" charset="77"/>
              </a:rPr>
              <a:t>www.suss.edu.sg</a:t>
            </a:r>
            <a:r>
              <a:rPr lang="en-SG" sz="2400" b="0" i="0" dirty="0">
                <a:solidFill>
                  <a:schemeClr val="tx1"/>
                </a:solidFill>
                <a:effectLst/>
                <a:latin typeface="Cormorant Garamond" pitchFamily="2" charset="77"/>
                <a:ea typeface="Cormorant Garamond" pitchFamily="2" charset="77"/>
              </a:rPr>
              <a:t>/SDW202x</a:t>
            </a:r>
            <a:endParaRPr lang="en-US" sz="2400" dirty="0">
              <a:solidFill>
                <a:schemeClr val="tx1"/>
              </a:solidFill>
              <a:latin typeface="Cormorant Garamond" pitchFamily="2" charset="77"/>
              <a:ea typeface="Cormorant Garamond" pitchFamily="2" charset="77"/>
            </a:endParaRPr>
          </a:p>
        </p:txBody>
      </p:sp>
      <p:sp>
        <p:nvSpPr>
          <p:cNvPr id="13" name="Rectangle 12">
            <a:extLst>
              <a:ext uri="{FF2B5EF4-FFF2-40B4-BE49-F238E27FC236}">
                <a16:creationId xmlns:a16="http://schemas.microsoft.com/office/drawing/2014/main" id="{DB53FC28-69E5-EC56-71DD-709199E15599}"/>
              </a:ext>
            </a:extLst>
          </p:cNvPr>
          <p:cNvSpPr/>
          <p:nvPr/>
        </p:nvSpPr>
        <p:spPr>
          <a:xfrm>
            <a:off x="0" y="0"/>
            <a:ext cx="471055" cy="471055"/>
          </a:xfrm>
          <a:prstGeom prst="rect">
            <a:avLst/>
          </a:prstGeom>
          <a:solidFill>
            <a:schemeClr val="bg2">
              <a:lumMod val="90000"/>
              <a:alpha val="338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morant Garamond" pitchFamily="2" charset="77"/>
                <a:ea typeface="Cormorant Garamond" pitchFamily="2" charset="77"/>
              </a:rPr>
              <a:t>V1</a:t>
            </a:r>
            <a:r>
              <a:rPr lang="en-US" dirty="0">
                <a:solidFill>
                  <a:schemeClr val="tx1"/>
                </a:solidFill>
              </a:rPr>
              <a:t> </a:t>
            </a:r>
          </a:p>
        </p:txBody>
      </p:sp>
    </p:spTree>
    <p:extLst>
      <p:ext uri="{BB962C8B-B14F-4D97-AF65-F5344CB8AC3E}">
        <p14:creationId xmlns:p14="http://schemas.microsoft.com/office/powerpoint/2010/main" val="239544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E091E1-3B73-42B8-42BC-073F12BF40E9}"/>
              </a:ext>
            </a:extLst>
          </p:cNvPr>
          <p:cNvSpPr/>
          <p:nvPr/>
        </p:nvSpPr>
        <p:spPr>
          <a:xfrm>
            <a:off x="609600" y="1898073"/>
            <a:ext cx="6664036" cy="3048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br>
              <a:rPr lang="en-SG" sz="1800" dirty="0">
                <a:latin typeface="Cormorant Garamond" pitchFamily="2" charset="77"/>
                <a:ea typeface="Cormorant Garamond" pitchFamily="2" charset="77"/>
              </a:rPr>
            </a:br>
            <a:r>
              <a:rPr lang="en-SG" sz="2600" b="0" i="0" dirty="0">
                <a:effectLst/>
                <a:latin typeface="Cormorant Garamond" pitchFamily="2" charset="77"/>
                <a:ea typeface="Cormorant Garamond" pitchFamily="2" charset="77"/>
              </a:rPr>
              <a:t>The return of our anticipated Design Week this year will feature a collection of our students’ design works, a talk on the meanings and </a:t>
            </a:r>
            <a:r>
              <a:rPr lang="en-SG" sz="2600" b="0" i="0" dirty="0" err="1">
                <a:effectLst/>
                <a:latin typeface="Cormorant Garamond" pitchFamily="2" charset="77"/>
                <a:ea typeface="Cormorant Garamond" pitchFamily="2" charset="77"/>
              </a:rPr>
              <a:t>interpr</a:t>
            </a:r>
            <a:r>
              <a:rPr lang="en-SG" sz="2600" b="0" i="0" dirty="0">
                <a:effectLst/>
                <a:latin typeface="Cormorant Garamond" pitchFamily="2" charset="77"/>
                <a:ea typeface="Cormorant Garamond" pitchFamily="2" charset="77"/>
              </a:rPr>
              <a:t>- </a:t>
            </a:r>
            <a:r>
              <a:rPr lang="en-SG" sz="2600" b="0" i="0" dirty="0" err="1">
                <a:effectLst/>
                <a:latin typeface="Cormorant Garamond" pitchFamily="2" charset="77"/>
                <a:ea typeface="Cormorant Garamond" pitchFamily="2" charset="77"/>
              </a:rPr>
              <a:t>etations</a:t>
            </a:r>
            <a:r>
              <a:rPr lang="en-SG" sz="2600" b="0" i="0" dirty="0">
                <a:effectLst/>
                <a:latin typeface="Cormorant Garamond" pitchFamily="2" charset="77"/>
                <a:ea typeface="Cormorant Garamond" pitchFamily="2" charset="77"/>
              </a:rPr>
              <a:t> of design, and </a:t>
            </a:r>
            <a:r>
              <a:rPr lang="en-SG" sz="2600" dirty="0">
                <a:latin typeface="Cormorant Garamond" pitchFamily="2" charset="77"/>
                <a:ea typeface="Cormorant Garamond" pitchFamily="2" charset="77"/>
              </a:rPr>
              <a:t>a </a:t>
            </a:r>
            <a:r>
              <a:rPr lang="en-SG" sz="2600" b="0" i="0" dirty="0">
                <a:effectLst/>
                <a:latin typeface="Cormorant Garamond" pitchFamily="2" charset="77"/>
                <a:ea typeface="Cormorant Garamond" pitchFamily="2" charset="77"/>
              </a:rPr>
              <a:t>recycling workshop. All are welcome. Please come and join us to celebrate the event!</a:t>
            </a:r>
            <a:endParaRPr lang="en-US" sz="2600" dirty="0">
              <a:latin typeface="Cormorant Garamond" pitchFamily="2" charset="77"/>
              <a:ea typeface="Cormorant Garamond" pitchFamily="2" charset="77"/>
            </a:endParaRPr>
          </a:p>
        </p:txBody>
      </p:sp>
      <p:sp>
        <p:nvSpPr>
          <p:cNvPr id="4" name="Rectangle 3">
            <a:extLst>
              <a:ext uri="{FF2B5EF4-FFF2-40B4-BE49-F238E27FC236}">
                <a16:creationId xmlns:a16="http://schemas.microsoft.com/office/drawing/2014/main" id="{D84C4106-9086-49A9-F6A0-8E6965F89649}"/>
              </a:ext>
            </a:extLst>
          </p:cNvPr>
          <p:cNvSpPr/>
          <p:nvPr/>
        </p:nvSpPr>
        <p:spPr>
          <a:xfrm>
            <a:off x="609600" y="5112327"/>
            <a:ext cx="6664036" cy="112221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b="1" i="0" dirty="0">
                <a:effectLst/>
                <a:latin typeface="Cormorant Garamond" pitchFamily="2" charset="77"/>
                <a:ea typeface="Cormorant Garamond" pitchFamily="2" charset="77"/>
              </a:rPr>
              <a:t>Venue.  : </a:t>
            </a:r>
            <a:r>
              <a:rPr lang="en-SG" sz="2400" b="0" i="0" dirty="0">
                <a:effectLst/>
                <a:latin typeface="Cormorant Garamond" pitchFamily="2" charset="77"/>
                <a:ea typeface="Cormorant Garamond" pitchFamily="2" charset="77"/>
              </a:rPr>
              <a:t>461 Clementi Road, Singapore 599491</a:t>
            </a:r>
            <a:br>
              <a:rPr lang="en-SG" sz="2400" dirty="0">
                <a:latin typeface="Cormorant Garamond" pitchFamily="2" charset="77"/>
                <a:ea typeface="Cormorant Garamond" pitchFamily="2" charset="77"/>
              </a:rPr>
            </a:br>
            <a:r>
              <a:rPr lang="en-SG" sz="2400" b="1" i="0" dirty="0">
                <a:effectLst/>
                <a:latin typeface="Cormorant Garamond" pitchFamily="2" charset="77"/>
                <a:ea typeface="Cormorant Garamond" pitchFamily="2" charset="77"/>
              </a:rPr>
              <a:t>Website: </a:t>
            </a:r>
            <a:r>
              <a:rPr lang="en-SG" sz="2400" b="0" i="0" dirty="0">
                <a:effectLst/>
                <a:latin typeface="Cormorant Garamond" pitchFamily="2" charset="77"/>
                <a:ea typeface="Cormorant Garamond" pitchFamily="2" charset="77"/>
              </a:rPr>
              <a:t>www.suss.edu.sg/SDW202x</a:t>
            </a:r>
            <a:endParaRPr lang="en-US" sz="2400" dirty="0">
              <a:latin typeface="Cormorant Garamond" pitchFamily="2" charset="77"/>
              <a:ea typeface="Cormorant Garamond" pitchFamily="2" charset="77"/>
            </a:endParaRPr>
          </a:p>
        </p:txBody>
      </p:sp>
      <p:sp>
        <p:nvSpPr>
          <p:cNvPr id="5" name="Rectangle 4">
            <a:extLst>
              <a:ext uri="{FF2B5EF4-FFF2-40B4-BE49-F238E27FC236}">
                <a16:creationId xmlns:a16="http://schemas.microsoft.com/office/drawing/2014/main" id="{BAA98DA4-973F-CD18-9A91-C36AADE04972}"/>
              </a:ext>
            </a:extLst>
          </p:cNvPr>
          <p:cNvSpPr/>
          <p:nvPr/>
        </p:nvSpPr>
        <p:spPr>
          <a:xfrm>
            <a:off x="7426036" y="1898073"/>
            <a:ext cx="4142508" cy="4336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b="1" dirty="0">
                <a:solidFill>
                  <a:schemeClr val="tx1"/>
                </a:solidFill>
                <a:latin typeface="Cormorant Garamond" pitchFamily="2" charset="77"/>
                <a:ea typeface="Cormorant Garamond" pitchFamily="2" charset="77"/>
              </a:rPr>
              <a:t>Key activities</a:t>
            </a:r>
          </a:p>
          <a:p>
            <a:r>
              <a:rPr lang="en-SG" sz="2000" dirty="0">
                <a:solidFill>
                  <a:schemeClr val="tx1"/>
                </a:solidFill>
                <a:latin typeface="Cormorant Garamond" pitchFamily="2" charset="77"/>
                <a:ea typeface="Cormorant Garamond" pitchFamily="2" charset="77"/>
              </a:rPr>
              <a:t>Art and Photography Exhibition</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11 am - 5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A, SR A.3.01</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Design is ...</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12 noon - 1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C, SR C3.08</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Recycles Art Workshop Using Design Elements and Concepts</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Date: March 10</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Time: 1 pm - 3 pm</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Venue: Block C, SR C.3.08</a:t>
            </a:r>
            <a:endParaRPr lang="en-US" sz="2000" dirty="0">
              <a:solidFill>
                <a:schemeClr val="tx1"/>
              </a:solidFill>
              <a:latin typeface="Cormorant Garamond" pitchFamily="2" charset="77"/>
              <a:ea typeface="Cormorant Garamond" pitchFamily="2" charset="77"/>
            </a:endParaRPr>
          </a:p>
        </p:txBody>
      </p:sp>
      <p:sp>
        <p:nvSpPr>
          <p:cNvPr id="12" name="Rectangle 11">
            <a:extLst>
              <a:ext uri="{FF2B5EF4-FFF2-40B4-BE49-F238E27FC236}">
                <a16:creationId xmlns:a16="http://schemas.microsoft.com/office/drawing/2014/main" id="{67F5FB15-D3F1-C611-74EE-C987F0BF7192}"/>
              </a:ext>
            </a:extLst>
          </p:cNvPr>
          <p:cNvSpPr/>
          <p:nvPr/>
        </p:nvSpPr>
        <p:spPr>
          <a:xfrm>
            <a:off x="609600" y="623455"/>
            <a:ext cx="10958944" cy="1149927"/>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SG" sz="3200" b="1" i="0" dirty="0">
                <a:effectLst/>
                <a:latin typeface="Cormorant Garamond" pitchFamily="2" charset="77"/>
                <a:ea typeface="Cormorant Garamond" pitchFamily="2" charset="77"/>
              </a:rPr>
              <a:t>A program of Singapore Design Week</a:t>
            </a:r>
            <a:br>
              <a:rPr lang="en-SG" sz="2800" dirty="0">
                <a:latin typeface="Cormorant Garamond" pitchFamily="2" charset="77"/>
                <a:ea typeface="Cormorant Garamond" pitchFamily="2" charset="77"/>
              </a:rPr>
            </a:br>
            <a:r>
              <a:rPr lang="en-SG" sz="2800" b="1" i="0" dirty="0">
                <a:effectLst/>
                <a:latin typeface="Cormorant Garamond" pitchFamily="2" charset="77"/>
                <a:ea typeface="Cormorant Garamond" pitchFamily="2" charset="77"/>
              </a:rPr>
              <a:t>Art and Design Showcase at SUSS</a:t>
            </a:r>
            <a:endParaRPr lang="en-US" sz="2800" b="1" dirty="0">
              <a:latin typeface="Cormorant Garamond" pitchFamily="2" charset="77"/>
              <a:ea typeface="Cormorant Garamond" pitchFamily="2" charset="77"/>
            </a:endParaRPr>
          </a:p>
        </p:txBody>
      </p:sp>
      <p:sp>
        <p:nvSpPr>
          <p:cNvPr id="21" name="Rectangle 20">
            <a:extLst>
              <a:ext uri="{FF2B5EF4-FFF2-40B4-BE49-F238E27FC236}">
                <a16:creationId xmlns:a16="http://schemas.microsoft.com/office/drawing/2014/main" id="{91242110-97E2-90B8-61CB-1375AB6268BA}"/>
              </a:ext>
            </a:extLst>
          </p:cNvPr>
          <p:cNvSpPr/>
          <p:nvPr/>
        </p:nvSpPr>
        <p:spPr>
          <a:xfrm>
            <a:off x="0" y="0"/>
            <a:ext cx="498764" cy="484909"/>
          </a:xfrm>
          <a:prstGeom prst="rect">
            <a:avLst/>
          </a:prstGeom>
          <a:solidFill>
            <a:schemeClr val="bg2">
              <a:lumMod val="90000"/>
              <a:alpha val="4861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morant Garamond" pitchFamily="2" charset="77"/>
                <a:ea typeface="Cormorant Garamond" pitchFamily="2" charset="77"/>
              </a:rPr>
              <a:t>V2</a:t>
            </a:r>
          </a:p>
        </p:txBody>
      </p:sp>
    </p:spTree>
    <p:extLst>
      <p:ext uri="{BB962C8B-B14F-4D97-AF65-F5344CB8AC3E}">
        <p14:creationId xmlns:p14="http://schemas.microsoft.com/office/powerpoint/2010/main" val="151533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ED21B-FF64-7FF6-2FB0-B7328E0100A9}"/>
              </a:ext>
            </a:extLst>
          </p:cNvPr>
          <p:cNvSpPr/>
          <p:nvPr/>
        </p:nvSpPr>
        <p:spPr>
          <a:xfrm>
            <a:off x="609599" y="609599"/>
            <a:ext cx="10958945" cy="51261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SG" sz="3200" b="1" i="0" dirty="0">
                <a:effectLst/>
                <a:latin typeface="Cormorant Garamond" pitchFamily="2" charset="77"/>
                <a:ea typeface="Cormorant Garamond" pitchFamily="2" charset="77"/>
              </a:rPr>
              <a:t>A program of Singapore Design Week</a:t>
            </a:r>
            <a:endParaRPr lang="en-US" sz="3200" b="1" dirty="0">
              <a:solidFill>
                <a:schemeClr val="tx1"/>
              </a:solidFill>
              <a:latin typeface="Cormorant Garamond" pitchFamily="2" charset="77"/>
              <a:ea typeface="Cormorant Garamond" pitchFamily="2" charset="77"/>
            </a:endParaRPr>
          </a:p>
        </p:txBody>
      </p:sp>
      <p:sp>
        <p:nvSpPr>
          <p:cNvPr id="7" name="TextBox 6">
            <a:extLst>
              <a:ext uri="{FF2B5EF4-FFF2-40B4-BE49-F238E27FC236}">
                <a16:creationId xmlns:a16="http://schemas.microsoft.com/office/drawing/2014/main" id="{E1223030-0224-B421-0793-E722D433DD78}"/>
              </a:ext>
            </a:extLst>
          </p:cNvPr>
          <p:cNvSpPr txBox="1"/>
          <p:nvPr/>
        </p:nvSpPr>
        <p:spPr>
          <a:xfrm>
            <a:off x="1440873" y="1108364"/>
            <a:ext cx="184731" cy="369332"/>
          </a:xfrm>
          <a:prstGeom prst="rect">
            <a:avLst/>
          </a:prstGeom>
          <a:noFill/>
        </p:spPr>
        <p:txBody>
          <a:bodyPr wrap="none" rtlCol="0">
            <a:spAutoFit/>
          </a:bodyPr>
          <a:lstStyle/>
          <a:p>
            <a:endParaRPr lang="en-US" dirty="0"/>
          </a:p>
        </p:txBody>
      </p:sp>
      <p:sp>
        <p:nvSpPr>
          <p:cNvPr id="13" name="Rectangle 12">
            <a:extLst>
              <a:ext uri="{FF2B5EF4-FFF2-40B4-BE49-F238E27FC236}">
                <a16:creationId xmlns:a16="http://schemas.microsoft.com/office/drawing/2014/main" id="{4B728846-E537-67E8-B66C-8CB08CB93E5B}"/>
              </a:ext>
            </a:extLst>
          </p:cNvPr>
          <p:cNvSpPr/>
          <p:nvPr/>
        </p:nvSpPr>
        <p:spPr>
          <a:xfrm>
            <a:off x="609599" y="4461164"/>
            <a:ext cx="10958944" cy="4849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2400" b="1" dirty="0">
                <a:solidFill>
                  <a:schemeClr val="tx1"/>
                </a:solidFill>
                <a:latin typeface="Cormorant Garamond" pitchFamily="2" charset="77"/>
                <a:ea typeface="Cormorant Garamond" pitchFamily="2" charset="77"/>
              </a:rPr>
              <a:t>Key activities</a:t>
            </a:r>
          </a:p>
        </p:txBody>
      </p:sp>
      <p:sp>
        <p:nvSpPr>
          <p:cNvPr id="14" name="Rectangle 13">
            <a:extLst>
              <a:ext uri="{FF2B5EF4-FFF2-40B4-BE49-F238E27FC236}">
                <a16:creationId xmlns:a16="http://schemas.microsoft.com/office/drawing/2014/main" id="{30A175E4-CF0B-F59B-39C2-C7605DB183B7}"/>
              </a:ext>
            </a:extLst>
          </p:cNvPr>
          <p:cNvSpPr/>
          <p:nvPr/>
        </p:nvSpPr>
        <p:spPr>
          <a:xfrm>
            <a:off x="609599" y="5112328"/>
            <a:ext cx="3574474" cy="113607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SG" b="1" dirty="0">
                <a:solidFill>
                  <a:schemeClr val="tx1"/>
                </a:solidFill>
                <a:latin typeface="Cormorant Garamond" pitchFamily="2" charset="77"/>
                <a:ea typeface="Cormorant Garamond" pitchFamily="2" charset="77"/>
              </a:rPr>
              <a:t>Art and Photography Exhibition</a:t>
            </a:r>
            <a:br>
              <a:rPr lang="en-SG" dirty="0">
                <a:solidFill>
                  <a:schemeClr val="tx1"/>
                </a:solidFill>
                <a:latin typeface="Cormorant Garamond" pitchFamily="2" charset="77"/>
                <a:ea typeface="Cormorant Garamond" pitchFamily="2" charset="77"/>
              </a:rPr>
            </a:br>
            <a:r>
              <a:rPr lang="en-SG" dirty="0">
                <a:solidFill>
                  <a:schemeClr val="tx1"/>
                </a:solidFill>
                <a:latin typeface="Cormorant Garamond" pitchFamily="2" charset="77"/>
                <a:ea typeface="Cormorant Garamond" pitchFamily="2" charset="77"/>
              </a:rPr>
              <a:t>March 10 (11 am - 5 pm)</a:t>
            </a:r>
          </a:p>
          <a:p>
            <a:r>
              <a:rPr lang="en-SG" sz="1800" b="1" dirty="0">
                <a:solidFill>
                  <a:schemeClr val="tx1"/>
                </a:solidFill>
                <a:latin typeface="Cormorant Garamond" pitchFamily="2" charset="77"/>
                <a:ea typeface="Cormorant Garamond" pitchFamily="2" charset="77"/>
              </a:rPr>
              <a:t>Venue: </a:t>
            </a:r>
            <a:r>
              <a:rPr lang="en-SG" sz="1800" dirty="0">
                <a:solidFill>
                  <a:schemeClr val="tx1"/>
                </a:solidFill>
                <a:latin typeface="Cormorant Garamond" pitchFamily="2" charset="77"/>
                <a:ea typeface="Cormorant Garamond" pitchFamily="2" charset="77"/>
              </a:rPr>
              <a:t>Block A, SR A.3.01</a:t>
            </a:r>
            <a:endParaRPr lang="en-US" dirty="0"/>
          </a:p>
        </p:txBody>
      </p:sp>
      <p:sp>
        <p:nvSpPr>
          <p:cNvPr id="15" name="Rectangle 14">
            <a:extLst>
              <a:ext uri="{FF2B5EF4-FFF2-40B4-BE49-F238E27FC236}">
                <a16:creationId xmlns:a16="http://schemas.microsoft.com/office/drawing/2014/main" id="{EAFC9055-5DF1-DCA1-D788-0F71B73F1726}"/>
              </a:ext>
            </a:extLst>
          </p:cNvPr>
          <p:cNvSpPr/>
          <p:nvPr/>
        </p:nvSpPr>
        <p:spPr>
          <a:xfrm>
            <a:off x="4336473" y="5112328"/>
            <a:ext cx="3532909" cy="113607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en-SG" sz="1800" b="1" dirty="0">
                <a:solidFill>
                  <a:schemeClr val="tx1"/>
                </a:solidFill>
                <a:latin typeface="Cormorant Garamond" pitchFamily="2" charset="77"/>
                <a:ea typeface="Cormorant Garamond" pitchFamily="2" charset="77"/>
              </a:rPr>
              <a:t>Design is ...</a:t>
            </a:r>
            <a:br>
              <a:rPr lang="en-SG" sz="1800" dirty="0">
                <a:solidFill>
                  <a:schemeClr val="tx1"/>
                </a:solidFill>
                <a:latin typeface="Cormorant Garamond" pitchFamily="2" charset="77"/>
                <a:ea typeface="Cormorant Garamond" pitchFamily="2" charset="77"/>
              </a:rPr>
            </a:br>
            <a:r>
              <a:rPr lang="en-SG" sz="1800" dirty="0">
                <a:solidFill>
                  <a:schemeClr val="tx1"/>
                </a:solidFill>
                <a:latin typeface="Cormorant Garamond" pitchFamily="2" charset="77"/>
                <a:ea typeface="Cormorant Garamond" pitchFamily="2" charset="77"/>
              </a:rPr>
              <a:t>March 10</a:t>
            </a:r>
            <a:r>
              <a:rPr lang="en-SG" dirty="0">
                <a:solidFill>
                  <a:schemeClr val="tx1"/>
                </a:solidFill>
                <a:latin typeface="Cormorant Garamond" pitchFamily="2" charset="77"/>
                <a:ea typeface="Cormorant Garamond" pitchFamily="2" charset="77"/>
              </a:rPr>
              <a:t> (</a:t>
            </a:r>
            <a:r>
              <a:rPr lang="en-SG" sz="1800" dirty="0">
                <a:solidFill>
                  <a:schemeClr val="tx1"/>
                </a:solidFill>
                <a:latin typeface="Cormorant Garamond" pitchFamily="2" charset="77"/>
                <a:ea typeface="Cormorant Garamond" pitchFamily="2" charset="77"/>
              </a:rPr>
              <a:t>12 noon - 1 pm)</a:t>
            </a:r>
            <a:br>
              <a:rPr lang="en-SG" sz="1800" dirty="0">
                <a:solidFill>
                  <a:schemeClr val="tx1"/>
                </a:solidFill>
                <a:latin typeface="Cormorant Garamond" pitchFamily="2" charset="77"/>
                <a:ea typeface="Cormorant Garamond" pitchFamily="2" charset="77"/>
              </a:rPr>
            </a:br>
            <a:r>
              <a:rPr lang="en-SG" sz="1800" b="1" dirty="0">
                <a:solidFill>
                  <a:schemeClr val="tx1"/>
                </a:solidFill>
                <a:latin typeface="Cormorant Garamond" pitchFamily="2" charset="77"/>
                <a:ea typeface="Cormorant Garamond" pitchFamily="2" charset="77"/>
              </a:rPr>
              <a:t>Venue: </a:t>
            </a:r>
            <a:r>
              <a:rPr lang="en-SG" sz="1800" dirty="0">
                <a:solidFill>
                  <a:schemeClr val="tx1"/>
                </a:solidFill>
                <a:latin typeface="Cormorant Garamond" pitchFamily="2" charset="77"/>
                <a:ea typeface="Cormorant Garamond" pitchFamily="2" charset="77"/>
              </a:rPr>
              <a:t>Block C, SR C3.08</a:t>
            </a:r>
            <a:endParaRPr lang="en-US" dirty="0"/>
          </a:p>
        </p:txBody>
      </p:sp>
      <p:sp>
        <p:nvSpPr>
          <p:cNvPr id="16" name="Rectangle 15">
            <a:extLst>
              <a:ext uri="{FF2B5EF4-FFF2-40B4-BE49-F238E27FC236}">
                <a16:creationId xmlns:a16="http://schemas.microsoft.com/office/drawing/2014/main" id="{9555F8A5-7EA6-1568-575D-E1A64EDDA4FA}"/>
              </a:ext>
            </a:extLst>
          </p:cNvPr>
          <p:cNvSpPr/>
          <p:nvPr/>
        </p:nvSpPr>
        <p:spPr>
          <a:xfrm>
            <a:off x="8021782" y="5112327"/>
            <a:ext cx="3546762" cy="113607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SG" sz="1800" b="1" dirty="0">
                <a:solidFill>
                  <a:schemeClr val="tx1"/>
                </a:solidFill>
                <a:latin typeface="Cormorant Garamond" pitchFamily="2" charset="77"/>
                <a:ea typeface="Cormorant Garamond" pitchFamily="2" charset="77"/>
              </a:rPr>
              <a:t>Recycles Art Workshop Using Design Elements and Concepts</a:t>
            </a:r>
            <a:br>
              <a:rPr lang="en-SG" sz="1800" dirty="0">
                <a:solidFill>
                  <a:schemeClr val="tx1"/>
                </a:solidFill>
                <a:latin typeface="Cormorant Garamond" pitchFamily="2" charset="77"/>
                <a:ea typeface="Cormorant Garamond" pitchFamily="2" charset="77"/>
              </a:rPr>
            </a:br>
            <a:r>
              <a:rPr lang="en-SG" sz="1800" dirty="0">
                <a:solidFill>
                  <a:schemeClr val="tx1"/>
                </a:solidFill>
                <a:latin typeface="Cormorant Garamond" pitchFamily="2" charset="77"/>
                <a:ea typeface="Cormorant Garamond" pitchFamily="2" charset="77"/>
              </a:rPr>
              <a:t>March 10</a:t>
            </a:r>
            <a:r>
              <a:rPr lang="en-SG" dirty="0">
                <a:solidFill>
                  <a:schemeClr val="tx1"/>
                </a:solidFill>
                <a:latin typeface="Cormorant Garamond" pitchFamily="2" charset="77"/>
                <a:ea typeface="Cormorant Garamond" pitchFamily="2" charset="77"/>
              </a:rPr>
              <a:t>(</a:t>
            </a:r>
            <a:r>
              <a:rPr lang="en-SG" sz="1800" dirty="0">
                <a:solidFill>
                  <a:schemeClr val="tx1"/>
                </a:solidFill>
                <a:latin typeface="Cormorant Garamond" pitchFamily="2" charset="77"/>
                <a:ea typeface="Cormorant Garamond" pitchFamily="2" charset="77"/>
              </a:rPr>
              <a:t> 1 pm - 3 pm)</a:t>
            </a:r>
            <a:br>
              <a:rPr lang="en-SG" sz="1800" dirty="0">
                <a:solidFill>
                  <a:schemeClr val="tx1"/>
                </a:solidFill>
                <a:latin typeface="Cormorant Garamond" pitchFamily="2" charset="77"/>
                <a:ea typeface="Cormorant Garamond" pitchFamily="2" charset="77"/>
              </a:rPr>
            </a:br>
            <a:r>
              <a:rPr lang="en-SG" sz="1800" b="1" dirty="0">
                <a:solidFill>
                  <a:schemeClr val="tx1"/>
                </a:solidFill>
                <a:latin typeface="Cormorant Garamond" pitchFamily="2" charset="77"/>
                <a:ea typeface="Cormorant Garamond" pitchFamily="2" charset="77"/>
              </a:rPr>
              <a:t>Venue: </a:t>
            </a:r>
            <a:r>
              <a:rPr lang="en-SG" sz="1800" dirty="0">
                <a:solidFill>
                  <a:schemeClr val="tx1"/>
                </a:solidFill>
                <a:latin typeface="Cormorant Garamond" pitchFamily="2" charset="77"/>
                <a:ea typeface="Cormorant Garamond" pitchFamily="2" charset="77"/>
              </a:rPr>
              <a:t>Block C, SR C.3.08</a:t>
            </a:r>
            <a:endParaRPr lang="en-US" dirty="0"/>
          </a:p>
        </p:txBody>
      </p:sp>
      <p:sp>
        <p:nvSpPr>
          <p:cNvPr id="17" name="Rectangle 16">
            <a:extLst>
              <a:ext uri="{FF2B5EF4-FFF2-40B4-BE49-F238E27FC236}">
                <a16:creationId xmlns:a16="http://schemas.microsoft.com/office/drawing/2014/main" id="{0C41C2ED-EAE2-D3D5-2A5D-2B694A6EF62A}"/>
              </a:ext>
            </a:extLst>
          </p:cNvPr>
          <p:cNvSpPr/>
          <p:nvPr/>
        </p:nvSpPr>
        <p:spPr>
          <a:xfrm>
            <a:off x="0" y="0"/>
            <a:ext cx="484909" cy="484909"/>
          </a:xfrm>
          <a:prstGeom prst="rect">
            <a:avLst/>
          </a:prstGeom>
          <a:solidFill>
            <a:schemeClr val="bg2">
              <a:lumMod val="90000"/>
              <a:alpha val="4309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ormorant Garamond" pitchFamily="2" charset="77"/>
                <a:ea typeface="Cormorant Garamond" pitchFamily="2" charset="77"/>
              </a:rPr>
              <a:t>F1</a:t>
            </a:r>
            <a:r>
              <a:rPr lang="en-US" sz="1400" b="1" dirty="0">
                <a:latin typeface="Cormorant Garamond" pitchFamily="2" charset="77"/>
                <a:ea typeface="Cormorant Garamond" pitchFamily="2" charset="77"/>
              </a:rPr>
              <a:t> </a:t>
            </a:r>
          </a:p>
        </p:txBody>
      </p:sp>
      <p:sp>
        <p:nvSpPr>
          <p:cNvPr id="27" name="Rectangle 26">
            <a:extLst>
              <a:ext uri="{FF2B5EF4-FFF2-40B4-BE49-F238E27FC236}">
                <a16:creationId xmlns:a16="http://schemas.microsoft.com/office/drawing/2014/main" id="{27A0D780-7D52-3421-05D9-9C000C2D83D6}"/>
              </a:ext>
            </a:extLst>
          </p:cNvPr>
          <p:cNvSpPr/>
          <p:nvPr/>
        </p:nvSpPr>
        <p:spPr>
          <a:xfrm>
            <a:off x="8035639" y="1856509"/>
            <a:ext cx="3546762" cy="2438400"/>
          </a:xfrm>
          <a:prstGeom prst="rect">
            <a:avLst/>
          </a:prstGeo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SG" sz="2400" b="1" i="0" dirty="0">
                <a:effectLst/>
                <a:latin typeface="Cormorant Garamond" pitchFamily="2" charset="77"/>
                <a:ea typeface="Cormorant Garamond" pitchFamily="2" charset="77"/>
              </a:rPr>
              <a:t>Venue: </a:t>
            </a:r>
          </a:p>
          <a:p>
            <a:r>
              <a:rPr lang="en-SG" sz="2200" b="0" i="0" dirty="0">
                <a:effectLst/>
                <a:latin typeface="Cormorant Garamond" pitchFamily="2" charset="77"/>
                <a:ea typeface="Cormorant Garamond" pitchFamily="2" charset="77"/>
              </a:rPr>
              <a:t>461 Clementi Road, Singapore 599491.</a:t>
            </a:r>
            <a:br>
              <a:rPr lang="en-SG" sz="2400" dirty="0">
                <a:latin typeface="Cormorant Garamond" pitchFamily="2" charset="77"/>
                <a:ea typeface="Cormorant Garamond" pitchFamily="2" charset="77"/>
              </a:rPr>
            </a:br>
            <a:r>
              <a:rPr lang="en-SG" sz="2400" b="1" i="0" dirty="0">
                <a:effectLst/>
                <a:latin typeface="Cormorant Garamond" pitchFamily="2" charset="77"/>
                <a:ea typeface="Cormorant Garamond" pitchFamily="2" charset="77"/>
              </a:rPr>
              <a:t>Website: </a:t>
            </a:r>
            <a:r>
              <a:rPr lang="en-SG" sz="2200" b="0" i="0" dirty="0">
                <a:effectLst/>
                <a:latin typeface="Cormorant Garamond" pitchFamily="2" charset="77"/>
                <a:ea typeface="Cormorant Garamond" pitchFamily="2" charset="77"/>
              </a:rPr>
              <a:t>www.suss.edu.sg/SDW202x</a:t>
            </a:r>
            <a:endParaRPr lang="en-US" sz="2200" dirty="0">
              <a:latin typeface="Cormorant Garamond" pitchFamily="2" charset="77"/>
              <a:ea typeface="Cormorant Garamond" pitchFamily="2" charset="77"/>
            </a:endParaRPr>
          </a:p>
        </p:txBody>
      </p:sp>
      <p:sp>
        <p:nvSpPr>
          <p:cNvPr id="28" name="Rectangle 27">
            <a:extLst>
              <a:ext uri="{FF2B5EF4-FFF2-40B4-BE49-F238E27FC236}">
                <a16:creationId xmlns:a16="http://schemas.microsoft.com/office/drawing/2014/main" id="{C502D66F-8ABC-85F1-EE20-104F6AB1E913}"/>
              </a:ext>
            </a:extLst>
          </p:cNvPr>
          <p:cNvSpPr/>
          <p:nvPr/>
        </p:nvSpPr>
        <p:spPr>
          <a:xfrm>
            <a:off x="609599" y="1856509"/>
            <a:ext cx="7259783" cy="243839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2400" b="1" i="0" dirty="0">
                <a:solidFill>
                  <a:schemeClr val="tx1"/>
                </a:solidFill>
                <a:effectLst/>
                <a:latin typeface="Cormorant Garamond" pitchFamily="2" charset="77"/>
                <a:ea typeface="Cormorant Garamond" pitchFamily="2" charset="77"/>
              </a:rPr>
              <a:t>Art and Design Showcase at SUSS</a:t>
            </a:r>
          </a:p>
          <a:p>
            <a:r>
              <a:rPr lang="en-SG" sz="2200" b="0" i="0" dirty="0">
                <a:solidFill>
                  <a:schemeClr val="tx1"/>
                </a:solidFill>
                <a:effectLst/>
                <a:latin typeface="Cormorant Garamond" pitchFamily="2" charset="77"/>
                <a:ea typeface="Cormorant Garamond" pitchFamily="2" charset="77"/>
              </a:rPr>
              <a:t>The return of our anticipated Design Week this year will feature a collection of our students’ design works, a talk on</a:t>
            </a:r>
          </a:p>
          <a:p>
            <a:r>
              <a:rPr lang="en-SG" sz="2200" b="0" i="0" dirty="0">
                <a:solidFill>
                  <a:schemeClr val="tx1"/>
                </a:solidFill>
                <a:effectLst/>
                <a:latin typeface="Cormorant Garamond" pitchFamily="2" charset="77"/>
                <a:ea typeface="Cormorant Garamond" pitchFamily="2" charset="77"/>
              </a:rPr>
              <a:t> the meanings and interpretations of design, and </a:t>
            </a:r>
            <a:r>
              <a:rPr lang="en-SG" sz="2200" dirty="0">
                <a:solidFill>
                  <a:schemeClr val="tx1"/>
                </a:solidFill>
                <a:latin typeface="Cormorant Garamond" pitchFamily="2" charset="77"/>
                <a:ea typeface="Cormorant Garamond" pitchFamily="2" charset="77"/>
              </a:rPr>
              <a:t>a </a:t>
            </a:r>
            <a:r>
              <a:rPr lang="en-SG" sz="2200" b="0" i="0" dirty="0">
                <a:solidFill>
                  <a:schemeClr val="tx1"/>
                </a:solidFill>
                <a:effectLst/>
                <a:latin typeface="Cormorant Garamond" pitchFamily="2" charset="77"/>
                <a:ea typeface="Cormorant Garamond" pitchFamily="2" charset="77"/>
              </a:rPr>
              <a:t>recycling workshop. All are welcome. Please come and join us to celebrate the event!</a:t>
            </a:r>
            <a:endParaRPr lang="en-US" sz="2200" dirty="0">
              <a:solidFill>
                <a:schemeClr val="tx1"/>
              </a:solidFill>
              <a:latin typeface="Cormorant Garamond" pitchFamily="2" charset="77"/>
              <a:ea typeface="Cormorant Garamond" pitchFamily="2" charset="77"/>
            </a:endParaRPr>
          </a:p>
        </p:txBody>
      </p:sp>
    </p:spTree>
    <p:extLst>
      <p:ext uri="{BB962C8B-B14F-4D97-AF65-F5344CB8AC3E}">
        <p14:creationId xmlns:p14="http://schemas.microsoft.com/office/powerpoint/2010/main" val="36752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8BD12-CF74-461A-6A9A-9EBAF9C36ED7}"/>
              </a:ext>
            </a:extLst>
          </p:cNvPr>
          <p:cNvSpPr/>
          <p:nvPr/>
        </p:nvSpPr>
        <p:spPr>
          <a:xfrm>
            <a:off x="637309" y="609600"/>
            <a:ext cx="5375562" cy="49876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Cormorant Garamond" pitchFamily="2" charset="77"/>
                <a:ea typeface="Cormorant Garamond" pitchFamily="2" charset="77"/>
              </a:rPr>
              <a:t>Justification</a:t>
            </a:r>
          </a:p>
        </p:txBody>
      </p:sp>
      <p:sp>
        <p:nvSpPr>
          <p:cNvPr id="3" name="Rectangle 2">
            <a:extLst>
              <a:ext uri="{FF2B5EF4-FFF2-40B4-BE49-F238E27FC236}">
                <a16:creationId xmlns:a16="http://schemas.microsoft.com/office/drawing/2014/main" id="{B9ADA2F8-F28C-BDFA-F22A-24A305D24209}"/>
              </a:ext>
            </a:extLst>
          </p:cNvPr>
          <p:cNvSpPr/>
          <p:nvPr/>
        </p:nvSpPr>
        <p:spPr>
          <a:xfrm>
            <a:off x="637309" y="1274618"/>
            <a:ext cx="5375563" cy="497378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lstStyle/>
          <a:p>
            <a:r>
              <a:rPr lang="en-US" sz="2000" dirty="0">
                <a:latin typeface="Cormorant Garamond" pitchFamily="2" charset="77"/>
                <a:ea typeface="Cormorant Garamond" pitchFamily="2" charset="77"/>
              </a:rPr>
              <a:t>For design 1, I have utilized the Cormorant Garamond typeface to reach the final version, after experimenting with multiple versions that used the same typeface, but with variations in size, shape, spacing, alignment, length, and visual punctuation.</a:t>
            </a:r>
          </a:p>
          <a:p>
            <a:endParaRPr lang="en-US" sz="2000" dirty="0">
              <a:latin typeface="Cormorant Garamond" pitchFamily="2" charset="77"/>
              <a:ea typeface="Cormorant Garamond" pitchFamily="2" charset="77"/>
            </a:endParaRPr>
          </a:p>
          <a:p>
            <a:r>
              <a:rPr lang="en-US" sz="2000" b="1" dirty="0">
                <a:latin typeface="Cormorant Garamond" pitchFamily="2" charset="77"/>
                <a:ea typeface="Cormorant Garamond" pitchFamily="2" charset="77"/>
              </a:rPr>
              <a:t>TYPEFACE: </a:t>
            </a:r>
            <a:r>
              <a:rPr lang="en-US" sz="2000" dirty="0">
                <a:latin typeface="Cormorant Garamond" pitchFamily="2" charset="77"/>
                <a:ea typeface="Cormorant Garamond" pitchFamily="2" charset="77"/>
              </a:rPr>
              <a:t>I opted for the Cormorant Garamond typeface because it allowed me to clearly differentiate between the bold and italic styles. This helped me emphasize important points and improve the overall readability of the design. Additionally, the typeface's versatility enabled me to achieve a cohesive look and feel, while still maintaining a level of uniqueness and sophistication.</a:t>
            </a:r>
          </a:p>
        </p:txBody>
      </p:sp>
      <p:sp>
        <p:nvSpPr>
          <p:cNvPr id="5" name="Rectangle 4">
            <a:extLst>
              <a:ext uri="{FF2B5EF4-FFF2-40B4-BE49-F238E27FC236}">
                <a16:creationId xmlns:a16="http://schemas.microsoft.com/office/drawing/2014/main" id="{A4F662B5-D13D-E2B6-42E9-2FAA55FC9F50}"/>
              </a:ext>
            </a:extLst>
          </p:cNvPr>
          <p:cNvSpPr/>
          <p:nvPr/>
        </p:nvSpPr>
        <p:spPr>
          <a:xfrm>
            <a:off x="6192982" y="1274618"/>
            <a:ext cx="5375563" cy="4973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Cormorant Garamond" pitchFamily="2" charset="77"/>
                <a:ea typeface="Cormorant Garamond" pitchFamily="2" charset="77"/>
              </a:rPr>
              <a:t>SHAPE AND SIZE: To ensure a visually pleasing layout, I have made specific choices in terms of shape and  size of the text. For instance, the title of the layout is bold and set to size 32, while the main heading is sized at 24 and also bolded. Similarly, the description, venue, and website content are all sized at 22. The key activities section is sized at 18, with each activity bolded for emphasis.</a:t>
            </a:r>
          </a:p>
          <a:p>
            <a:endParaRPr lang="en-US" sz="2000" dirty="0">
              <a:solidFill>
                <a:schemeClr val="tx1"/>
              </a:solidFill>
              <a:latin typeface="Cormorant Garamond" pitchFamily="2" charset="77"/>
              <a:ea typeface="Cormorant Garamond" pitchFamily="2" charset="77"/>
            </a:endParaRPr>
          </a:p>
          <a:p>
            <a:r>
              <a:rPr lang="en-US" sz="2000" dirty="0">
                <a:solidFill>
                  <a:schemeClr val="tx1"/>
                </a:solidFill>
                <a:latin typeface="Cormorant Garamond" pitchFamily="2" charset="77"/>
                <a:ea typeface="Cormorant Garamond" pitchFamily="2" charset="77"/>
              </a:rPr>
              <a:t>ALIGNMENT :I found that center alignment was the best choice for the title, as both left(V1) and justified alignments(V2) appeared inappropriate in earlier versions. When left-aligned, there was too much empty space on the right, while justified alignment created odd-looking gaps in the text. </a:t>
            </a:r>
          </a:p>
        </p:txBody>
      </p:sp>
    </p:spTree>
    <p:extLst>
      <p:ext uri="{BB962C8B-B14F-4D97-AF65-F5344CB8AC3E}">
        <p14:creationId xmlns:p14="http://schemas.microsoft.com/office/powerpoint/2010/main" val="396230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D9F33D-8B20-6195-6DDD-3DA7156551BA}"/>
              </a:ext>
            </a:extLst>
          </p:cNvPr>
          <p:cNvSpPr/>
          <p:nvPr/>
        </p:nvSpPr>
        <p:spPr>
          <a:xfrm>
            <a:off x="623455" y="609600"/>
            <a:ext cx="5472545" cy="526473"/>
          </a:xfrm>
          <a:prstGeom prst="rect">
            <a:avLst/>
          </a:prstGeom>
          <a:solidFill>
            <a:schemeClr val="bg2">
              <a:lumMod val="50000"/>
            </a:schemeClr>
          </a:solidFill>
          <a:ln>
            <a:solidFill>
              <a:schemeClr val="accent1">
                <a:shade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3200" dirty="0">
                <a:solidFill>
                  <a:schemeClr val="bg1"/>
                </a:solidFill>
                <a:latin typeface="Cormorant Garamond" pitchFamily="2" charset="77"/>
                <a:ea typeface="Cormorant Garamond" pitchFamily="2" charset="77"/>
              </a:rPr>
              <a:t>Justification</a:t>
            </a:r>
          </a:p>
        </p:txBody>
      </p:sp>
      <p:sp>
        <p:nvSpPr>
          <p:cNvPr id="4" name="Rectangle 3">
            <a:extLst>
              <a:ext uri="{FF2B5EF4-FFF2-40B4-BE49-F238E27FC236}">
                <a16:creationId xmlns:a16="http://schemas.microsoft.com/office/drawing/2014/main" id="{693DA956-ADF3-6267-D4DA-AAD15ACA37D9}"/>
              </a:ext>
            </a:extLst>
          </p:cNvPr>
          <p:cNvSpPr/>
          <p:nvPr/>
        </p:nvSpPr>
        <p:spPr>
          <a:xfrm>
            <a:off x="623455" y="1260764"/>
            <a:ext cx="5375563"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Cormorant Garamond" pitchFamily="2" charset="77"/>
                <a:ea typeface="Cormorant Garamond" pitchFamily="2" charset="77"/>
              </a:rPr>
              <a:t>To improve the overall aesthetic of the layout, all other text except main title has been left-aligned. And the text in the final version is top-aligned , because if its middle- aligned it is not visually appealing</a:t>
            </a:r>
          </a:p>
          <a:p>
            <a:endParaRPr lang="en-US" sz="2000" dirty="0">
              <a:solidFill>
                <a:schemeClr val="tx1"/>
              </a:solidFill>
              <a:latin typeface="Cormorant Garamond" pitchFamily="2" charset="77"/>
              <a:ea typeface="Cormorant Garamond" pitchFamily="2" charset="77"/>
            </a:endParaRPr>
          </a:p>
          <a:p>
            <a:r>
              <a:rPr lang="en-US" sz="2000" b="1" dirty="0">
                <a:solidFill>
                  <a:schemeClr val="tx1"/>
                </a:solidFill>
                <a:latin typeface="Cormorant Garamond" pitchFamily="2" charset="77"/>
                <a:ea typeface="Cormorant Garamond" pitchFamily="2" charset="77"/>
              </a:rPr>
              <a:t>SPACING: </a:t>
            </a:r>
            <a:r>
              <a:rPr lang="en-US" sz="2000" dirty="0">
                <a:solidFill>
                  <a:schemeClr val="tx1"/>
                </a:solidFill>
                <a:latin typeface="Cormorant Garamond" pitchFamily="2" charset="77"/>
                <a:ea typeface="Cormorant Garamond" pitchFamily="2" charset="77"/>
              </a:rPr>
              <a:t>I have set the line spacing for the description, venue, key activities and website to 1, as a line spacing of 1.5 was found to be too scattered and difficult to read as observed from version 1.</a:t>
            </a:r>
          </a:p>
          <a:p>
            <a:endParaRPr lang="en-US" sz="2000" dirty="0">
              <a:solidFill>
                <a:schemeClr val="tx1"/>
              </a:solidFill>
              <a:latin typeface="Cormorant Garamond" pitchFamily="2" charset="77"/>
              <a:ea typeface="Cormorant Garamond" pitchFamily="2" charset="77"/>
            </a:endParaRPr>
          </a:p>
          <a:p>
            <a:r>
              <a:rPr lang="en-US" sz="2000" b="1" dirty="0">
                <a:solidFill>
                  <a:schemeClr val="tx1"/>
                </a:solidFill>
                <a:latin typeface="Cormorant Garamond" pitchFamily="2" charset="77"/>
                <a:ea typeface="Cormorant Garamond" pitchFamily="2" charset="77"/>
              </a:rPr>
              <a:t>LENGTH :</a:t>
            </a:r>
            <a:r>
              <a:rPr lang="en-US" sz="2000" dirty="0">
                <a:solidFill>
                  <a:schemeClr val="tx1"/>
                </a:solidFill>
                <a:latin typeface="Cormorant Garamond" pitchFamily="2" charset="77"/>
                <a:ea typeface="Cormorant Garamond" pitchFamily="2" charset="77"/>
              </a:rPr>
              <a:t>After looking at version 1 and version 2  I have considered the length of sentences to ensure that there are no widows at the end. In the final version I have removed certain words in “key activities part” like ”title, date, time”</a:t>
            </a:r>
            <a:endParaRPr lang="en-US" dirty="0">
              <a:solidFill>
                <a:schemeClr val="tx1"/>
              </a:solidFill>
              <a:latin typeface="Cormorant Garamond" pitchFamily="2" charset="77"/>
              <a:ea typeface="Cormorant Garamond" pitchFamily="2" charset="77"/>
            </a:endParaRPr>
          </a:p>
        </p:txBody>
      </p:sp>
      <p:sp>
        <p:nvSpPr>
          <p:cNvPr id="5" name="Rectangle 4">
            <a:extLst>
              <a:ext uri="{FF2B5EF4-FFF2-40B4-BE49-F238E27FC236}">
                <a16:creationId xmlns:a16="http://schemas.microsoft.com/office/drawing/2014/main" id="{562164B0-E359-33DB-22F0-65D580B13F13}"/>
              </a:ext>
            </a:extLst>
          </p:cNvPr>
          <p:cNvSpPr/>
          <p:nvPr/>
        </p:nvSpPr>
        <p:spPr>
          <a:xfrm>
            <a:off x="6192982" y="1260764"/>
            <a:ext cx="5389418" cy="4987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Cormorant Garamond" pitchFamily="2" charset="77"/>
                <a:ea typeface="Cormorant Garamond" pitchFamily="2" charset="77"/>
              </a:rPr>
              <a:t>to prevent clustering and to retain only critical information to enhance the readability .</a:t>
            </a:r>
          </a:p>
          <a:p>
            <a:endParaRPr lang="en-US" sz="2000" b="1" dirty="0">
              <a:solidFill>
                <a:schemeClr val="tx1"/>
              </a:solidFill>
              <a:latin typeface="Cormorant Garamond" pitchFamily="2" charset="77"/>
              <a:ea typeface="Cormorant Garamond" pitchFamily="2" charset="77"/>
            </a:endParaRPr>
          </a:p>
          <a:p>
            <a:r>
              <a:rPr lang="en-US" sz="2000" b="1" dirty="0">
                <a:solidFill>
                  <a:schemeClr val="tx1"/>
                </a:solidFill>
                <a:latin typeface="Cormorant Garamond" pitchFamily="2" charset="77"/>
                <a:ea typeface="Cormorant Garamond" pitchFamily="2" charset="77"/>
              </a:rPr>
              <a:t>VISUAL PUNCTUATIONS : </a:t>
            </a:r>
            <a:r>
              <a:rPr lang="en-US" sz="2000" dirty="0">
                <a:solidFill>
                  <a:schemeClr val="tx1"/>
                </a:solidFill>
                <a:latin typeface="Cormorant Garamond" pitchFamily="2" charset="77"/>
                <a:ea typeface="Cormorant Garamond" pitchFamily="2" charset="77"/>
              </a:rPr>
              <a:t>By adjusting the length of sentences and incorporating appropriate visual punctuation, such as commas , brackets and periods. Brackets were used in the key activities part to enhance the readability of critical information like</a:t>
            </a:r>
          </a:p>
          <a:p>
            <a:endParaRPr lang="en-US" sz="2000" dirty="0">
              <a:solidFill>
                <a:schemeClr val="tx1"/>
              </a:solidFill>
              <a:latin typeface="Cormorant Garamond" pitchFamily="2" charset="77"/>
              <a:ea typeface="Cormorant Garamond" pitchFamily="2" charset="77"/>
            </a:endParaRPr>
          </a:p>
          <a:p>
            <a:r>
              <a:rPr lang="en-US" sz="2000" dirty="0">
                <a:solidFill>
                  <a:schemeClr val="tx1"/>
                </a:solidFill>
                <a:latin typeface="Cormorant Garamond" pitchFamily="2" charset="77"/>
                <a:ea typeface="Cormorant Garamond" pitchFamily="2" charset="77"/>
              </a:rPr>
              <a:t>“</a:t>
            </a:r>
            <a:r>
              <a:rPr lang="en-SG" sz="2000" b="1" dirty="0">
                <a:solidFill>
                  <a:schemeClr val="tx1"/>
                </a:solidFill>
                <a:latin typeface="Cormorant Garamond" pitchFamily="2" charset="77"/>
                <a:ea typeface="Cormorant Garamond" pitchFamily="2" charset="77"/>
              </a:rPr>
              <a:t>Art and Photography Exhibition</a:t>
            </a:r>
            <a:br>
              <a:rPr lang="en-SG" sz="2000" dirty="0">
                <a:solidFill>
                  <a:schemeClr val="tx1"/>
                </a:solidFill>
                <a:latin typeface="Cormorant Garamond" pitchFamily="2" charset="77"/>
                <a:ea typeface="Cormorant Garamond" pitchFamily="2" charset="77"/>
              </a:rPr>
            </a:br>
            <a:r>
              <a:rPr lang="en-SG" sz="2000" dirty="0">
                <a:solidFill>
                  <a:schemeClr val="tx1"/>
                </a:solidFill>
                <a:latin typeface="Cormorant Garamond" pitchFamily="2" charset="77"/>
                <a:ea typeface="Cormorant Garamond" pitchFamily="2" charset="77"/>
              </a:rPr>
              <a:t>March 10 (11 am - 5 pm)</a:t>
            </a:r>
          </a:p>
          <a:p>
            <a:r>
              <a:rPr lang="en-SG" sz="2000" b="1" dirty="0">
                <a:solidFill>
                  <a:schemeClr val="tx1"/>
                </a:solidFill>
                <a:latin typeface="Cormorant Garamond" pitchFamily="2" charset="77"/>
                <a:ea typeface="Cormorant Garamond" pitchFamily="2" charset="77"/>
              </a:rPr>
              <a:t>Venue: </a:t>
            </a:r>
            <a:r>
              <a:rPr lang="en-SG" sz="2000" dirty="0">
                <a:solidFill>
                  <a:schemeClr val="tx1"/>
                </a:solidFill>
                <a:latin typeface="Cormorant Garamond" pitchFamily="2" charset="77"/>
                <a:ea typeface="Cormorant Garamond" pitchFamily="2" charset="77"/>
              </a:rPr>
              <a:t>Block A, SR A.3.01”</a:t>
            </a:r>
            <a:endParaRPr lang="en-US" sz="2000" dirty="0"/>
          </a:p>
        </p:txBody>
      </p:sp>
    </p:spTree>
    <p:extLst>
      <p:ext uri="{BB962C8B-B14F-4D97-AF65-F5344CB8AC3E}">
        <p14:creationId xmlns:p14="http://schemas.microsoft.com/office/powerpoint/2010/main" val="133982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726FD-DB36-146C-BB28-CCF315CBAB4C}"/>
              </a:ext>
            </a:extLst>
          </p:cNvPr>
          <p:cNvSpPr/>
          <p:nvPr/>
        </p:nvSpPr>
        <p:spPr>
          <a:xfrm>
            <a:off x="1198419" y="623455"/>
            <a:ext cx="4218707" cy="177338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7200" b="1" dirty="0">
                <a:latin typeface="Source Sans Pro" panose="020B0503030403020204" pitchFamily="34" charset="0"/>
                <a:ea typeface="Source Sans Pro" panose="020B0503030403020204" pitchFamily="34" charset="0"/>
              </a:rPr>
              <a:t>Design 2 </a:t>
            </a:r>
          </a:p>
        </p:txBody>
      </p:sp>
      <p:sp>
        <p:nvSpPr>
          <p:cNvPr id="6" name="Rectangle 5">
            <a:extLst>
              <a:ext uri="{FF2B5EF4-FFF2-40B4-BE49-F238E27FC236}">
                <a16:creationId xmlns:a16="http://schemas.microsoft.com/office/drawing/2014/main" id="{C05AA8EB-565F-AEC1-3E28-190987608E3A}"/>
              </a:ext>
            </a:extLst>
          </p:cNvPr>
          <p:cNvSpPr/>
          <p:nvPr/>
        </p:nvSpPr>
        <p:spPr>
          <a:xfrm>
            <a:off x="7393578" y="5107576"/>
            <a:ext cx="4180113" cy="1123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bg1"/>
                </a:solidFill>
                <a:latin typeface="Source Sans Pro" panose="020B0503030403020204" pitchFamily="34" charset="0"/>
                <a:ea typeface="Source Sans Pro" panose="020B0503030403020204" pitchFamily="34" charset="0"/>
              </a:rPr>
              <a:t>Typeface: Source Sans Pro</a:t>
            </a:r>
          </a:p>
        </p:txBody>
      </p:sp>
    </p:spTree>
    <p:extLst>
      <p:ext uri="{BB962C8B-B14F-4D97-AF65-F5344CB8AC3E}">
        <p14:creationId xmlns:p14="http://schemas.microsoft.com/office/powerpoint/2010/main" val="298467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4441</TotalTime>
  <Words>3955</Words>
  <Application>Microsoft Macintosh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Cormorant Garamond</vt:lpstr>
      <vt:lpstr>Roboto</vt:lpstr>
      <vt:lpstr>Roboto Cn</vt:lpstr>
      <vt:lpstr>Roboto Lt</vt:lpstr>
      <vt:lpstr>Roboto Th</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K Peter Chuah</dc:creator>
  <cp:lastModifiedBy>SRUTHI M</cp:lastModifiedBy>
  <cp:revision>20</cp:revision>
  <dcterms:created xsi:type="dcterms:W3CDTF">2022-03-30T01:33:38Z</dcterms:created>
  <dcterms:modified xsi:type="dcterms:W3CDTF">2023-05-03T10:10:10Z</dcterms:modified>
</cp:coreProperties>
</file>