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278" r:id="rId8"/>
    <p:sldId id="319" r:id="rId9"/>
    <p:sldId id="309" r:id="rId10"/>
    <p:sldId id="263" r:id="rId11"/>
    <p:sldId id="310" r:id="rId12"/>
    <p:sldId id="311" r:id="rId13"/>
    <p:sldId id="312" r:id="rId14"/>
    <p:sldId id="316" r:id="rId15"/>
    <p:sldId id="314"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86A433-3F5E-433D-99E5-CBEB0377B978}">
          <p14:sldIdLst>
            <p14:sldId id="317"/>
            <p14:sldId id="307"/>
            <p14:sldId id="308"/>
            <p14:sldId id="278"/>
            <p14:sldId id="319"/>
            <p14:sldId id="309"/>
            <p14:sldId id="263"/>
            <p14:sldId id="310"/>
            <p14:sldId id="311"/>
            <p14:sldId id="312"/>
            <p14:sldId id="316"/>
            <p14:sldId id="314"/>
            <p14:sldId id="304"/>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5" autoAdjust="0"/>
  </p:normalViewPr>
  <p:slideViewPr>
    <p:cSldViewPr snapToGrid="0">
      <p:cViewPr varScale="1">
        <p:scale>
          <a:sx n="72" d="100"/>
          <a:sy n="72" d="100"/>
        </p:scale>
        <p:origin x="660" y="5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83083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clet.2021.100348"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doi.org/10.22214/ijraset.2020.32445" TargetMode="External"/><Relationship Id="rId4" Type="http://schemas.openxmlformats.org/officeDocument/2006/relationships/hyperlink" Target="https://www.sciencedirect.com/science/article/pii/S266679082100308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564137" y="1199322"/>
            <a:ext cx="9063725" cy="2527852"/>
          </a:xfrm>
        </p:spPr>
        <p:txBody>
          <a:bodyPr anchor="ctr"/>
          <a:lstStyle/>
          <a:p>
            <a:r>
              <a:rPr lang="en-US" dirty="0"/>
              <a:t>WASTE MANAGEMENT-SMART DUSTBIN</a:t>
            </a:r>
            <a:br>
              <a:rPr lang="en-US" dirty="0"/>
            </a:br>
            <a:endParaRPr lang="en-US" sz="2400" dirty="0"/>
          </a:p>
        </p:txBody>
      </p:sp>
      <p:sp>
        <p:nvSpPr>
          <p:cNvPr id="5" name="Title 2">
            <a:extLst>
              <a:ext uri="{FF2B5EF4-FFF2-40B4-BE49-F238E27FC236}">
                <a16:creationId xmlns:a16="http://schemas.microsoft.com/office/drawing/2014/main" id="{6BFBC3F8-51F4-BA46-5A89-74F931BAE7FF}"/>
              </a:ext>
            </a:extLst>
          </p:cNvPr>
          <p:cNvSpPr txBox="1">
            <a:spLocks/>
          </p:cNvSpPr>
          <p:nvPr/>
        </p:nvSpPr>
        <p:spPr>
          <a:xfrm>
            <a:off x="6824870" y="4147930"/>
            <a:ext cx="5009322" cy="151074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l"/>
            <a:r>
              <a:rPr lang="en-US" sz="3200" dirty="0"/>
              <a:t>By,</a:t>
            </a:r>
          </a:p>
          <a:p>
            <a:pPr algn="l"/>
            <a:r>
              <a:rPr lang="en-US" sz="3200" dirty="0"/>
              <a:t>210701120 </a:t>
            </a:r>
            <a:r>
              <a:rPr lang="en-US" sz="3200" dirty="0" err="1"/>
              <a:t>Keerthiga</a:t>
            </a:r>
            <a:r>
              <a:rPr lang="en-US" sz="3200" dirty="0"/>
              <a:t> K</a:t>
            </a:r>
          </a:p>
          <a:p>
            <a:pPr algn="l"/>
            <a:r>
              <a:rPr lang="en-US" sz="3200" dirty="0"/>
              <a:t>210701262 Sruthi S</a:t>
            </a:r>
          </a:p>
        </p:txBody>
      </p:sp>
    </p:spTree>
    <p:extLst>
      <p:ext uri="{BB962C8B-B14F-4D97-AF65-F5344CB8AC3E}">
        <p14:creationId xmlns:p14="http://schemas.microsoft.com/office/powerpoint/2010/main" val="133816713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328672" y="0"/>
            <a:ext cx="7534656" cy="914400"/>
          </a:xfrm>
        </p:spPr>
        <p:txBody>
          <a:bodyPr/>
          <a:lstStyle/>
          <a:p>
            <a:pPr algn="ctr"/>
            <a:r>
              <a:rPr lang="en-US" sz="3200" dirty="0"/>
              <a:t>Results and Discussion</a:t>
            </a:r>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0"/>
          </p:nvPr>
        </p:nvSpPr>
        <p:spPr>
          <a:xfrm>
            <a:off x="954156" y="1151215"/>
            <a:ext cx="10164417" cy="5183323"/>
          </a:xfrm>
        </p:spPr>
        <p:txBody>
          <a:bodyPr/>
          <a:lstStyle/>
          <a:p>
            <a:pPr marL="0" indent="0">
              <a:buNone/>
            </a:pPr>
            <a:r>
              <a:rPr lang="en-US" dirty="0"/>
              <a:t>The Smart Dustbin system developed for segregating wet and dry wastes using Arduino demonstrated promising results in automated waste segregation, achieving high accuracy and efficiency in distinguishing between waste types based on infrared sensor signals. By automating the segregation process, the system minimized the need for manual intervention, enhancing operational efficiency and promoting resource conservation. User engagement was facilitated through interactive interfaces and real-time feedback mechanisms, encouraging compliance with waste segregation guidelines and fostering environmental awareness. The modular design of the system allowed for scalability and customization to meet diverse waste management requirements, while IoT integration enabled remote monitoring and management for optimized strategies. Despite encountered challenges, including sensor calibration issues and mechanical failures, the project highlights the potential of Arduino-based solutions in revolutionizing waste management practices, paving the way for sustainable and efficient waste segregation at scale.</a:t>
            </a:r>
          </a:p>
        </p:txBody>
      </p:sp>
    </p:spTree>
    <p:extLst>
      <p:ext uri="{BB962C8B-B14F-4D97-AF65-F5344CB8AC3E}">
        <p14:creationId xmlns:p14="http://schemas.microsoft.com/office/powerpoint/2010/main" val="8599098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2235907" y="0"/>
            <a:ext cx="7534656" cy="914400"/>
          </a:xfrm>
        </p:spPr>
        <p:txBody>
          <a:bodyPr/>
          <a:lstStyle/>
          <a:p>
            <a:pPr algn="ctr"/>
            <a:r>
              <a:rPr lang="en-US" sz="3200" dirty="0"/>
              <a:t>Conclusion</a:t>
            </a:r>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0"/>
          </p:nvPr>
        </p:nvSpPr>
        <p:spPr>
          <a:xfrm>
            <a:off x="927652" y="1111459"/>
            <a:ext cx="10164418" cy="5183323"/>
          </a:xfrm>
        </p:spPr>
        <p:txBody>
          <a:bodyPr/>
          <a:lstStyle/>
          <a:p>
            <a:pPr marL="0" indent="0">
              <a:buNone/>
            </a:pPr>
            <a:r>
              <a:rPr lang="en-US" dirty="0"/>
              <a:t>In conclusion, the development of the Smart Dustbin system for segregating wet and dry wastes using Arduino represents a significant step forward in modern waste management practices. Through the integration of advanced sensor technology, automated control systems, and user-friendly interfaces, the system offers a promising solution to the challenges of waste segregation at the source. By promoting efficient resource utilization, reducing reliance on manual sorting processes, and enhancing user engagement, the Smart Dustbin system contributes to the promotion of environmental sustainability and the conservation of natural resources. While further refinement and optimization may be required to address technical challenges and improve system reliability, the project underscores the potential of Arduino-based solutions in revolutionizing waste management processes and fostering a cleaner, healthier, and more sustainable future for communities worldwide.</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5378095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2235907" y="0"/>
            <a:ext cx="7534656" cy="914400"/>
          </a:xfrm>
        </p:spPr>
        <p:txBody>
          <a:bodyPr/>
          <a:lstStyle/>
          <a:p>
            <a:pPr algn="ctr"/>
            <a:r>
              <a:rPr lang="en-US" sz="3200" dirty="0"/>
              <a:t>References</a:t>
            </a:r>
            <a:endParaRPr lang="en-US" dirty="0"/>
          </a:p>
        </p:txBody>
      </p:sp>
      <p:sp>
        <p:nvSpPr>
          <p:cNvPr id="2" name="Content Placeholder 1">
            <a:extLst>
              <a:ext uri="{FF2B5EF4-FFF2-40B4-BE49-F238E27FC236}">
                <a16:creationId xmlns:a16="http://schemas.microsoft.com/office/drawing/2014/main" id="{BFED425F-A4C6-8301-B7C8-2A671FCFF7DF}"/>
              </a:ext>
            </a:extLst>
          </p:cNvPr>
          <p:cNvSpPr>
            <a:spLocks noGrp="1"/>
          </p:cNvSpPr>
          <p:nvPr>
            <p:ph sz="quarter" idx="10"/>
          </p:nvPr>
        </p:nvSpPr>
        <p:spPr>
          <a:xfrm>
            <a:off x="901148" y="1045199"/>
            <a:ext cx="10452652" cy="5276088"/>
          </a:xfrm>
        </p:spPr>
        <p:txBody>
          <a:bodyPr/>
          <a:lstStyle/>
          <a:p>
            <a:pPr marL="457200" indent="-457200">
              <a:buFont typeface="+mj-lt"/>
              <a:buAutoNum type="arabicPeriod"/>
            </a:pPr>
            <a:r>
              <a:rPr lang="en-IN" dirty="0"/>
              <a:t>Sonali Dubey, Pushpa Singh, Piyush Yadav, Krishna Kant Singh, Household Waste Management System Using IoT and Machine </a:t>
            </a:r>
            <a:r>
              <a:rPr lang="en-IN" dirty="0" err="1"/>
              <a:t>Learning,Procedia</a:t>
            </a:r>
            <a:r>
              <a:rPr lang="en-IN" dirty="0"/>
              <a:t> Computer </a:t>
            </a:r>
            <a:r>
              <a:rPr lang="en-IN" dirty="0" err="1"/>
              <a:t>Science,Volume</a:t>
            </a:r>
            <a:r>
              <a:rPr lang="en-IN" dirty="0"/>
              <a:t> 167, 2020, Pages 1950-1959, ISSN 1877-0509, https://doi.org/10.1016/j.procs.2020.03.222. (https://www.sciencedirect.com/science/article/pii/S1877050920306876)</a:t>
            </a:r>
          </a:p>
          <a:p>
            <a:pPr marL="457200" indent="-457200">
              <a:buFont typeface="+mj-lt"/>
              <a:buAutoNum type="arabicPeriod"/>
            </a:pPr>
            <a:r>
              <a:rPr lang="en-IN" dirty="0"/>
              <a:t>Adi </a:t>
            </a:r>
            <a:r>
              <a:rPr lang="en-IN" dirty="0" err="1"/>
              <a:t>Suvarnamma</a:t>
            </a:r>
            <a:r>
              <a:rPr lang="en-IN" dirty="0"/>
              <a:t>, </a:t>
            </a:r>
            <a:r>
              <a:rPr lang="en-IN" dirty="0" err="1"/>
              <a:t>Jangampalli</a:t>
            </a:r>
            <a:r>
              <a:rPr lang="en-IN" dirty="0"/>
              <a:t> Adi </a:t>
            </a:r>
            <a:r>
              <a:rPr lang="en-IN" dirty="0" err="1"/>
              <a:t>Pradeepkiran</a:t>
            </a:r>
            <a:r>
              <a:rPr lang="en-IN" dirty="0"/>
              <a:t>, </a:t>
            </a:r>
            <a:r>
              <a:rPr lang="en-IN" dirty="0" err="1"/>
              <a:t>SmartBin</a:t>
            </a:r>
            <a:r>
              <a:rPr lang="en-IN" dirty="0"/>
              <a:t> system with waste tracking and sorting mechanism using IoT, Cleaner Engineering and Technology, Volume 5, 2021, 100348, ISSN 2666-7908, </a:t>
            </a:r>
            <a:r>
              <a:rPr lang="en-IN" dirty="0">
                <a:hlinkClick r:id="rId3"/>
              </a:rPr>
              <a:t>https://doi.org/10.1016/j.clet.2021.100348</a:t>
            </a:r>
            <a:r>
              <a:rPr lang="en-IN" dirty="0"/>
              <a:t>. (</a:t>
            </a:r>
            <a:r>
              <a:rPr lang="en-IN" dirty="0">
                <a:hlinkClick r:id="rId4"/>
              </a:rPr>
              <a:t>https://www.sciencedirect.com/science/article/pii/S2666790821003086</a:t>
            </a:r>
            <a:r>
              <a:rPr lang="en-IN" dirty="0"/>
              <a:t>)</a:t>
            </a:r>
          </a:p>
          <a:p>
            <a:pPr marL="457200" indent="-457200">
              <a:buFont typeface="+mj-lt"/>
              <a:buAutoNum type="arabicPeriod"/>
            </a:pPr>
            <a:r>
              <a:rPr lang="en-US" dirty="0"/>
              <a:t>Patel, S. (2020, December 31). Design for Sensor based Waste Segregator System. International Journal for Research in Applied Science and Engineering Technology, 8(12), 207–214. </a:t>
            </a:r>
            <a:r>
              <a:rPr lang="en-US" dirty="0">
                <a:hlinkClick r:id="rId5"/>
              </a:rPr>
              <a:t>https://doi.org/10.22214/ijraset.2020.32445</a:t>
            </a:r>
            <a:endParaRPr lang="en-IN" dirty="0"/>
          </a:p>
          <a:p>
            <a:pPr marL="457200" indent="-457200">
              <a:buFont typeface="+mj-lt"/>
              <a:buAutoNum type="arabicPeriod"/>
            </a:pPr>
            <a:r>
              <a:rPr lang="en-IN" dirty="0"/>
              <a:t>V, </a:t>
            </a:r>
            <a:r>
              <a:rPr lang="en-IN" dirty="0" err="1"/>
              <a:t>Sowndharya</a:t>
            </a:r>
            <a:r>
              <a:rPr lang="en-IN" dirty="0"/>
              <a:t> &amp; P, Savitha &amp; Selvaraj, </a:t>
            </a:r>
            <a:r>
              <a:rPr lang="en-IN" dirty="0" err="1"/>
              <a:t>Hebziba</a:t>
            </a:r>
            <a:r>
              <a:rPr lang="en-IN" dirty="0"/>
              <a:t> Jeba Rani. (2019). Smart Waste Segregation and Monitoring System using IoT. International Research Journal of Multidisciplinary </a:t>
            </a:r>
            <a:r>
              <a:rPr lang="en-IN" dirty="0" err="1"/>
              <a:t>Technovation</a:t>
            </a:r>
            <a:r>
              <a:rPr lang="en-IN" dirty="0"/>
              <a:t>. 1. 1-10. 10.34256/irjmt1921. </a:t>
            </a:r>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41321475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275076" y="728869"/>
            <a:ext cx="5641848" cy="5029200"/>
          </a:xfrm>
        </p:spPr>
        <p:txBody>
          <a:bodyPr/>
          <a:lstStyle/>
          <a:p>
            <a:pPr algn="ctr"/>
            <a:r>
              <a:rPr lang="en-US" dirty="0"/>
              <a:t>THANK YOU</a:t>
            </a:r>
          </a:p>
        </p:txBody>
      </p:sp>
    </p:spTree>
    <p:extLst>
      <p:ext uri="{BB962C8B-B14F-4D97-AF65-F5344CB8AC3E}">
        <p14:creationId xmlns:p14="http://schemas.microsoft.com/office/powerpoint/2010/main" val="21888285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732101043"/>
              </p:ext>
            </p:extLst>
          </p:nvPr>
        </p:nvGraphicFramePr>
        <p:xfrm>
          <a:off x="6869113" y="1143000"/>
          <a:ext cx="4190999" cy="5213475"/>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212773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Abstract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Introduction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Literature Survey</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Problem Statement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Proposed Work</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System Architecture</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Methodology</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Results and discussion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References</a:t>
                      </a:r>
                      <a:endParaRPr lang="en-US" sz="28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5061CB-D68C-5764-3AFE-FE31B9DE23DC}"/>
              </a:ext>
            </a:extLst>
          </p:cNvPr>
          <p:cNvSpPr>
            <a:spLocks noGrp="1"/>
          </p:cNvSpPr>
          <p:nvPr>
            <p:ph type="title"/>
          </p:nvPr>
        </p:nvSpPr>
        <p:spPr>
          <a:xfrm>
            <a:off x="2208627" y="98474"/>
            <a:ext cx="7534656" cy="633047"/>
          </a:xfrm>
        </p:spPr>
        <p:txBody>
          <a:bodyPr/>
          <a:lstStyle/>
          <a:p>
            <a:pPr algn="ctr"/>
            <a:r>
              <a:rPr lang="en-US" dirty="0"/>
              <a:t>Abstract</a:t>
            </a:r>
            <a:endParaRPr lang="en-IN" dirty="0"/>
          </a:p>
        </p:txBody>
      </p:sp>
      <p:sp>
        <p:nvSpPr>
          <p:cNvPr id="9" name="Content Placeholder 8">
            <a:extLst>
              <a:ext uri="{FF2B5EF4-FFF2-40B4-BE49-F238E27FC236}">
                <a16:creationId xmlns:a16="http://schemas.microsoft.com/office/drawing/2014/main" id="{7CA7B441-DE52-D5A3-69B8-46D3C84D43B6}"/>
              </a:ext>
            </a:extLst>
          </p:cNvPr>
          <p:cNvSpPr>
            <a:spLocks noGrp="1"/>
          </p:cNvSpPr>
          <p:nvPr>
            <p:ph sz="quarter" idx="10"/>
          </p:nvPr>
        </p:nvSpPr>
        <p:spPr>
          <a:xfrm>
            <a:off x="770908" y="731520"/>
            <a:ext cx="10567651" cy="6028005"/>
          </a:xfrm>
        </p:spPr>
        <p:txBody>
          <a:bodyPr>
            <a:normAutofit/>
          </a:bodyPr>
          <a:lstStyle/>
          <a:p>
            <a:pPr marL="0" indent="0">
              <a:buNone/>
            </a:pPr>
            <a:r>
              <a:rPr lang="en-US" dirty="0"/>
              <a:t>Trash management systems are facing major issues as a result of the sharp rise in trash creation brought on by the fast urbanization and population growth. Because of insufficient monitoring systems and laborious collection processes, traditional waste management techniques frequently suffer from inefficiencies. This project suggests creating a Smart Dustbin utilizing Internet of Things (IoT) technology for effective trash management in order to address these issues. The Smart Dustbin incorporates a number of sensors, including weight sensors for precise trash content measurement, temperature sensors for environmental monitoring, and ultrasonic sensors for waste level detection. Using Internet of Things communication protocols, these sensors offer real-time data on the dustbin's condition and fill level. The data is wirelessly sent to a central server. The platform can reduce operational costs and improve overall efficiency by optimizing waste collection routes, scheduling timely pickups, and allocating resources effectively through data analytics and predictive modeling. Additionally, the Smart Dustbin has intelligent features including user feedback interfaces and automatic lid opening/closing mechanisms that improve user convenience and promote good trash disposal behavior. When compared to conventional waste management techniques, the suggested Smart Dustbin system has a number of benefits, such as: </a:t>
            </a:r>
            <a:r>
              <a:rPr lang="en-US" b="1" dirty="0"/>
              <a:t>Real-time monitoring:</a:t>
            </a:r>
            <a:r>
              <a:rPr lang="en-US" dirty="0"/>
              <a:t> By keeping an eye on fill levels, proactive garbage collection is made possible and overflowing bins are avoided. </a:t>
            </a:r>
            <a:r>
              <a:rPr lang="en-US" b="1" dirty="0"/>
              <a:t>Effective resource allocation: </a:t>
            </a:r>
            <a:r>
              <a:rPr lang="en-US" dirty="0"/>
              <a:t>Data-driven insights enable more efficient resource allocation and route planning, which lowers operating expenses and fuel usage. </a:t>
            </a:r>
            <a:r>
              <a:rPr lang="en-US" b="1" dirty="0"/>
              <a:t>Environmental sustainability:</a:t>
            </a:r>
            <a:r>
              <a:rPr lang="en-US" dirty="0"/>
              <a:t> The method lowers carbon emissions and aids in environmental conservation by encouraging effective rubbish collection and cutting down on pointless journeys.</a:t>
            </a:r>
          </a:p>
        </p:txBody>
      </p:sp>
    </p:spTree>
    <p:extLst>
      <p:ext uri="{BB962C8B-B14F-4D97-AF65-F5344CB8AC3E}">
        <p14:creationId xmlns:p14="http://schemas.microsoft.com/office/powerpoint/2010/main" val="2222324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D5816F2-FFCC-E1F8-6682-5B29AC706CD9}"/>
              </a:ext>
            </a:extLst>
          </p:cNvPr>
          <p:cNvSpPr>
            <a:spLocks noGrp="1"/>
          </p:cNvSpPr>
          <p:nvPr>
            <p:ph type="title"/>
          </p:nvPr>
        </p:nvSpPr>
        <p:spPr>
          <a:xfrm>
            <a:off x="2328671" y="0"/>
            <a:ext cx="7534656" cy="914400"/>
          </a:xfrm>
        </p:spPr>
        <p:txBody>
          <a:bodyPr/>
          <a:lstStyle/>
          <a:p>
            <a:pPr algn="ctr"/>
            <a:r>
              <a:rPr lang="en-US" dirty="0"/>
              <a:t>Introduction</a:t>
            </a:r>
            <a:endParaRPr lang="en-IN" dirty="0"/>
          </a:p>
        </p:txBody>
      </p:sp>
      <p:sp>
        <p:nvSpPr>
          <p:cNvPr id="12" name="Content Placeholder 11">
            <a:extLst>
              <a:ext uri="{FF2B5EF4-FFF2-40B4-BE49-F238E27FC236}">
                <a16:creationId xmlns:a16="http://schemas.microsoft.com/office/drawing/2014/main" id="{9D4E4A25-B221-0F37-6A86-82F5743B7752}"/>
              </a:ext>
            </a:extLst>
          </p:cNvPr>
          <p:cNvSpPr>
            <a:spLocks noGrp="1"/>
          </p:cNvSpPr>
          <p:nvPr>
            <p:ph sz="quarter" idx="10"/>
          </p:nvPr>
        </p:nvSpPr>
        <p:spPr>
          <a:xfrm>
            <a:off x="788504" y="1020417"/>
            <a:ext cx="10614991" cy="5459896"/>
          </a:xfrm>
        </p:spPr>
        <p:txBody>
          <a:bodyPr/>
          <a:lstStyle/>
          <a:p>
            <a:pPr marL="0" indent="0">
              <a:buNone/>
            </a:pPr>
            <a:r>
              <a:rPr lang="en-US" dirty="0"/>
              <a:t>Waste Sorting is the process by which waste is separated into different categories. Government of India implemented Clean India Movement (Swachh Bharat Mission) in 2014 encouraging the separation of Dry and Wet waste throughout the country. Large Dustbins were replaced by small compact 2 dustbins in every state with 2 different </a:t>
            </a:r>
            <a:r>
              <a:rPr lang="en-US" dirty="0" err="1"/>
              <a:t>colours</a:t>
            </a:r>
            <a:r>
              <a:rPr lang="en-US" dirty="0"/>
              <a:t> </a:t>
            </a:r>
            <a:r>
              <a:rPr lang="en-US" dirty="0" err="1"/>
              <a:t>symbolising</a:t>
            </a:r>
            <a:r>
              <a:rPr lang="en-US" dirty="0"/>
              <a:t> Dry(Blue) &amp; Wet(Green) garbage. This step motivated responsible citizens to dispose trash accordingly in public spaces and made the segregation procedure uncomplicated for the government. On a daily basis, the country produces more than 1.50 lakh metric </a:t>
            </a:r>
            <a:r>
              <a:rPr lang="en-US" dirty="0" err="1"/>
              <a:t>tonne</a:t>
            </a:r>
            <a:r>
              <a:rPr lang="en-US" dirty="0"/>
              <a:t> (MT) of solid waste, according to a 2019 India Today report. With almost 15,000 MT of garbage remaining exposed every day, it has become a significant reason for rising pollution levels. “Of the total collected waste, only 20 per cent (27,000 MT per day) is processed and the remaining 80 per cent (1,08,000 MT per day) is dumped in landfill sites,” It is believed that if we segregate biodegradable waste from the rest, it could reduce the challenges by half. E-waste components contain toxic materials and are non-biodegradable which present both occupational and environmental health threats including toxic smoke from recycling processes and leaching from e-waste in landfill into local water tables. It is reported that almost 80 per cent of the waste at Delhi landfill sites could be recycled provided civic bodies start allowing ragpickers to segregate waste at source and recycle it. This addresses the following problems of improper waste management: Lack of public awareness, Lack of Waste Management Knowledge among social workers, No monitoring of Garbage system and Dustbins, Negligible usage of technological advancements, Sad truth is that Laziness of acknowledgment of Dry &amp; Wet waste in public.</a:t>
            </a:r>
            <a:endParaRPr lang="en-IN" dirty="0"/>
          </a:p>
        </p:txBody>
      </p:sp>
    </p:spTree>
    <p:extLst>
      <p:ext uri="{BB962C8B-B14F-4D97-AF65-F5344CB8AC3E}">
        <p14:creationId xmlns:p14="http://schemas.microsoft.com/office/powerpoint/2010/main" val="520000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D5816F2-FFCC-E1F8-6682-5B29AC706CD9}"/>
              </a:ext>
            </a:extLst>
          </p:cNvPr>
          <p:cNvSpPr>
            <a:spLocks noGrp="1"/>
          </p:cNvSpPr>
          <p:nvPr>
            <p:ph type="title"/>
          </p:nvPr>
        </p:nvSpPr>
        <p:spPr>
          <a:xfrm>
            <a:off x="2196148" y="0"/>
            <a:ext cx="7534656" cy="503583"/>
          </a:xfrm>
        </p:spPr>
        <p:txBody>
          <a:bodyPr/>
          <a:lstStyle/>
          <a:p>
            <a:pPr algn="ctr"/>
            <a:r>
              <a:rPr lang="en-US" dirty="0"/>
              <a:t>Literature Survey</a:t>
            </a:r>
            <a:endParaRPr lang="en-IN" dirty="0"/>
          </a:p>
        </p:txBody>
      </p:sp>
      <p:sp>
        <p:nvSpPr>
          <p:cNvPr id="12" name="Content Placeholder 11">
            <a:extLst>
              <a:ext uri="{FF2B5EF4-FFF2-40B4-BE49-F238E27FC236}">
                <a16:creationId xmlns:a16="http://schemas.microsoft.com/office/drawing/2014/main" id="{9D4E4A25-B221-0F37-6A86-82F5743B7752}"/>
              </a:ext>
            </a:extLst>
          </p:cNvPr>
          <p:cNvSpPr>
            <a:spLocks noGrp="1"/>
          </p:cNvSpPr>
          <p:nvPr>
            <p:ph sz="quarter" idx="10"/>
          </p:nvPr>
        </p:nvSpPr>
        <p:spPr>
          <a:xfrm>
            <a:off x="0" y="410817"/>
            <a:ext cx="12192000" cy="6622774"/>
          </a:xfrm>
        </p:spPr>
        <p:txBody>
          <a:bodyPr>
            <a:noAutofit/>
          </a:bodyPr>
          <a:lstStyle/>
          <a:p>
            <a:pPr marL="0" indent="0">
              <a:buNone/>
            </a:pPr>
            <a:r>
              <a:rPr lang="en-US" dirty="0"/>
              <a:t>In [1] Households are the primary sources of rubbish collection. the waste products, either organic or inorganic, generated by domestic or commercial operations. The only option to gather domestic waste while you wait for municipal corporations is to use a dustbin. Due to the daily increase in waste, the majority of dustbins and rubbish cans seen in public areas and in front of homes and businesses in cities are overflowing. </a:t>
            </a:r>
          </a:p>
          <a:p>
            <a:pPr marL="0" indent="0">
              <a:buNone/>
            </a:pPr>
            <a:r>
              <a:rPr lang="en-US" dirty="0"/>
              <a:t>In [2] This work offers a consumer-internet-of-things (IoT) based smart waste tracking system with an integrated trash sorting mechanism. It is an easy-to-use solution for garbage separation at the household level, allowing waste to be routed directly to the right processing facility. This paper's main goal is to describe and construct an isolation framework that separates trash into three categories: metallic, glass, and plastic. This system sorts plastic and glass debris using capacitive proximity sensors and detects metallic objects using an inductance-detecting component. </a:t>
            </a:r>
          </a:p>
          <a:p>
            <a:pPr marL="0" indent="0">
              <a:buNone/>
            </a:pPr>
            <a:r>
              <a:rPr lang="en-IN" dirty="0"/>
              <a:t>In [3] </a:t>
            </a:r>
            <a:r>
              <a:rPr lang="en-US" dirty="0"/>
              <a:t>Waste that is not adequately separated has an impact on the waste management process as a whole. Properly sorting waste into different categories at the source makes it easier to process the waste further, which reduces the amount of waste that needs to be dumped in landfills and increases its recovery and usage. rubbish segregators are machines that automatically sort rubbish, a more recent technology known as automation-based or automatic waste sorting. </a:t>
            </a:r>
          </a:p>
          <a:p>
            <a:pPr marL="0" indent="0">
              <a:buNone/>
            </a:pPr>
            <a:r>
              <a:rPr lang="en-US" dirty="0"/>
              <a:t>In [4] The current system lacks sufficient planning for waste collection, which results in an unclean city or town. The authority is not routinely updated by the current system regarding the rubbish bin's level and odor. It merely uses an SMS alert to notify the municipality. Certain systems use an RFID tag and reader to notify the worker inside the truck of the bin's current state whenever the garbage truck approaches the bin. When the trash is full, the employee cleans it. The drawbacks of this approach include higher fuel usage and longer processing times. </a:t>
            </a:r>
          </a:p>
        </p:txBody>
      </p:sp>
    </p:spTree>
    <p:extLst>
      <p:ext uri="{BB962C8B-B14F-4D97-AF65-F5344CB8AC3E}">
        <p14:creationId xmlns:p14="http://schemas.microsoft.com/office/powerpoint/2010/main" val="18344043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531165" y="159027"/>
            <a:ext cx="7534656" cy="914400"/>
          </a:xfrm>
        </p:spPr>
        <p:txBody>
          <a:bodyPr/>
          <a:lstStyle/>
          <a:p>
            <a:pPr algn="ctr"/>
            <a:r>
              <a:rPr lang="en-US" sz="3200" dirty="0"/>
              <a:t>Problem Statement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179442" y="1257234"/>
            <a:ext cx="9912627" cy="4622570"/>
          </a:xfrm>
        </p:spPr>
        <p:txBody>
          <a:bodyPr>
            <a:normAutofit/>
          </a:bodyPr>
          <a:lstStyle/>
          <a:p>
            <a:pPr marL="0" indent="0">
              <a:buNone/>
            </a:pPr>
            <a:r>
              <a:rPr lang="en-US" sz="2800" dirty="0"/>
              <a:t>To create such a smart bin that can automatically segregate Dry &amp; Wet waste in different compartments without any human efforts and monitoring of quantity/quality filled in those dustbins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96691322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2186608" y="0"/>
            <a:ext cx="7534656" cy="914400"/>
          </a:xfrm>
        </p:spPr>
        <p:txBody>
          <a:bodyPr anchor="b"/>
          <a:lstStyle/>
          <a:p>
            <a:pPr algn="ctr"/>
            <a:r>
              <a:rPr lang="en-US" dirty="0"/>
              <a:t>Proposed Work</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sz="quarter" idx="10"/>
          </p:nvPr>
        </p:nvSpPr>
        <p:spPr>
          <a:xfrm>
            <a:off x="914399" y="1164468"/>
            <a:ext cx="10601739" cy="5421862"/>
          </a:xfrm>
        </p:spPr>
        <p:txBody>
          <a:bodyPr/>
          <a:lstStyle/>
          <a:p>
            <a:pPr marL="0" indent="0">
              <a:buNone/>
            </a:pPr>
            <a:r>
              <a:rPr lang="en-US" dirty="0"/>
              <a:t>Smart dustbin is designed using Arduino and IOT based systems for smart operation and monitoring Creating an affordable compact design for cooperative as well as public usage requires the mentioned things. Cardboard box based design to enable the easiness of usage. Segregate Dry &amp; Wet waste using moisture sensor and Ultrasonic sensor. IOT monitoring of garbage level stored using ultrasonic and Arduino </a:t>
            </a:r>
            <a:r>
              <a:rPr lang="en-US" dirty="0" err="1"/>
              <a:t>Wifi</a:t>
            </a:r>
            <a:r>
              <a:rPr lang="en-US" dirty="0"/>
              <a:t> Module.</a:t>
            </a:r>
          </a:p>
          <a:p>
            <a:pPr marL="0" indent="0">
              <a:buNone/>
            </a:pPr>
            <a:r>
              <a:rPr lang="en-US" b="1" dirty="0"/>
              <a:t>Components Required:</a:t>
            </a:r>
          </a:p>
          <a:p>
            <a:r>
              <a:rPr lang="en-US" dirty="0"/>
              <a:t>Ultrasonic sensor</a:t>
            </a:r>
          </a:p>
          <a:p>
            <a:r>
              <a:rPr lang="en-US" dirty="0"/>
              <a:t>Arduino Uno</a:t>
            </a:r>
          </a:p>
          <a:p>
            <a:r>
              <a:rPr lang="en-US" dirty="0"/>
              <a:t>Servo motor</a:t>
            </a:r>
          </a:p>
          <a:p>
            <a:r>
              <a:rPr lang="en-US" dirty="0"/>
              <a:t>Moisture Sensor</a:t>
            </a:r>
          </a:p>
          <a:p>
            <a:r>
              <a:rPr lang="en-US" dirty="0"/>
              <a:t>Micro-servo Motor</a:t>
            </a:r>
          </a:p>
          <a:p>
            <a:r>
              <a:rPr lang="en-US" dirty="0"/>
              <a:t>Jumper Wires</a:t>
            </a:r>
          </a:p>
          <a:p>
            <a:r>
              <a:rPr lang="en-US" dirty="0"/>
              <a:t>Breadboard</a:t>
            </a:r>
          </a:p>
          <a:p>
            <a:r>
              <a:rPr lang="en-US" dirty="0"/>
              <a:t>Battery</a:t>
            </a:r>
          </a:p>
        </p:txBody>
      </p:sp>
    </p:spTree>
    <p:extLst>
      <p:ext uri="{BB962C8B-B14F-4D97-AF65-F5344CB8AC3E}">
        <p14:creationId xmlns:p14="http://schemas.microsoft.com/office/powerpoint/2010/main" val="1096717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235907" y="0"/>
            <a:ext cx="7534656" cy="914400"/>
          </a:xfrm>
        </p:spPr>
        <p:txBody>
          <a:bodyPr/>
          <a:lstStyle/>
          <a:p>
            <a:pPr algn="ctr"/>
            <a:r>
              <a:rPr lang="en-US" sz="3200" dirty="0"/>
              <a:t>System Architecture</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p:txBody>
          <a:bodyPr/>
          <a:lstStyle/>
          <a:p>
            <a:fld id="{58FB4751-880F-D840-AAA9-3A15815CC996}" type="slidenum">
              <a:rPr lang="en-US" smtClean="0"/>
              <a:pPr/>
              <a:t>8</a:t>
            </a:fld>
            <a:endParaRPr lang="en-US" dirty="0"/>
          </a:p>
        </p:txBody>
      </p:sp>
      <p:pic>
        <p:nvPicPr>
          <p:cNvPr id="4" name="Picture 3">
            <a:extLst>
              <a:ext uri="{FF2B5EF4-FFF2-40B4-BE49-F238E27FC236}">
                <a16:creationId xmlns:a16="http://schemas.microsoft.com/office/drawing/2014/main" id="{667171BD-A719-A6C9-997C-A2B97BA78D76}"/>
              </a:ext>
            </a:extLst>
          </p:cNvPr>
          <p:cNvPicPr>
            <a:picLocks noChangeAspect="1"/>
          </p:cNvPicPr>
          <p:nvPr/>
        </p:nvPicPr>
        <p:blipFill>
          <a:blip r:embed="rId3"/>
          <a:stretch>
            <a:fillRect/>
          </a:stretch>
        </p:blipFill>
        <p:spPr>
          <a:xfrm>
            <a:off x="265218" y="1020417"/>
            <a:ext cx="5738017" cy="3901026"/>
          </a:xfrm>
          <a:prstGeom prst="rect">
            <a:avLst/>
          </a:prstGeom>
        </p:spPr>
      </p:pic>
      <p:pic>
        <p:nvPicPr>
          <p:cNvPr id="6" name="Picture 5">
            <a:extLst>
              <a:ext uri="{FF2B5EF4-FFF2-40B4-BE49-F238E27FC236}">
                <a16:creationId xmlns:a16="http://schemas.microsoft.com/office/drawing/2014/main" id="{06A85A98-A2FB-F3EC-A08F-CCCA2C9C65D4}"/>
              </a:ext>
            </a:extLst>
          </p:cNvPr>
          <p:cNvPicPr>
            <a:picLocks noChangeAspect="1"/>
          </p:cNvPicPr>
          <p:nvPr/>
        </p:nvPicPr>
        <p:blipFill>
          <a:blip r:embed="rId4"/>
          <a:stretch>
            <a:fillRect/>
          </a:stretch>
        </p:blipFill>
        <p:spPr>
          <a:xfrm>
            <a:off x="6188765" y="2205409"/>
            <a:ext cx="5738017" cy="3985640"/>
          </a:xfrm>
          <a:prstGeom prst="rect">
            <a:avLst/>
          </a:prstGeom>
        </p:spPr>
      </p:pic>
    </p:spTree>
    <p:extLst>
      <p:ext uri="{BB962C8B-B14F-4D97-AF65-F5344CB8AC3E}">
        <p14:creationId xmlns:p14="http://schemas.microsoft.com/office/powerpoint/2010/main" val="42301069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328672" y="0"/>
            <a:ext cx="7534656" cy="914400"/>
          </a:xfrm>
        </p:spPr>
        <p:txBody>
          <a:bodyPr/>
          <a:lstStyle/>
          <a:p>
            <a:pPr algn="ctr"/>
            <a:r>
              <a:rPr lang="en-US" sz="3200" dirty="0"/>
              <a:t>Methodology</a:t>
            </a:r>
            <a:endParaRPr lang="en-US" dirty="0"/>
          </a:p>
        </p:txBody>
      </p:sp>
      <p:sp>
        <p:nvSpPr>
          <p:cNvPr id="7" name="Content Placeholder 6">
            <a:extLst>
              <a:ext uri="{FF2B5EF4-FFF2-40B4-BE49-F238E27FC236}">
                <a16:creationId xmlns:a16="http://schemas.microsoft.com/office/drawing/2014/main" id="{1719DA90-0817-0ED7-424A-0D98A0AA83DB}"/>
              </a:ext>
            </a:extLst>
          </p:cNvPr>
          <p:cNvSpPr>
            <a:spLocks noGrp="1"/>
          </p:cNvSpPr>
          <p:nvPr>
            <p:ph sz="quarter" idx="10"/>
          </p:nvPr>
        </p:nvSpPr>
        <p:spPr>
          <a:xfrm>
            <a:off x="914400" y="1137964"/>
            <a:ext cx="10204174" cy="5382106"/>
          </a:xfrm>
        </p:spPr>
        <p:txBody>
          <a:bodyPr/>
          <a:lstStyle/>
          <a:p>
            <a:pPr marL="0" indent="0">
              <a:buNone/>
            </a:pPr>
            <a:r>
              <a:rPr lang="en-US" dirty="0"/>
              <a:t>Moisture sensor is sticked on to upper part of segregator such that when is waste is put it directly lands on sensor. There is also a touch sensor besides it to detect dry waste. Servo motor is used as an actuator which will rotate depending on the type of waste (dry or wet). </a:t>
            </a:r>
          </a:p>
          <a:p>
            <a:pPr marL="0" indent="0">
              <a:buNone/>
            </a:pPr>
            <a:r>
              <a:rPr lang="en-US" b="1" dirty="0"/>
              <a:t>Working Flow:</a:t>
            </a:r>
            <a:endParaRPr lang="en-IN" b="1" dirty="0"/>
          </a:p>
          <a:p>
            <a:pPr marL="457200" indent="-457200">
              <a:buFont typeface="+mj-lt"/>
              <a:buAutoNum type="arabicPeriod"/>
            </a:pPr>
            <a:r>
              <a:rPr lang="en-US" dirty="0"/>
              <a:t>Waste is put inside the bin and lands on moisture sensor</a:t>
            </a:r>
          </a:p>
          <a:p>
            <a:pPr marL="457200" indent="-457200">
              <a:buFont typeface="+mj-lt"/>
              <a:buAutoNum type="arabicPeriod"/>
            </a:pPr>
            <a:r>
              <a:rPr lang="en-US" dirty="0"/>
              <a:t>Depending upon the Threshold set , the moisture sensor classifies it as Dry and Wet.</a:t>
            </a:r>
          </a:p>
          <a:p>
            <a:pPr marL="457200" indent="-457200">
              <a:buFont typeface="+mj-lt"/>
              <a:buAutoNum type="arabicPeriod"/>
            </a:pPr>
            <a:r>
              <a:rPr lang="en-US" dirty="0"/>
              <a:t>As soon step 2 is done Servo Motor runs to either direction depending upon the type of waste and the waste goes in the appropriate compartment.</a:t>
            </a:r>
          </a:p>
          <a:p>
            <a:pPr marL="457200" indent="-457200">
              <a:buFont typeface="+mj-lt"/>
              <a:buAutoNum type="arabicPeriod"/>
            </a:pPr>
            <a:r>
              <a:rPr lang="en-US" dirty="0"/>
              <a:t>The whole process is Autonomous and Continuous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37483489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{D196B56B-236A-46A6-8D02-D2CA88754249}tf11964407_win32</Template>
  <TotalTime>138</TotalTime>
  <Words>1778</Words>
  <Application>Microsoft Office PowerPoint</Application>
  <PresentationFormat>Widescreen</PresentationFormat>
  <Paragraphs>72</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Gill Sans Nova Light</vt:lpstr>
      <vt:lpstr>Sagona Book</vt:lpstr>
      <vt:lpstr>Custom</vt:lpstr>
      <vt:lpstr>WASTE MANAGEMENT-SMART DUSTBIN </vt:lpstr>
      <vt:lpstr>agenda</vt:lpstr>
      <vt:lpstr>Abstract</vt:lpstr>
      <vt:lpstr>Introduction</vt:lpstr>
      <vt:lpstr>Literature Survey</vt:lpstr>
      <vt:lpstr>Problem Statement</vt:lpstr>
      <vt:lpstr>Proposed Work</vt:lpstr>
      <vt:lpstr>System Architecture</vt:lpstr>
      <vt:lpstr>Methodology</vt:lpstr>
      <vt:lpstr>Results and Discussion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Management-Smart Dustbin</dc:title>
  <dc:creator>Subramanian Srinivasan</dc:creator>
  <cp:lastModifiedBy>Subramanian Srinivasan</cp:lastModifiedBy>
  <cp:revision>24</cp:revision>
  <dcterms:created xsi:type="dcterms:W3CDTF">2024-05-05T19:05:43Z</dcterms:created>
  <dcterms:modified xsi:type="dcterms:W3CDTF">2024-05-17T15:50:23Z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