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nva Sans Bold" charset="1" panose="020B0803030501040103"/>
      <p:regular r:id="rId15"/>
    </p:embeddedFont>
    <p:embeddedFont>
      <p:font typeface="Canva Sans" charset="1" panose="020B05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4" id="4"/>
          <p:cNvSpPr txBox="true"/>
          <p:nvPr/>
        </p:nvSpPr>
        <p:spPr>
          <a:xfrm rot="0">
            <a:off x="0" y="2091522"/>
            <a:ext cx="18288000" cy="3679872"/>
          </a:xfrm>
          <a:prstGeom prst="rect">
            <a:avLst/>
          </a:prstGeom>
        </p:spPr>
        <p:txBody>
          <a:bodyPr anchor="t" rtlCol="false" tIns="0" lIns="0" bIns="0" rIns="0">
            <a:spAutoFit/>
          </a:bodyPr>
          <a:lstStyle/>
          <a:p>
            <a:pPr algn="ctr">
              <a:lnSpc>
                <a:spcPts val="9800"/>
              </a:lnSpc>
            </a:pPr>
            <a:r>
              <a:rPr lang="en-US" sz="7000" b="true">
                <a:solidFill>
                  <a:srgbClr val="000000"/>
                </a:solidFill>
                <a:latin typeface="Canva Sans Bold"/>
                <a:ea typeface="Canva Sans Bold"/>
                <a:cs typeface="Canva Sans Bold"/>
                <a:sym typeface="Canva Sans Bold"/>
              </a:rPr>
              <a:t>Health</a:t>
            </a:r>
            <a:r>
              <a:rPr lang="en-US" b="true" sz="7000">
                <a:solidFill>
                  <a:srgbClr val="000000"/>
                </a:solidFill>
                <a:latin typeface="Canva Sans Bold"/>
                <a:ea typeface="Canva Sans Bold"/>
                <a:cs typeface="Canva Sans Bold"/>
                <a:sym typeface="Canva Sans Bold"/>
              </a:rPr>
              <a:t>AI Assistant: A Smart Web Platform for Symptom Analysis and Doctor Consultations</a:t>
            </a:r>
          </a:p>
        </p:txBody>
      </p:sp>
      <p:sp>
        <p:nvSpPr>
          <p:cNvPr name="TextBox 5" id="5"/>
          <p:cNvSpPr txBox="true"/>
          <p:nvPr/>
        </p:nvSpPr>
        <p:spPr>
          <a:xfrm rot="0">
            <a:off x="444439" y="7835759"/>
            <a:ext cx="6741276" cy="1180371"/>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Sruthi Basineni - 1RVU22BSC013</a:t>
            </a:r>
          </a:p>
          <a:p>
            <a:pPr algn="l">
              <a:lnSpc>
                <a:spcPts val="4759"/>
              </a:lnSpc>
            </a:pPr>
            <a:r>
              <a:rPr lang="en-US" sz="3399">
                <a:solidFill>
                  <a:srgbClr val="000000"/>
                </a:solidFill>
                <a:latin typeface="Canva Sans"/>
                <a:ea typeface="Canva Sans"/>
                <a:cs typeface="Canva Sans"/>
                <a:sym typeface="Canva Sans"/>
              </a:rPr>
              <a:t>Subhashini N - 1RVU22BSC061</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9290026" y="3285566"/>
            <a:ext cx="9525" cy="660395"/>
          </a:xfrm>
          <a:prstGeom prst="rect">
            <a:avLst/>
          </a:prstGeom>
        </p:spPr>
        <p:txBody>
          <a:bodyPr anchor="t" rtlCol="false" tIns="0" lIns="0" bIns="0" rIns="0">
            <a:spAutoFit/>
          </a:bodyPr>
          <a:lstStyle/>
          <a:p>
            <a:pPr algn="ctr">
              <a:lnSpc>
                <a:spcPts val="5001"/>
              </a:lnSpc>
              <a:spcBef>
                <a:spcPct val="0"/>
              </a:spcBef>
            </a:pPr>
          </a:p>
        </p:txBody>
      </p:sp>
      <p:sp>
        <p:nvSpPr>
          <p:cNvPr name="TextBox 3" id="3"/>
          <p:cNvSpPr txBox="true"/>
          <p:nvPr/>
        </p:nvSpPr>
        <p:spPr>
          <a:xfrm rot="0">
            <a:off x="644533" y="1340486"/>
            <a:ext cx="5259871" cy="1094717"/>
          </a:xfrm>
          <a:prstGeom prst="rect">
            <a:avLst/>
          </a:prstGeom>
        </p:spPr>
        <p:txBody>
          <a:bodyPr anchor="t" rtlCol="false" tIns="0" lIns="0" bIns="0" rIns="0">
            <a:spAutoFit/>
          </a:bodyPr>
          <a:lstStyle/>
          <a:p>
            <a:pPr algn="ctr">
              <a:lnSpc>
                <a:spcPts val="8959"/>
              </a:lnSpc>
            </a:pPr>
            <a:r>
              <a:rPr lang="en-US" sz="6399" b="true">
                <a:solidFill>
                  <a:srgbClr val="000000"/>
                </a:solidFill>
                <a:latin typeface="Canva Sans Bold"/>
                <a:ea typeface="Canva Sans Bold"/>
                <a:cs typeface="Canva Sans Bold"/>
                <a:sym typeface="Canva Sans Bold"/>
              </a:rPr>
              <a:t>Intro</a:t>
            </a:r>
            <a:r>
              <a:rPr lang="en-US" b="true" sz="6399">
                <a:solidFill>
                  <a:srgbClr val="000000"/>
                </a:solidFill>
                <a:latin typeface="Canva Sans Bold"/>
                <a:ea typeface="Canva Sans Bold"/>
                <a:cs typeface="Canva Sans Bold"/>
                <a:sym typeface="Canva Sans Bold"/>
              </a:rPr>
              <a:t>duction:</a:t>
            </a:r>
          </a:p>
        </p:txBody>
      </p:sp>
      <p:sp>
        <p:nvSpPr>
          <p:cNvPr name="TextBox 4" id="4"/>
          <p:cNvSpPr txBox="true"/>
          <p:nvPr/>
        </p:nvSpPr>
        <p:spPr>
          <a:xfrm rot="0">
            <a:off x="155551" y="3003562"/>
            <a:ext cx="18288000" cy="4203677"/>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a:ea typeface="Canva Sans"/>
                <a:cs typeface="Canva Sans"/>
                <a:sym typeface="Canva Sans"/>
              </a:rPr>
              <a:t>Accessing healthcare is still difficult for many people, especially after the COVID-19 pandemic. Patients often have to wait for a long time or travel long distances just to meet a doctor. This project solves that problem by offering a simple and easy-to-use online health platform. It allows patients to check their symptoms, book appointments, and save their health records—all from the comfort of their home.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737188" y="1407503"/>
            <a:ext cx="11871623" cy="1094717"/>
          </a:xfrm>
          <a:prstGeom prst="rect">
            <a:avLst/>
          </a:prstGeom>
        </p:spPr>
        <p:txBody>
          <a:bodyPr anchor="t" rtlCol="false" tIns="0" lIns="0" bIns="0" rIns="0">
            <a:spAutoFit/>
          </a:bodyPr>
          <a:lstStyle/>
          <a:p>
            <a:pPr algn="ctr" marL="0" indent="0" lvl="0">
              <a:lnSpc>
                <a:spcPts val="8959"/>
              </a:lnSpc>
              <a:spcBef>
                <a:spcPct val="0"/>
              </a:spcBef>
            </a:pPr>
            <a:r>
              <a:rPr lang="en-US" b="true" sz="6399" strike="noStrike" u="none">
                <a:solidFill>
                  <a:srgbClr val="000000"/>
                </a:solidFill>
                <a:latin typeface="Canva Sans Bold"/>
                <a:ea typeface="Canva Sans Bold"/>
                <a:cs typeface="Canva Sans Bold"/>
                <a:sym typeface="Canva Sans Bold"/>
              </a:rPr>
              <a:t>Problem Statement:</a:t>
            </a:r>
          </a:p>
        </p:txBody>
      </p:sp>
      <p:sp>
        <p:nvSpPr>
          <p:cNvPr name="TextBox 3" id="3"/>
          <p:cNvSpPr txBox="true"/>
          <p:nvPr/>
        </p:nvSpPr>
        <p:spPr>
          <a:xfrm rot="0">
            <a:off x="1283322" y="3003562"/>
            <a:ext cx="17004678" cy="4203677"/>
          </a:xfrm>
          <a:prstGeom prst="rect">
            <a:avLst/>
          </a:prstGeom>
        </p:spPr>
        <p:txBody>
          <a:bodyPr anchor="t" rtlCol="false" tIns="0" lIns="0" bIns="0" rIns="0">
            <a:spAutoFit/>
          </a:bodyPr>
          <a:lstStyle/>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Har</a:t>
            </a:r>
            <a:r>
              <a:rPr lang="en-US" sz="3999">
                <a:solidFill>
                  <a:srgbClr val="000000"/>
                </a:solidFill>
                <a:latin typeface="Canva Sans"/>
                <a:ea typeface="Canva Sans"/>
                <a:cs typeface="Canva Sans"/>
                <a:sym typeface="Canva Sans"/>
              </a:rPr>
              <a:t>d to find verified doctors, especially in rural areas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Long waiting times in clinics and hospitals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No easy way to check symptoms or track health history</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Need for a centralized platform to manage appointments and consultations</a:t>
            </a:r>
          </a:p>
          <a:p>
            <a:pPr algn="l">
              <a:lnSpc>
                <a:spcPts val="559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683578" y="1138825"/>
            <a:ext cx="7574615" cy="1094717"/>
          </a:xfrm>
          <a:prstGeom prst="rect">
            <a:avLst/>
          </a:prstGeom>
        </p:spPr>
        <p:txBody>
          <a:bodyPr anchor="t" rtlCol="false" tIns="0" lIns="0" bIns="0" rIns="0">
            <a:spAutoFit/>
          </a:bodyPr>
          <a:lstStyle/>
          <a:p>
            <a:pPr algn="ctr" marL="0" indent="0" lvl="0">
              <a:lnSpc>
                <a:spcPts val="8959"/>
              </a:lnSpc>
              <a:spcBef>
                <a:spcPct val="0"/>
              </a:spcBef>
            </a:pPr>
            <a:r>
              <a:rPr lang="en-US" b="true" sz="6399" strike="noStrike" u="none">
                <a:solidFill>
                  <a:srgbClr val="000000"/>
                </a:solidFill>
                <a:latin typeface="Canva Sans Bold"/>
                <a:ea typeface="Canva Sans Bold"/>
                <a:cs typeface="Canva Sans Bold"/>
                <a:sym typeface="Canva Sans Bold"/>
              </a:rPr>
              <a:t>Proposed Solution:</a:t>
            </a:r>
          </a:p>
        </p:txBody>
      </p:sp>
      <p:sp>
        <p:nvSpPr>
          <p:cNvPr name="TextBox 3" id="3"/>
          <p:cNvSpPr txBox="true"/>
          <p:nvPr/>
        </p:nvSpPr>
        <p:spPr>
          <a:xfrm rot="0">
            <a:off x="683578" y="2919207"/>
            <a:ext cx="15479977" cy="4908523"/>
          </a:xfrm>
          <a:prstGeom prst="rect">
            <a:avLst/>
          </a:prstGeom>
        </p:spPr>
        <p:txBody>
          <a:bodyPr anchor="t" rtlCol="false" tIns="0" lIns="0" bIns="0" rIns="0">
            <a:spAutoFit/>
          </a:bodyPr>
          <a:lstStyle/>
          <a:p>
            <a:pPr algn="l">
              <a:lnSpc>
                <a:spcPts val="5599"/>
              </a:lnSpc>
            </a:pPr>
            <a:r>
              <a:rPr lang="en-US" sz="3999" b="true">
                <a:solidFill>
                  <a:srgbClr val="000000"/>
                </a:solidFill>
                <a:latin typeface="Canva Sans Bold"/>
                <a:ea typeface="Canva Sans Bold"/>
                <a:cs typeface="Canva Sans Bold"/>
                <a:sym typeface="Canva Sans Bold"/>
              </a:rPr>
              <a:t>Health</a:t>
            </a:r>
            <a:r>
              <a:rPr lang="en-US" sz="3999" b="true">
                <a:solidFill>
                  <a:srgbClr val="000000"/>
                </a:solidFill>
                <a:latin typeface="Canva Sans Bold"/>
                <a:ea typeface="Canva Sans Bold"/>
                <a:cs typeface="Canva Sans Bold"/>
                <a:sym typeface="Canva Sans Bold"/>
              </a:rPr>
              <a:t>AI Assistant provides: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AI-powered symptom checker</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Verified Indian doctor profiles and online booking</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Digital storage of patient health records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Different dashboards for Patients, Doctors, and Admins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Easy, secure access from computer or mobile</a:t>
            </a:r>
          </a:p>
          <a:p>
            <a:pPr algn="l">
              <a:lnSpc>
                <a:spcPts val="559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669706"/>
            <a:ext cx="7174596" cy="1094717"/>
          </a:xfrm>
          <a:prstGeom prst="rect">
            <a:avLst/>
          </a:prstGeom>
        </p:spPr>
        <p:txBody>
          <a:bodyPr anchor="t" rtlCol="false" tIns="0" lIns="0" bIns="0" rIns="0">
            <a:spAutoFit/>
          </a:bodyPr>
          <a:lstStyle/>
          <a:p>
            <a:pPr algn="ctr" marL="0" indent="0" lvl="0">
              <a:lnSpc>
                <a:spcPts val="8959"/>
              </a:lnSpc>
              <a:spcBef>
                <a:spcPct val="0"/>
              </a:spcBef>
            </a:pPr>
            <a:r>
              <a:rPr lang="en-US" b="true" sz="6399" strike="noStrike" u="none">
                <a:solidFill>
                  <a:srgbClr val="000000"/>
                </a:solidFill>
                <a:latin typeface="Canva Sans Bold"/>
                <a:ea typeface="Canva Sans Bold"/>
                <a:cs typeface="Canva Sans Bold"/>
                <a:sym typeface="Canva Sans Bold"/>
              </a:rPr>
              <a:t>Technology Stack:</a:t>
            </a:r>
          </a:p>
        </p:txBody>
      </p:sp>
      <p:sp>
        <p:nvSpPr>
          <p:cNvPr name="TextBox 3" id="3"/>
          <p:cNvSpPr txBox="true"/>
          <p:nvPr/>
        </p:nvSpPr>
        <p:spPr>
          <a:xfrm rot="0">
            <a:off x="1028700" y="2413986"/>
            <a:ext cx="15508054" cy="4203677"/>
          </a:xfrm>
          <a:prstGeom prst="rect">
            <a:avLst/>
          </a:prstGeom>
        </p:spPr>
        <p:txBody>
          <a:bodyPr anchor="t" rtlCol="false" tIns="0" lIns="0" bIns="0" rIns="0">
            <a:spAutoFit/>
          </a:bodyPr>
          <a:lstStyle/>
          <a:p>
            <a:pPr algn="l">
              <a:lnSpc>
                <a:spcPts val="5599"/>
              </a:lnSpc>
            </a:pPr>
            <a:r>
              <a:rPr lang="en-US" sz="3999" b="true">
                <a:solidFill>
                  <a:srgbClr val="000000"/>
                </a:solidFill>
                <a:latin typeface="Canva Sans Bold"/>
                <a:ea typeface="Canva Sans Bold"/>
                <a:cs typeface="Canva Sans Bold"/>
                <a:sym typeface="Canva Sans Bold"/>
              </a:rPr>
              <a:t>Fronten</a:t>
            </a:r>
            <a:r>
              <a:rPr lang="en-US" sz="3999" b="true">
                <a:solidFill>
                  <a:srgbClr val="000000"/>
                </a:solidFill>
                <a:latin typeface="Canva Sans Bold"/>
                <a:ea typeface="Canva Sans Bold"/>
                <a:cs typeface="Canva Sans Bold"/>
                <a:sym typeface="Canva Sans Bold"/>
              </a:rPr>
              <a:t>d:</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React.js, TypeScript, Tailwind CSS, Shadcn UI</a:t>
            </a:r>
          </a:p>
          <a:p>
            <a:pPr algn="l">
              <a:lnSpc>
                <a:spcPts val="5599"/>
              </a:lnSpc>
            </a:pPr>
            <a:r>
              <a:rPr lang="en-US" sz="3999" b="true">
                <a:solidFill>
                  <a:srgbClr val="000000"/>
                </a:solidFill>
                <a:latin typeface="Canva Sans Bold"/>
                <a:ea typeface="Canva Sans Bold"/>
                <a:cs typeface="Canva Sans Bold"/>
                <a:sym typeface="Canva Sans Bold"/>
              </a:rPr>
              <a:t>Backend &amp; Database:</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Supabase (auth, database, APIs)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PostgreSQL for storing appointments and health data</a:t>
            </a:r>
          </a:p>
          <a:p>
            <a:pPr algn="l">
              <a:lnSpc>
                <a:spcPts val="559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691790"/>
            <a:ext cx="5821390" cy="1094717"/>
          </a:xfrm>
          <a:prstGeom prst="rect">
            <a:avLst/>
          </a:prstGeom>
        </p:spPr>
        <p:txBody>
          <a:bodyPr anchor="t" rtlCol="false" tIns="0" lIns="0" bIns="0" rIns="0">
            <a:spAutoFit/>
          </a:bodyPr>
          <a:lstStyle/>
          <a:p>
            <a:pPr algn="ctr" marL="0" indent="0" lvl="0">
              <a:lnSpc>
                <a:spcPts val="8959"/>
              </a:lnSpc>
              <a:spcBef>
                <a:spcPct val="0"/>
              </a:spcBef>
            </a:pPr>
            <a:r>
              <a:rPr lang="en-US" b="true" sz="6399" strike="noStrike" u="none">
                <a:solidFill>
                  <a:srgbClr val="000000"/>
                </a:solidFill>
                <a:latin typeface="Canva Sans Bold"/>
                <a:ea typeface="Canva Sans Bold"/>
                <a:cs typeface="Canva Sans Bold"/>
                <a:sym typeface="Canva Sans Bold"/>
              </a:rPr>
              <a:t>Main Features:</a:t>
            </a:r>
          </a:p>
        </p:txBody>
      </p:sp>
      <p:sp>
        <p:nvSpPr>
          <p:cNvPr name="TextBox 3" id="3"/>
          <p:cNvSpPr txBox="true"/>
          <p:nvPr/>
        </p:nvSpPr>
        <p:spPr>
          <a:xfrm rot="0">
            <a:off x="1028700" y="1978375"/>
            <a:ext cx="15372140" cy="7727907"/>
          </a:xfrm>
          <a:prstGeom prst="rect">
            <a:avLst/>
          </a:prstGeom>
        </p:spPr>
        <p:txBody>
          <a:bodyPr anchor="t" rtlCol="false" tIns="0" lIns="0" bIns="0" rIns="0">
            <a:spAutoFit/>
          </a:bodyPr>
          <a:lstStyle/>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Login &amp; Sign-up (Role-base</a:t>
            </a:r>
            <a:r>
              <a:rPr lang="en-US" sz="3999">
                <a:solidFill>
                  <a:srgbClr val="000000"/>
                </a:solidFill>
                <a:latin typeface="Canva Sans"/>
                <a:ea typeface="Canva Sans"/>
                <a:cs typeface="Canva Sans"/>
                <a:sym typeface="Canva Sans"/>
              </a:rPr>
              <a:t>d: Patient, Doctor, Admin)</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Symptom Checker (AI-based suggestions)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Doctor Profiles &amp; Booking</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Digital Health Records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Dashboards:</a:t>
            </a:r>
          </a:p>
          <a:p>
            <a:pPr algn="l">
              <a:lnSpc>
                <a:spcPts val="5599"/>
              </a:lnSpc>
            </a:pPr>
            <a:r>
              <a:rPr lang="en-US" sz="3999">
                <a:solidFill>
                  <a:srgbClr val="000000"/>
                </a:solidFill>
                <a:latin typeface="Canva Sans"/>
                <a:ea typeface="Canva Sans"/>
                <a:cs typeface="Canva Sans"/>
                <a:sym typeface="Canva Sans"/>
              </a:rPr>
              <a:t>              1.Patients see history &amp; health tips</a:t>
            </a:r>
          </a:p>
          <a:p>
            <a:pPr algn="l">
              <a:lnSpc>
                <a:spcPts val="5599"/>
              </a:lnSpc>
            </a:pPr>
            <a:r>
              <a:rPr lang="en-US" sz="3999">
                <a:solidFill>
                  <a:srgbClr val="000000"/>
                </a:solidFill>
                <a:latin typeface="Canva Sans"/>
                <a:ea typeface="Canva Sans"/>
                <a:cs typeface="Canva Sans"/>
                <a:sym typeface="Canva Sans"/>
              </a:rPr>
              <a:t>              2.Doctors manage appointments</a:t>
            </a:r>
          </a:p>
          <a:p>
            <a:pPr algn="l">
              <a:lnSpc>
                <a:spcPts val="5599"/>
              </a:lnSpc>
            </a:pPr>
            <a:r>
              <a:rPr lang="en-US" sz="3999">
                <a:solidFill>
                  <a:srgbClr val="000000"/>
                </a:solidFill>
                <a:latin typeface="Canva Sans"/>
                <a:ea typeface="Canva Sans"/>
                <a:cs typeface="Canva Sans"/>
                <a:sym typeface="Canva Sans"/>
              </a:rPr>
              <a:t>              3.Admin sees system overview</a:t>
            </a:r>
          </a:p>
          <a:p>
            <a:pPr algn="l">
              <a:lnSpc>
                <a:spcPts val="5599"/>
              </a:lnSpc>
            </a:pPr>
          </a:p>
          <a:p>
            <a:pPr algn="l">
              <a:lnSpc>
                <a:spcPts val="5599"/>
              </a:lnSpc>
            </a:pPr>
          </a:p>
          <a:p>
            <a:pPr algn="l">
              <a:lnSpc>
                <a:spcPts val="55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484284" y="636047"/>
            <a:ext cx="5303756" cy="3670071"/>
          </a:xfrm>
          <a:custGeom>
            <a:avLst/>
            <a:gdLst/>
            <a:ahLst/>
            <a:cxnLst/>
            <a:rect r="r" b="b" t="t" l="l"/>
            <a:pathLst>
              <a:path h="3670071" w="5303756">
                <a:moveTo>
                  <a:pt x="0" y="0"/>
                </a:moveTo>
                <a:lnTo>
                  <a:pt x="5303756" y="0"/>
                </a:lnTo>
                <a:lnTo>
                  <a:pt x="5303756" y="3670071"/>
                </a:lnTo>
                <a:lnTo>
                  <a:pt x="0" y="3670071"/>
                </a:lnTo>
                <a:lnTo>
                  <a:pt x="0" y="0"/>
                </a:lnTo>
                <a:close/>
              </a:path>
            </a:pathLst>
          </a:custGeom>
          <a:blipFill>
            <a:blip r:embed="rId2"/>
            <a:stretch>
              <a:fillRect l="0" t="0" r="0" b="0"/>
            </a:stretch>
          </a:blipFill>
        </p:spPr>
      </p:sp>
      <p:sp>
        <p:nvSpPr>
          <p:cNvPr name="Freeform 3" id="3"/>
          <p:cNvSpPr/>
          <p:nvPr/>
        </p:nvSpPr>
        <p:spPr>
          <a:xfrm flipH="false" flipV="false" rot="0">
            <a:off x="6492122" y="636047"/>
            <a:ext cx="5303756" cy="3582982"/>
          </a:xfrm>
          <a:custGeom>
            <a:avLst/>
            <a:gdLst/>
            <a:ahLst/>
            <a:cxnLst/>
            <a:rect r="r" b="b" t="t" l="l"/>
            <a:pathLst>
              <a:path h="3582982" w="5303756">
                <a:moveTo>
                  <a:pt x="0" y="0"/>
                </a:moveTo>
                <a:lnTo>
                  <a:pt x="5303756" y="0"/>
                </a:lnTo>
                <a:lnTo>
                  <a:pt x="5303756" y="3582981"/>
                </a:lnTo>
                <a:lnTo>
                  <a:pt x="0" y="3582981"/>
                </a:lnTo>
                <a:lnTo>
                  <a:pt x="0" y="0"/>
                </a:lnTo>
                <a:close/>
              </a:path>
            </a:pathLst>
          </a:custGeom>
          <a:blipFill>
            <a:blip r:embed="rId3"/>
            <a:stretch>
              <a:fillRect l="0" t="0" r="0" b="0"/>
            </a:stretch>
          </a:blipFill>
        </p:spPr>
      </p:sp>
      <p:sp>
        <p:nvSpPr>
          <p:cNvPr name="Freeform 4" id="4"/>
          <p:cNvSpPr/>
          <p:nvPr/>
        </p:nvSpPr>
        <p:spPr>
          <a:xfrm flipH="false" flipV="false" rot="0">
            <a:off x="12500728" y="636047"/>
            <a:ext cx="5024788" cy="3579364"/>
          </a:xfrm>
          <a:custGeom>
            <a:avLst/>
            <a:gdLst/>
            <a:ahLst/>
            <a:cxnLst/>
            <a:rect r="r" b="b" t="t" l="l"/>
            <a:pathLst>
              <a:path h="3579364" w="5024788">
                <a:moveTo>
                  <a:pt x="0" y="0"/>
                </a:moveTo>
                <a:lnTo>
                  <a:pt x="5024788" y="0"/>
                </a:lnTo>
                <a:lnTo>
                  <a:pt x="5024788" y="3579363"/>
                </a:lnTo>
                <a:lnTo>
                  <a:pt x="0" y="3579363"/>
                </a:lnTo>
                <a:lnTo>
                  <a:pt x="0" y="0"/>
                </a:lnTo>
                <a:close/>
              </a:path>
            </a:pathLst>
          </a:custGeom>
          <a:blipFill>
            <a:blip r:embed="rId4"/>
            <a:stretch>
              <a:fillRect l="0" t="0" r="0" b="0"/>
            </a:stretch>
          </a:blipFill>
        </p:spPr>
      </p:sp>
      <p:sp>
        <p:nvSpPr>
          <p:cNvPr name="Freeform 5" id="5"/>
          <p:cNvSpPr/>
          <p:nvPr/>
        </p:nvSpPr>
        <p:spPr>
          <a:xfrm flipH="false" flipV="false" rot="0">
            <a:off x="484284" y="5842240"/>
            <a:ext cx="5303756" cy="3416060"/>
          </a:xfrm>
          <a:custGeom>
            <a:avLst/>
            <a:gdLst/>
            <a:ahLst/>
            <a:cxnLst/>
            <a:rect r="r" b="b" t="t" l="l"/>
            <a:pathLst>
              <a:path h="3416060" w="5303756">
                <a:moveTo>
                  <a:pt x="0" y="0"/>
                </a:moveTo>
                <a:lnTo>
                  <a:pt x="5303756" y="0"/>
                </a:lnTo>
                <a:lnTo>
                  <a:pt x="5303756" y="3416060"/>
                </a:lnTo>
                <a:lnTo>
                  <a:pt x="0" y="3416060"/>
                </a:lnTo>
                <a:lnTo>
                  <a:pt x="0" y="0"/>
                </a:lnTo>
                <a:close/>
              </a:path>
            </a:pathLst>
          </a:custGeom>
          <a:blipFill>
            <a:blip r:embed="rId5"/>
            <a:stretch>
              <a:fillRect l="0" t="0" r="0" b="0"/>
            </a:stretch>
          </a:blipFill>
        </p:spPr>
      </p:sp>
      <p:sp>
        <p:nvSpPr>
          <p:cNvPr name="Freeform 6" id="6"/>
          <p:cNvSpPr/>
          <p:nvPr/>
        </p:nvSpPr>
        <p:spPr>
          <a:xfrm flipH="false" flipV="false" rot="0">
            <a:off x="6779730" y="5837462"/>
            <a:ext cx="4728540" cy="3420838"/>
          </a:xfrm>
          <a:custGeom>
            <a:avLst/>
            <a:gdLst/>
            <a:ahLst/>
            <a:cxnLst/>
            <a:rect r="r" b="b" t="t" l="l"/>
            <a:pathLst>
              <a:path h="3420838" w="4728540">
                <a:moveTo>
                  <a:pt x="0" y="0"/>
                </a:moveTo>
                <a:lnTo>
                  <a:pt x="4728540" y="0"/>
                </a:lnTo>
                <a:lnTo>
                  <a:pt x="4728540" y="3420838"/>
                </a:lnTo>
                <a:lnTo>
                  <a:pt x="0" y="3420838"/>
                </a:lnTo>
                <a:lnTo>
                  <a:pt x="0" y="0"/>
                </a:lnTo>
                <a:close/>
              </a:path>
            </a:pathLst>
          </a:custGeom>
          <a:blipFill>
            <a:blip r:embed="rId6"/>
            <a:stretch>
              <a:fillRect l="0" t="0" r="0" b="0"/>
            </a:stretch>
          </a:blipFill>
        </p:spPr>
      </p:sp>
      <p:sp>
        <p:nvSpPr>
          <p:cNvPr name="Freeform 7" id="7"/>
          <p:cNvSpPr/>
          <p:nvPr/>
        </p:nvSpPr>
        <p:spPr>
          <a:xfrm flipH="false" flipV="false" rot="0">
            <a:off x="12193180" y="5700107"/>
            <a:ext cx="5066120" cy="3440528"/>
          </a:xfrm>
          <a:custGeom>
            <a:avLst/>
            <a:gdLst/>
            <a:ahLst/>
            <a:cxnLst/>
            <a:rect r="r" b="b" t="t" l="l"/>
            <a:pathLst>
              <a:path h="3440528" w="5066120">
                <a:moveTo>
                  <a:pt x="0" y="0"/>
                </a:moveTo>
                <a:lnTo>
                  <a:pt x="5066120" y="0"/>
                </a:lnTo>
                <a:lnTo>
                  <a:pt x="5066120" y="3440529"/>
                </a:lnTo>
                <a:lnTo>
                  <a:pt x="0" y="3440529"/>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252861" y="1138825"/>
            <a:ext cx="5495540" cy="1094717"/>
          </a:xfrm>
          <a:prstGeom prst="rect">
            <a:avLst/>
          </a:prstGeom>
        </p:spPr>
        <p:txBody>
          <a:bodyPr anchor="t" rtlCol="false" tIns="0" lIns="0" bIns="0" rIns="0">
            <a:spAutoFit/>
          </a:bodyPr>
          <a:lstStyle/>
          <a:p>
            <a:pPr algn="ctr" marL="0" indent="0" lvl="0">
              <a:lnSpc>
                <a:spcPts val="8959"/>
              </a:lnSpc>
              <a:spcBef>
                <a:spcPct val="0"/>
              </a:spcBef>
            </a:pPr>
            <a:r>
              <a:rPr lang="en-US" b="true" sz="6399" strike="noStrike" u="none">
                <a:solidFill>
                  <a:srgbClr val="000000"/>
                </a:solidFill>
                <a:latin typeface="Canva Sans Bold"/>
                <a:ea typeface="Canva Sans Bold"/>
                <a:cs typeface="Canva Sans Bold"/>
                <a:sym typeface="Canva Sans Bold"/>
              </a:rPr>
              <a:t>Future Scope:</a:t>
            </a:r>
          </a:p>
        </p:txBody>
      </p:sp>
      <p:sp>
        <p:nvSpPr>
          <p:cNvPr name="TextBox 3" id="3"/>
          <p:cNvSpPr txBox="true"/>
          <p:nvPr/>
        </p:nvSpPr>
        <p:spPr>
          <a:xfrm rot="0">
            <a:off x="1252861" y="2799954"/>
            <a:ext cx="9454297" cy="4203677"/>
          </a:xfrm>
          <a:prstGeom prst="rect">
            <a:avLst/>
          </a:prstGeom>
        </p:spPr>
        <p:txBody>
          <a:bodyPr anchor="t" rtlCol="false" tIns="0" lIns="0" bIns="0" rIns="0">
            <a:spAutoFit/>
          </a:bodyPr>
          <a:lstStyle/>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Vi</a:t>
            </a:r>
            <a:r>
              <a:rPr lang="en-US" sz="3999">
                <a:solidFill>
                  <a:srgbClr val="000000"/>
                </a:solidFill>
                <a:latin typeface="Canva Sans"/>
                <a:ea typeface="Canva Sans"/>
                <a:cs typeface="Canva Sans"/>
                <a:sym typeface="Canva Sans"/>
              </a:rPr>
              <a:t>deo consultations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Prescription uploads</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Mobile app version</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Health device integration</a:t>
            </a:r>
          </a:p>
          <a:p>
            <a:pPr algn="l" marL="863596" indent="-431798" lvl="1">
              <a:lnSpc>
                <a:spcPts val="5599"/>
              </a:lnSpc>
              <a:buFont typeface="Arial"/>
              <a:buChar char="•"/>
            </a:pPr>
            <a:r>
              <a:rPr lang="en-US" sz="3999">
                <a:solidFill>
                  <a:srgbClr val="000000"/>
                </a:solidFill>
                <a:latin typeface="Canva Sans"/>
                <a:ea typeface="Canva Sans"/>
                <a:cs typeface="Canva Sans"/>
                <a:sym typeface="Canva Sans"/>
              </a:rPr>
              <a:t>Multi-language support</a:t>
            </a:r>
          </a:p>
          <a:p>
            <a:pPr algn="l">
              <a:lnSpc>
                <a:spcPts val="559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4684795" cy="1094717"/>
          </a:xfrm>
          <a:prstGeom prst="rect">
            <a:avLst/>
          </a:prstGeom>
        </p:spPr>
        <p:txBody>
          <a:bodyPr anchor="t" rtlCol="false" tIns="0" lIns="0" bIns="0" rIns="0">
            <a:spAutoFit/>
          </a:bodyPr>
          <a:lstStyle/>
          <a:p>
            <a:pPr algn="ctr" marL="0" indent="0" lvl="0">
              <a:lnSpc>
                <a:spcPts val="8959"/>
              </a:lnSpc>
              <a:spcBef>
                <a:spcPct val="0"/>
              </a:spcBef>
            </a:pPr>
            <a:r>
              <a:rPr lang="en-US" b="true" sz="6399" strike="noStrike" u="none">
                <a:solidFill>
                  <a:srgbClr val="000000"/>
                </a:solidFill>
                <a:latin typeface="Canva Sans Bold"/>
                <a:ea typeface="Canva Sans Bold"/>
                <a:cs typeface="Canva Sans Bold"/>
                <a:sym typeface="Canva Sans Bold"/>
              </a:rPr>
              <a:t>Conclusion:</a:t>
            </a:r>
          </a:p>
        </p:txBody>
      </p:sp>
      <p:sp>
        <p:nvSpPr>
          <p:cNvPr name="TextBox 3" id="3"/>
          <p:cNvSpPr txBox="true"/>
          <p:nvPr/>
        </p:nvSpPr>
        <p:spPr>
          <a:xfrm rot="0">
            <a:off x="1028700" y="2548630"/>
            <a:ext cx="16230600" cy="6318215"/>
          </a:xfrm>
          <a:prstGeom prst="rect">
            <a:avLst/>
          </a:prstGeom>
        </p:spPr>
        <p:txBody>
          <a:bodyPr anchor="t" rtlCol="false" tIns="0" lIns="0" bIns="0" rIns="0">
            <a:spAutoFit/>
          </a:bodyPr>
          <a:lstStyle/>
          <a:p>
            <a:pPr algn="l">
              <a:lnSpc>
                <a:spcPts val="5599"/>
              </a:lnSpc>
            </a:pPr>
            <a:r>
              <a:rPr lang="en-US" sz="3999">
                <a:solidFill>
                  <a:srgbClr val="000000"/>
                </a:solidFill>
                <a:latin typeface="Canva Sans"/>
                <a:ea typeface="Canva Sans"/>
                <a:cs typeface="Canva Sans"/>
                <a:sym typeface="Canva Sans"/>
              </a:rPr>
              <a:t>The Health</a:t>
            </a:r>
            <a:r>
              <a:rPr lang="en-US" sz="3999">
                <a:solidFill>
                  <a:srgbClr val="000000"/>
                </a:solidFill>
                <a:latin typeface="Canva Sans"/>
                <a:ea typeface="Canva Sans"/>
                <a:cs typeface="Canva Sans"/>
                <a:sym typeface="Canva Sans"/>
              </a:rPr>
              <a:t>AI Assistant project shows how technology can make healthcare easier and more helpful for everyone. It lets people check their symptoms, book doctor appointments, and keep their health records online. This saves time and makes things simpler for both patients and doctors. The platform is safe, easy to use, and works well for people in cities as well as in remote areas. In short, this project shows that online tools can help more people get the medical help they need, whenever and wherever they need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DAGoslt7EQ8</dc:identifier>
  <dcterms:modified xsi:type="dcterms:W3CDTF">2011-08-01T06:04:30Z</dcterms:modified>
  <cp:revision>1</cp:revision>
  <dc:title>Accessing healthcare is still difficult for many people, especially after the COVID-19 pandemic. Patients often have to wait for a long time or travel long distances just to meet a doctor. This project solves that problem by offering a simple and</dc:title>
</cp:coreProperties>
</file>