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293268507/f/bd82a103-1afb-498b-bc51-776630944a65/employee_data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Sheet2!$A$2:$A$3</c:f>
              <c:strCache>
                <c:ptCount val="2"/>
                <c:pt idx="0">
                  <c:v>Count of GenderCode</c:v>
                </c:pt>
                <c:pt idx="1">
                  <c:v>BusinessUnit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Sheet2!$A$4:$A$16</c:f>
              <c:numCache>
                <c:formatCode>General</c:formatCode>
                <c:ptCount val="13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Sheet2!$B$2:$B$3</c:f>
              <c:strCache>
                <c:ptCount val="2"/>
                <c:pt idx="0">
                  <c:v>Performance level </c:v>
                </c:pt>
                <c:pt idx="1">
                  <c:v>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val>
            <c:numRef>
              <c:f>Sheet2!$B$4:$B$16</c:f>
              <c:numCache>
                <c:formatCode>General</c:formatCode>
                <c:ptCount val="13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  <c:pt idx="11">
                  <c:v>419.0</c:v>
                </c:pt>
              </c:numCache>
            </c:numRef>
          </c:val>
        </c:ser>
        <c:ser>
          <c:idx val="2"/>
          <c:order val="2"/>
          <c:tx>
            <c:strRef>
              <c:f>Sheet2!$C$2:$C$3</c:f>
              <c:strCache>
                <c:ptCount val="2"/>
                <c:pt idx="0">
                  <c:v>Performance level </c:v>
                </c:pt>
                <c:pt idx="1">
                  <c:v>LOW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Sheet2!$C$4:$C$16</c:f>
              <c:numCache>
                <c:formatCode>General</c:formatCode>
                <c:ptCount val="13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74.0</c:v>
                </c:pt>
                <c:pt idx="9">
                  <c:v>79.0</c:v>
                </c:pt>
                <c:pt idx="10">
                  <c:v>1.0</c:v>
                </c:pt>
                <c:pt idx="11">
                  <c:v>781.0</c:v>
                </c:pt>
              </c:numCache>
            </c:numRef>
          </c:val>
        </c:ser>
        <c:ser>
          <c:idx val="3"/>
          <c:order val="3"/>
          <c:tx>
            <c:strRef>
              <c:f>Sheet2!$D$2:$D$3</c:f>
              <c:strCache>
                <c:ptCount val="2"/>
                <c:pt idx="0">
                  <c:v>Performance level </c:v>
                </c:pt>
                <c:pt idx="1">
                  <c:v>MEDIUM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val>
            <c:numRef>
              <c:f>Sheet2!$D$4:$D$16</c:f>
              <c:numCache>
                <c:formatCode>General</c:formatCode>
                <c:ptCount val="13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157.0</c:v>
                </c:pt>
                <c:pt idx="5">
                  <c:v>151.0</c:v>
                </c:pt>
                <c:pt idx="6">
                  <c:v>145.0</c:v>
                </c:pt>
                <c:pt idx="7">
                  <c:v>155.0</c:v>
                </c:pt>
                <c:pt idx="8">
                  <c:v>160.0</c:v>
                </c:pt>
                <c:pt idx="9">
                  <c:v>148.0</c:v>
                </c:pt>
                <c:pt idx="10">
                  <c:v>3.0</c:v>
                </c:pt>
                <c:pt idx="11">
                  <c:v>1530.0</c:v>
                </c:pt>
              </c:numCache>
            </c:numRef>
          </c:val>
        </c:ser>
        <c:ser>
          <c:idx val="4"/>
          <c:order val="4"/>
          <c:tx>
            <c:strRef>
              <c:f>Sheet2!$E$2:$E$3</c:f>
              <c:strCache>
                <c:ptCount val="2"/>
                <c:pt idx="0">
                  <c:v>Performance level </c:v>
                </c:pt>
                <c:pt idx="1">
                  <c:v>VERY HIGH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Sheet2!$E$4:$E$16</c:f>
              <c:numCache>
                <c:formatCode>General</c:formatCode>
                <c:ptCount val="13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  <c:pt idx="11">
                  <c:v>270.0</c:v>
                </c:pt>
              </c:numCache>
            </c:numRef>
          </c:val>
        </c:ser>
        <c:ser>
          <c:idx val="5"/>
          <c:order val="5"/>
          <c:tx>
            <c:strRef>
              <c:f>Sheet2!$F$2:$F$3</c:f>
              <c:strCache>
                <c:ptCount val="2"/>
                <c:pt idx="0">
                  <c:v>Performance level 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Sheet2!$F$4:$F$16</c:f>
              <c:numCache>
                <c:formatCode>General</c:formatCode>
                <c:ptCount val="13"/>
                <c:pt idx="0">
                  <c:v>303.0</c:v>
                </c:pt>
                <c:pt idx="1">
                  <c:v>300.0</c:v>
                </c:pt>
                <c:pt idx="2">
                  <c:v>302.0</c:v>
                </c:pt>
                <c:pt idx="3">
                  <c:v>296.0</c:v>
                </c:pt>
                <c:pt idx="4">
                  <c:v>303.0</c:v>
                </c:pt>
                <c:pt idx="5">
                  <c:v>301.0</c:v>
                </c:pt>
                <c:pt idx="6">
                  <c:v>298.0</c:v>
                </c:pt>
                <c:pt idx="7">
                  <c:v>303.0</c:v>
                </c:pt>
                <c:pt idx="8">
                  <c:v>296.0</c:v>
                </c:pt>
                <c:pt idx="9">
                  <c:v>294.0</c:v>
                </c:pt>
                <c:pt idx="10">
                  <c:v>4.0</c:v>
                </c:pt>
                <c:pt idx="11">
                  <c:v>3000.0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5962446"/>
        <c:axId val="516041053"/>
      </c:barChart>
      <c:catAx>
        <c:axId val="26596244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041053"/>
        <c:crosses val="autoZero"/>
        <c:auto val="1"/>
        <c:lblAlgn val="ctr"/>
        <c:lblOffset val="100"/>
        <c:noMultiLvlLbl val="0"/>
      </c:catAx>
      <c:valAx>
        <c:axId val="51604105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9624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altLang="en-GB" sz="2400" lang="en-US"/>
              <a:t>S</a:t>
            </a:r>
            <a:r>
              <a:rPr altLang="en-GB" sz="2400" lang="en-US"/>
              <a:t>r</a:t>
            </a:r>
            <a:r>
              <a:rPr altLang="en-GB" sz="2400" lang="en-US"/>
              <a:t>u</a:t>
            </a:r>
            <a:r>
              <a:rPr altLang="en-GB" sz="2400" lang="en-US"/>
              <a:t>t</a:t>
            </a:r>
            <a:r>
              <a:rPr altLang="en-GB" sz="2400" lang="en-US"/>
              <a:t>h</a:t>
            </a:r>
            <a:r>
              <a:rPr altLang="en-GB" sz="2400" lang="en-US"/>
              <a:t>i</a:t>
            </a:r>
            <a:r>
              <a:rPr altLang="en-GB" sz="2400" lang="en-US"/>
              <a:t> </a:t>
            </a:r>
            <a:r>
              <a:rPr altLang="en-GB" sz="2400" lang="en-US"/>
              <a:t>N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altLang="en-GB" dirty="0" sz="2400" lang="en-US"/>
              <a:t>4</a:t>
            </a:r>
            <a:r>
              <a:rPr altLang="en-GB" dirty="0" sz="2400" lang="en-US"/>
              <a:t>5</a:t>
            </a:r>
            <a:r>
              <a:rPr altLang="en-GB" dirty="0" sz="2400" lang="en-US"/>
              <a:t>2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c</a:t>
            </a:r>
            <a:r>
              <a:rPr dirty="0" sz="2400" lang="en-US"/>
              <a:t>e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devi </a:t>
            </a:r>
            <a:r>
              <a:rPr dirty="0" sz="2400" lang="en-US"/>
              <a:t>arts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r>
              <a:rPr dirty="0" sz="2400" lang="en-US"/>
              <a:t>c</a:t>
            </a:r>
            <a:r>
              <a:rPr dirty="0" sz="2400" lang="en-US"/>
              <a:t>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827527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739775" y="1633002"/>
            <a:ext cx="10140000" cy="34442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ollection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m</a:t>
            </a:r>
            <a:r>
              <a:rPr b="0" sz="2800" lang="en-US">
                <a:solidFill>
                  <a:srgbClr val="000000"/>
                </a:solidFill>
              </a:rPr>
              <a:t>u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aning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I </a:t>
            </a:r>
            <a:r>
              <a:rPr b="0" sz="2800" lang="en-US">
                <a:solidFill>
                  <a:srgbClr val="000000"/>
                </a:solidFill>
              </a:rPr>
              <a:t>have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red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m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y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m 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q</a:t>
            </a:r>
            <a:r>
              <a:rPr b="1" sz="2800" lang="en-US">
                <a:solidFill>
                  <a:srgbClr val="000000"/>
                </a:solidFill>
              </a:rPr>
              <a:t>ues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,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t </a:t>
            </a:r>
            <a:r>
              <a:rPr b="0" sz="2800" lang="en-US">
                <a:solidFill>
                  <a:srgbClr val="000000"/>
                </a:solidFill>
              </a:rPr>
              <a:t>table</a:t>
            </a:r>
            <a:r>
              <a:rPr b="0" sz="2800" lang="en-US">
                <a:solidFill>
                  <a:srgbClr val="000000"/>
                </a:solidFill>
              </a:rPr>
              <a:t>,</a:t>
            </a:r>
            <a:r>
              <a:rPr b="0" sz="2800" lang="en-US">
                <a:solidFill>
                  <a:srgbClr val="000000"/>
                </a:solidFill>
              </a:rPr>
              <a:t> filter 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ult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om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t </a:t>
            </a:r>
            <a:r>
              <a:rPr b="0" sz="2800" lang="en-US">
                <a:solidFill>
                  <a:srgbClr val="000000"/>
                </a:solidFill>
              </a:rPr>
              <a:t>table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art 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Pivot </a:t>
            </a:r>
            <a:r>
              <a:rPr b="1" sz="2800" lang="en-US">
                <a:solidFill>
                  <a:srgbClr val="000000"/>
                </a:solidFill>
              </a:rPr>
              <a:t>table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g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cular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tails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rom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ollection 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 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d </a:t>
            </a:r>
            <a:r>
              <a:rPr b="1" sz="2800" lang="en-US">
                <a:solidFill>
                  <a:srgbClr val="000000"/>
                </a:solidFill>
              </a:rPr>
              <a:t>graph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m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pivot </a:t>
            </a:r>
            <a:r>
              <a:rPr b="0" sz="2800" lang="en-US">
                <a:solidFill>
                  <a:srgbClr val="000000"/>
                </a:solidFill>
              </a:rPr>
              <a:t>table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g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formation 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u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ting </a:t>
            </a:r>
            <a:r>
              <a:rPr b="0" sz="2800" lang="en-US">
                <a:solidFill>
                  <a:srgbClr val="000000"/>
                </a:solidFill>
              </a:rPr>
              <a:t>enter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818130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1097960" y="1268121"/>
          <a:ext cx="7767048" cy="4414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755331" y="1313196"/>
            <a:ext cx="8866409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sy </a:t>
            </a:r>
            <a:r>
              <a:rPr sz="2800" lang="en-US">
                <a:solidFill>
                  <a:srgbClr val="000000"/>
                </a:solidFill>
              </a:rPr>
              <a:t>to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about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ganization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known </a:t>
            </a:r>
            <a:r>
              <a:rPr sz="2800" lang="en-US">
                <a:solidFill>
                  <a:srgbClr val="000000"/>
                </a:solidFill>
              </a:rPr>
              <a:t>as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analysis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nk </a:t>
            </a:r>
            <a:r>
              <a:rPr sz="2800" lang="en-US">
                <a:solidFill>
                  <a:srgbClr val="000000"/>
                </a:solidFill>
              </a:rPr>
              <a:t>you</a:t>
            </a:r>
            <a:r>
              <a:rPr sz="2800" lang="en-US">
                <a:solidFill>
                  <a:srgbClr val="000000"/>
                </a:solidFill>
              </a:rPr>
              <a:t>!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686165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017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676275" y="2221229"/>
            <a:ext cx="6988402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ortant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th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lysis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out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end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'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nown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"/>
          <p:cNvSpPr txBox="1"/>
          <p:nvPr/>
        </p:nvSpPr>
        <p:spPr>
          <a:xfrm>
            <a:off x="739774" y="2425699"/>
            <a:ext cx="8411952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ysis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ifferent </a:t>
            </a:r>
            <a:r>
              <a:rPr sz="2800" lang="en-US">
                <a:solidFill>
                  <a:srgbClr val="000000"/>
                </a:solidFill>
              </a:rPr>
              <a:t>met</a:t>
            </a:r>
            <a:r>
              <a:rPr sz="2800" lang="en-US">
                <a:solidFill>
                  <a:srgbClr val="000000"/>
                </a:solidFill>
              </a:rPr>
              <a:t>ric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nd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ut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dance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eet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it </a:t>
            </a:r>
            <a:r>
              <a:rPr sz="2800" lang="en-US">
                <a:solidFill>
                  <a:srgbClr val="000000"/>
                </a:solidFill>
              </a:rPr>
              <a:t>is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nown </a:t>
            </a:r>
            <a:r>
              <a:rPr sz="2800" lang="en-US">
                <a:solidFill>
                  <a:srgbClr val="000000"/>
                </a:solidFill>
              </a:rPr>
              <a:t>as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erformance </a:t>
            </a:r>
            <a:r>
              <a:rPr sz="2800" lang="en-US">
                <a:solidFill>
                  <a:srgbClr val="000000"/>
                </a:solidFill>
              </a:rPr>
              <a:t>analysis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"/>
          <p:cNvSpPr txBox="1"/>
          <p:nvPr/>
        </p:nvSpPr>
        <p:spPr>
          <a:xfrm>
            <a:off x="699452" y="2304797"/>
            <a:ext cx="8392478" cy="34442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</a:t>
            </a:r>
            <a:r>
              <a:rPr sz="2800" lang="en-US">
                <a:solidFill>
                  <a:srgbClr val="000000"/>
                </a:solidFill>
              </a:rPr>
              <a:t>ee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</a:t>
            </a:r>
            <a:r>
              <a:rPr sz="2800" lang="en-US">
                <a:solidFill>
                  <a:srgbClr val="000000"/>
                </a:solidFill>
              </a:rPr>
              <a:t>r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panies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nization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erent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dustries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sector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2819399" y="2499360"/>
            <a:ext cx="8901963" cy="17678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ues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ove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ition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ormatting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ight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aph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h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rt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"/>
          <p:cNvSpPr txBox="1"/>
          <p:nvPr/>
        </p:nvSpPr>
        <p:spPr>
          <a:xfrm>
            <a:off x="755332" y="1400485"/>
            <a:ext cx="8067752" cy="4701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ures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9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mber</a:t>
            </a:r>
            <a:r>
              <a:rPr sz="2800" lang="en-US">
                <a:solidFill>
                  <a:srgbClr val="000000"/>
                </a:solidFill>
              </a:rPr>
              <a:t>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female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Low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ical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ical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ree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leted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ollege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ary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there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ting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533650" y="3480584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"/>
          <p:cNvSpPr txBox="1"/>
          <p:nvPr/>
        </p:nvSpPr>
        <p:spPr>
          <a:xfrm>
            <a:off x="2854769" y="3480583"/>
            <a:ext cx="7682611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thing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ecial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2024-03-27T19:07:22Z</dcterms:created>
  <dcterms:modified xsi:type="dcterms:W3CDTF">2024-09-06T05:10:57Z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056dcc2179fc4bcb88eb4c73864554d8</vt:lpwstr>
  </property>
</Properties>
</file>