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5388" autoAdjust="0"/>
  </p:normalViewPr>
  <p:slideViewPr>
    <p:cSldViewPr snapToGrid="0" snapToObjects="1">
      <p:cViewPr varScale="1">
        <p:scale>
          <a:sx n="102" d="100"/>
          <a:sy n="102" d="100"/>
        </p:scale>
        <p:origin x="240" y="9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ws.amazon.com/console/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89" y="631597"/>
            <a:ext cx="6392421" cy="2714918"/>
          </a:xfrm>
        </p:spPr>
        <p:txBody>
          <a:bodyPr anchor="ctr"/>
          <a:lstStyle/>
          <a:p>
            <a:r>
              <a:rPr lang="en-US" dirty="0"/>
              <a:t>IAM User </a:t>
            </a:r>
            <a:br>
              <a:rPr lang="en-US" dirty="0"/>
            </a:br>
            <a:r>
              <a:rPr lang="en-US" dirty="0"/>
              <a:t>creation IN AWS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8F713C-0687-648E-E3E9-70B049D4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418B71-018C-DB4C-59E9-D8306B53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821498"/>
              </p:ext>
            </p:extLst>
          </p:nvPr>
        </p:nvGraphicFramePr>
        <p:xfrm>
          <a:off x="2384981" y="273377"/>
          <a:ext cx="7094236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094236">
                  <a:extLst>
                    <a:ext uri="{9D8B030D-6E8A-4147-A177-3AD203B41FA5}">
                      <a16:colId xmlns:a16="http://schemas.microsoft.com/office/drawing/2014/main" val="381686547"/>
                    </a:ext>
                  </a:extLst>
                </a:gridCol>
              </a:tblGrid>
              <a:tr h="228128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Step 7: Download Credentials</a:t>
                      </a:r>
                    </a:p>
                    <a:p>
                      <a:r>
                        <a:rPr lang="en-US" dirty="0">
                          <a:latin typeface="+mj-lt"/>
                        </a:rPr>
                        <a:t>1. If programmatic access was enabled, download the </a:t>
                      </a:r>
                      <a:r>
                        <a:rPr lang="en-US" b="1" dirty="0">
                          <a:latin typeface="+mj-lt"/>
                        </a:rPr>
                        <a:t>.csv file</a:t>
                      </a:r>
                      <a:r>
                        <a:rPr lang="en-US" dirty="0">
                          <a:latin typeface="+mj-lt"/>
                        </a:rPr>
                        <a:t>  containing:</a:t>
                      </a:r>
                    </a:p>
                    <a:p>
                      <a:pPr lvl="1"/>
                      <a:r>
                        <a:rPr lang="en-US" b="1" dirty="0">
                          <a:latin typeface="+mj-lt"/>
                        </a:rPr>
                        <a:t>Access Key ID</a:t>
                      </a:r>
                      <a:endParaRPr lang="en-US" dirty="0">
                        <a:latin typeface="+mj-lt"/>
                      </a:endParaRPr>
                    </a:p>
                    <a:p>
                      <a:pPr lvl="1"/>
                      <a:r>
                        <a:rPr lang="en-US" b="1" dirty="0">
                          <a:latin typeface="+mj-lt"/>
                        </a:rPr>
                        <a:t>Secret Access Key</a:t>
                      </a:r>
                      <a:r>
                        <a:rPr lang="en-US" dirty="0">
                          <a:latin typeface="+mj-lt"/>
                        </a:rPr>
                        <a:t> (needed for AWS CLI &amp; SDK access)</a:t>
                      </a:r>
                    </a:p>
                    <a:p>
                      <a:r>
                        <a:rPr lang="en-US" b="1" dirty="0">
                          <a:latin typeface="+mj-lt"/>
                        </a:rPr>
                        <a:t>2. Important:</a:t>
                      </a:r>
                      <a:r>
                        <a:rPr lang="en-US" dirty="0">
                          <a:latin typeface="+mj-lt"/>
                        </a:rPr>
                        <a:t> The secret key will not be shown again—store it securely</a:t>
                      </a:r>
                    </a:p>
                    <a:p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76838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2A992C4-BD5B-00D9-D03C-4694A651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315" y="2639504"/>
            <a:ext cx="6881567" cy="394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4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17B28C-EB53-C781-0EB4-9B992847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5D0F5E-BA99-C65B-3CF9-5AB55AC1F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31162"/>
              </p:ext>
            </p:extLst>
          </p:nvPr>
        </p:nvGraphicFramePr>
        <p:xfrm>
          <a:off x="2309567" y="1677971"/>
          <a:ext cx="7334054" cy="30731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334054">
                  <a:extLst>
                    <a:ext uri="{9D8B030D-6E8A-4147-A177-3AD203B41FA5}">
                      <a16:colId xmlns:a16="http://schemas.microsoft.com/office/drawing/2014/main" val="1572446484"/>
                    </a:ext>
                  </a:extLst>
                </a:gridCol>
              </a:tblGrid>
              <a:tr h="307313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j-lt"/>
                        </a:rPr>
                        <a:t>An </a:t>
                      </a:r>
                      <a:r>
                        <a:rPr lang="en-US" sz="2000" b="1" dirty="0">
                          <a:latin typeface="+mj-lt"/>
                        </a:rPr>
                        <a:t>IAM (Identity and Access Management) user</a:t>
                      </a:r>
                      <a:r>
                        <a:rPr lang="en-US" sz="2000" dirty="0">
                          <a:latin typeface="+mj-lt"/>
                        </a:rPr>
                        <a:t> in AWS is an entity that represents a person or an application that interacts with AWS services. It consists of credentials (username, password, and/or access keys) and permissions defined by IAM policies.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9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15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B5BDDF-11BA-0E1A-241F-AD1E380C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DD0E1C-1355-8148-1B36-6830BACCB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276889"/>
              </p:ext>
            </p:extLst>
          </p:nvPr>
        </p:nvGraphicFramePr>
        <p:xfrm>
          <a:off x="2196446" y="301658"/>
          <a:ext cx="9030878" cy="48736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030878">
                  <a:extLst>
                    <a:ext uri="{9D8B030D-6E8A-4147-A177-3AD203B41FA5}">
                      <a16:colId xmlns:a16="http://schemas.microsoft.com/office/drawing/2014/main" val="1685083162"/>
                    </a:ext>
                  </a:extLst>
                </a:gridCol>
              </a:tblGrid>
              <a:tr h="487365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Key features of IAM user</a:t>
                      </a:r>
                    </a:p>
                    <a:p>
                      <a:endParaRPr lang="en-US" sz="2000" dirty="0">
                        <a:latin typeface="+mj-lt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000" b="1" dirty="0">
                          <a:latin typeface="+mj-lt"/>
                        </a:rPr>
                        <a:t>User Creation</a:t>
                      </a:r>
                      <a:r>
                        <a:rPr lang="en-US" sz="2000" dirty="0">
                          <a:latin typeface="+mj-lt"/>
                        </a:rPr>
                        <a:t> – IAM users are created within an AWS account and assigned     specific  permissions.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000" b="1" dirty="0">
                          <a:latin typeface="+mj-lt"/>
                        </a:rPr>
                        <a:t>Authentication</a:t>
                      </a:r>
                      <a:r>
                        <a:rPr lang="en-US" sz="2000" dirty="0">
                          <a:latin typeface="+mj-lt"/>
                        </a:rPr>
                        <a:t> – Users can log in using a password (for console access) or use access keys (for programmatic access).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000" b="1" dirty="0">
                          <a:latin typeface="+mj-lt"/>
                        </a:rPr>
                        <a:t>Permissions</a:t>
                      </a:r>
                      <a:r>
                        <a:rPr lang="en-US" sz="2000" dirty="0">
                          <a:latin typeface="+mj-lt"/>
                        </a:rPr>
                        <a:t> – Access is controlled using </a:t>
                      </a:r>
                      <a:r>
                        <a:rPr lang="en-US" sz="2000" b="1" dirty="0">
                          <a:latin typeface="+mj-lt"/>
                        </a:rPr>
                        <a:t>IAM policies</a:t>
                      </a:r>
                      <a:r>
                        <a:rPr lang="en-US" sz="2000" dirty="0">
                          <a:latin typeface="+mj-lt"/>
                        </a:rPr>
                        <a:t>, which define what actions a user can perform.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000" b="1" dirty="0">
                          <a:latin typeface="+mj-lt"/>
                        </a:rPr>
                        <a:t>Groups</a:t>
                      </a:r>
                      <a:r>
                        <a:rPr lang="en-US" sz="2000" dirty="0">
                          <a:latin typeface="+mj-lt"/>
                        </a:rPr>
                        <a:t> – IAM users can be part of IAM groups to inherit permissions.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000" b="1" dirty="0">
                          <a:latin typeface="+mj-lt"/>
                        </a:rPr>
                        <a:t>Roles</a:t>
                      </a:r>
                      <a:r>
                        <a:rPr lang="en-US" sz="2000" dirty="0">
                          <a:latin typeface="+mj-lt"/>
                        </a:rPr>
                        <a:t> – Instead of assigning permissions directly, users can assume IAM roles for specific tasks.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000" b="1" dirty="0">
                          <a:latin typeface="+mj-lt"/>
                        </a:rPr>
                        <a:t>MFA (Multi-Factor Authentication)</a:t>
                      </a:r>
                      <a:r>
                        <a:rPr lang="en-US" sz="2000" dirty="0">
                          <a:latin typeface="+mj-lt"/>
                        </a:rPr>
                        <a:t> – Enhances security by requiring a second authentication factor.</a:t>
                      </a:r>
                      <a:endParaRPr lang="en-IN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1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95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F7DA26-D37E-5C43-AC5C-90923E08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46FC92-DA1E-D928-9BDB-E0FBE7E74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61577"/>
              </p:ext>
            </p:extLst>
          </p:nvPr>
        </p:nvGraphicFramePr>
        <p:xfrm>
          <a:off x="2469822" y="179109"/>
          <a:ext cx="7968653" cy="22897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68653">
                  <a:extLst>
                    <a:ext uri="{9D8B030D-6E8A-4147-A177-3AD203B41FA5}">
                      <a16:colId xmlns:a16="http://schemas.microsoft.com/office/drawing/2014/main" val="1041553018"/>
                    </a:ext>
                  </a:extLst>
                </a:gridCol>
              </a:tblGrid>
              <a:tr h="228977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Step 1: Sign in to AWS Management Console</a:t>
                      </a:r>
                    </a:p>
                    <a:p>
                      <a:endParaRPr lang="en-US" sz="1800" dirty="0">
                        <a:latin typeface="+mj-lt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dirty="0">
                          <a:latin typeface="+mj-lt"/>
                        </a:rPr>
                        <a:t>Go to the </a:t>
                      </a:r>
                      <a:r>
                        <a:rPr lang="en-US" sz="1800" b="1" dirty="0">
                          <a:latin typeface="+mj-lt"/>
                        </a:rPr>
                        <a:t>AWS Management Console</a:t>
                      </a:r>
                      <a:r>
                        <a:rPr lang="en-US" sz="1800" dirty="0">
                          <a:latin typeface="+mj-lt"/>
                        </a:rPr>
                        <a:t>: </a:t>
                      </a:r>
                      <a:r>
                        <a:rPr lang="en-US" sz="1800" dirty="0">
                          <a:latin typeface="+mj-lt"/>
                          <a:hlinkClick r:id="rId2"/>
                        </a:rPr>
                        <a:t>https://aws.amazon.com/console/</a:t>
                      </a:r>
                      <a:endParaRPr lang="en-US" sz="1800" dirty="0">
                        <a:latin typeface="+mj-lt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dirty="0">
                          <a:latin typeface="+mj-lt"/>
                        </a:rPr>
                        <a:t>Navigate to the </a:t>
                      </a:r>
                      <a:r>
                        <a:rPr lang="en-US" sz="1800" b="1" dirty="0">
                          <a:latin typeface="+mj-lt"/>
                        </a:rPr>
                        <a:t>IAM (Identity and Access Management) service</a:t>
                      </a:r>
                      <a:r>
                        <a:rPr lang="en-US" sz="1800" dirty="0">
                          <a:latin typeface="+mj-lt"/>
                        </a:rPr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IN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39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0F23087-0CE9-0F58-C0D5-023D8239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581" y="2139885"/>
            <a:ext cx="8257881" cy="445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9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A098F6-EEFB-8780-DCE2-1BC88AA3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F8F1D7-4C3F-626C-838C-19DB02853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387350"/>
              </p:ext>
            </p:extLst>
          </p:nvPr>
        </p:nvGraphicFramePr>
        <p:xfrm>
          <a:off x="2554664" y="377072"/>
          <a:ext cx="7173798" cy="146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173798">
                  <a:extLst>
                    <a:ext uri="{9D8B030D-6E8A-4147-A177-3AD203B41FA5}">
                      <a16:colId xmlns:a16="http://schemas.microsoft.com/office/drawing/2014/main" val="1766449222"/>
                    </a:ext>
                  </a:extLst>
                </a:gridCol>
              </a:tblGrid>
              <a:tr h="110293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Step 2 : Navigate to Users</a:t>
                      </a:r>
                    </a:p>
                    <a:p>
                      <a:r>
                        <a:rPr lang="en-US" dirty="0">
                          <a:latin typeface="+mj-lt"/>
                        </a:rPr>
                        <a:t>1. In the IAM dashboard, click </a:t>
                      </a:r>
                      <a:r>
                        <a:rPr lang="en-US" b="1" dirty="0">
                          <a:latin typeface="+mj-lt"/>
                        </a:rPr>
                        <a:t>"Users"</a:t>
                      </a:r>
                      <a:r>
                        <a:rPr lang="en-US" dirty="0">
                          <a:latin typeface="+mj-lt"/>
                        </a:rPr>
                        <a:t> in the left sidebar.</a:t>
                      </a:r>
                    </a:p>
                    <a:p>
                      <a:r>
                        <a:rPr lang="en-US" dirty="0">
                          <a:latin typeface="+mj-lt"/>
                        </a:rPr>
                        <a:t>2. Click the </a:t>
                      </a:r>
                      <a:r>
                        <a:rPr lang="en-US" b="1" dirty="0">
                          <a:latin typeface="+mj-lt"/>
                        </a:rPr>
                        <a:t>"Add users"</a:t>
                      </a:r>
                      <a:r>
                        <a:rPr lang="en-US" dirty="0">
                          <a:latin typeface="+mj-lt"/>
                        </a:rPr>
                        <a:t> button.</a:t>
                      </a:r>
                    </a:p>
                    <a:p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7977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F550D2B-201D-A09B-5FEA-21E5EA77C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38" y="1640264"/>
            <a:ext cx="8525036" cy="44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8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97C52E-F3E3-6B2C-47A5-2B63E047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34E72D-D6C8-F536-9476-447C1A30F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17672"/>
              </p:ext>
            </p:extLst>
          </p:nvPr>
        </p:nvGraphicFramePr>
        <p:xfrm>
          <a:off x="2247900" y="120894"/>
          <a:ext cx="79121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12100">
                  <a:extLst>
                    <a:ext uri="{9D8B030D-6E8A-4147-A177-3AD203B41FA5}">
                      <a16:colId xmlns:a16="http://schemas.microsoft.com/office/drawing/2014/main" val="3473446065"/>
                    </a:ext>
                  </a:extLst>
                </a:gridCol>
              </a:tblGrid>
              <a:tr h="1717927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+mj-lt"/>
                        </a:rPr>
                        <a:t>Step 3: Configure User Details</a:t>
                      </a:r>
                    </a:p>
                    <a:p>
                      <a:r>
                        <a:rPr lang="en-IN" b="1" dirty="0">
                          <a:latin typeface="+mj-lt"/>
                        </a:rPr>
                        <a:t>1. User Name</a:t>
                      </a:r>
                      <a:r>
                        <a:rPr lang="en-IN" dirty="0">
                          <a:latin typeface="+mj-lt"/>
                        </a:rPr>
                        <a:t> – Enter the username (e.g., </a:t>
                      </a:r>
                      <a:r>
                        <a:rPr lang="en-IN" dirty="0" err="1">
                          <a:latin typeface="+mj-lt"/>
                        </a:rPr>
                        <a:t>Ascus_aws</a:t>
                      </a:r>
                      <a:r>
                        <a:rPr lang="en-IN" dirty="0">
                          <a:latin typeface="+mj-lt"/>
                        </a:rPr>
                        <a:t>).</a:t>
                      </a:r>
                    </a:p>
                    <a:p>
                      <a:r>
                        <a:rPr lang="en-IN" b="1" dirty="0">
                          <a:latin typeface="+mj-lt"/>
                        </a:rPr>
                        <a:t>2. Access Type</a:t>
                      </a:r>
                      <a:r>
                        <a:rPr lang="en-IN" dirty="0">
                          <a:latin typeface="+mj-lt"/>
                        </a:rPr>
                        <a:t> – Choose how the user will access AWS:</a:t>
                      </a:r>
                    </a:p>
                    <a:p>
                      <a:pPr lvl="1"/>
                      <a:r>
                        <a:rPr lang="en-IN" b="1" dirty="0">
                          <a:latin typeface="+mj-lt"/>
                        </a:rPr>
                        <a:t>AWS Management Console access</a:t>
                      </a:r>
                      <a:r>
                        <a:rPr lang="en-IN" dirty="0">
                          <a:latin typeface="+mj-lt"/>
                        </a:rPr>
                        <a:t> (for GUI access) → Set a password.</a:t>
                      </a:r>
                    </a:p>
                    <a:p>
                      <a:pPr lvl="1"/>
                      <a:r>
                        <a:rPr lang="en-IN" b="1" dirty="0">
                          <a:latin typeface="+mj-lt"/>
                        </a:rPr>
                        <a:t>Programmatic access</a:t>
                      </a:r>
                      <a:r>
                        <a:rPr lang="en-IN" dirty="0">
                          <a:latin typeface="+mj-lt"/>
                        </a:rPr>
                        <a:t> (for CLI, SDK, or API access) → Generates an access key and secret key</a:t>
                      </a:r>
                    </a:p>
                    <a:p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551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C3317D0-FA36-0846-E2CC-3A49D480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915" y="2215299"/>
            <a:ext cx="7480170" cy="45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6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AF35A5-93AC-06E0-1FA3-C964EC2C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91715-3CAF-7368-63B8-25A0270B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859" y="621549"/>
            <a:ext cx="7592107" cy="555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4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1BBC7B-4D41-2098-96D0-1BF454B0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052113-F53C-81B7-771D-2D8B9D1FF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756047"/>
              </p:ext>
            </p:extLst>
          </p:nvPr>
        </p:nvGraphicFramePr>
        <p:xfrm>
          <a:off x="2032000" y="719666"/>
          <a:ext cx="8128000" cy="1554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921067829"/>
                    </a:ext>
                  </a:extLst>
                </a:gridCol>
              </a:tblGrid>
              <a:tr h="151448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+mj-lt"/>
                        </a:rPr>
                        <a:t>Step 4: Set Permissions</a:t>
                      </a:r>
                    </a:p>
                    <a:p>
                      <a:r>
                        <a:rPr lang="en-US" sz="1600" dirty="0">
                          <a:latin typeface="+mj-lt"/>
                        </a:rPr>
                        <a:t>Choose how to assign permissions:</a:t>
                      </a:r>
                    </a:p>
                    <a:p>
                      <a:r>
                        <a:rPr lang="en-US" sz="1600" b="1" dirty="0">
                          <a:latin typeface="+mj-lt"/>
                        </a:rPr>
                        <a:t>1. Add user to a group</a:t>
                      </a:r>
                      <a:r>
                        <a:rPr lang="en-US" sz="1600" dirty="0">
                          <a:latin typeface="+mj-lt"/>
                        </a:rPr>
                        <a:t> – Use IAM groups with predefined policies.</a:t>
                      </a:r>
                    </a:p>
                    <a:p>
                      <a:r>
                        <a:rPr lang="en-US" sz="1600" b="1" dirty="0">
                          <a:latin typeface="+mj-lt"/>
                        </a:rPr>
                        <a:t>2. Attach policies directly</a:t>
                      </a:r>
                      <a:r>
                        <a:rPr lang="en-US" sz="1600" dirty="0">
                          <a:latin typeface="+mj-lt"/>
                        </a:rPr>
                        <a:t> – Select specific AWS-managed or custom policies (e.g., AmazonS3ReadOnlyAccess).</a:t>
                      </a:r>
                    </a:p>
                    <a:p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75852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C98FCB9-3BB0-E30D-F0E6-C648E871B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324064"/>
            <a:ext cx="7817963" cy="415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55078A-6087-8EB8-DB6E-74900A10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5EAFC4-6F48-1AE8-9A00-DF64C9024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71757"/>
              </p:ext>
            </p:extLst>
          </p:nvPr>
        </p:nvGraphicFramePr>
        <p:xfrm>
          <a:off x="2032000" y="719666"/>
          <a:ext cx="8128000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7035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Step 5 : Review and Create User</a:t>
                      </a:r>
                    </a:p>
                    <a:p>
                      <a:r>
                        <a:rPr lang="en-US" dirty="0">
                          <a:latin typeface="+mj-lt"/>
                        </a:rPr>
                        <a:t>1. Review the details and permissions.</a:t>
                      </a:r>
                    </a:p>
                    <a:p>
                      <a:r>
                        <a:rPr lang="en-US" dirty="0">
                          <a:latin typeface="+mj-lt"/>
                        </a:rPr>
                        <a:t>2. Click </a:t>
                      </a:r>
                      <a:r>
                        <a:rPr lang="en-US" b="1" dirty="0">
                          <a:latin typeface="+mj-lt"/>
                        </a:rPr>
                        <a:t>"Create user"</a:t>
                      </a:r>
                      <a:r>
                        <a:rPr lang="en-US" dirty="0">
                          <a:latin typeface="+mj-lt"/>
                        </a:rPr>
                        <a:t>.</a:t>
                      </a:r>
                    </a:p>
                    <a:p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235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9AA4806-BCE5-1963-AF46-8305200E6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1" y="1979629"/>
            <a:ext cx="8286160" cy="42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863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{8A311C16-94D5-4903-BB03-B9F23F12193C}tf78438558_win32</Template>
  <TotalTime>75</TotalTime>
  <Words>430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IAM User  creation IN 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sruthik roshan batchu</dc:creator>
  <cp:lastModifiedBy>sruthik roshan batchu</cp:lastModifiedBy>
  <cp:revision>1</cp:revision>
  <dcterms:created xsi:type="dcterms:W3CDTF">2025-03-05T09:42:37Z</dcterms:created>
  <dcterms:modified xsi:type="dcterms:W3CDTF">2025-03-05T10:58:22Z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