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101" d="100"/>
          <a:sy n="101" d="100"/>
        </p:scale>
        <p:origin x="2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3/7/2025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3/7/2025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3/7/2025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conso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0097-8B10-D674-D086-57849B4CA4A8}"/>
              </a:ext>
            </a:extLst>
          </p:cNvPr>
          <p:cNvSpPr>
            <a:spLocks noGrp="1"/>
          </p:cNvSpPr>
          <p:nvPr>
            <p:ph type="ctrTitle"/>
          </p:nvPr>
        </p:nvSpPr>
        <p:spPr/>
        <p:txBody>
          <a:bodyPr/>
          <a:lstStyle/>
          <a:p>
            <a:r>
              <a:rPr lang="en-US" dirty="0"/>
              <a:t>Steps to create s3 buckets in AWS</a:t>
            </a:r>
            <a:endParaRPr lang="en-IN" dirty="0"/>
          </a:p>
        </p:txBody>
      </p:sp>
    </p:spTree>
    <p:extLst>
      <p:ext uri="{BB962C8B-B14F-4D97-AF65-F5344CB8AC3E}">
        <p14:creationId xmlns:p14="http://schemas.microsoft.com/office/powerpoint/2010/main" val="46240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A6257B-6A30-8B44-0BDC-4D87A6121B31}"/>
              </a:ext>
            </a:extLst>
          </p:cNvPr>
          <p:cNvSpPr>
            <a:spLocks noGrp="1"/>
          </p:cNvSpPr>
          <p:nvPr>
            <p:ph idx="1"/>
          </p:nvPr>
        </p:nvSpPr>
        <p:spPr>
          <a:xfrm flipH="1" flipV="1">
            <a:off x="10972799" y="5867399"/>
            <a:ext cx="123825" cy="45719"/>
          </a:xfrm>
        </p:spPr>
        <p:txBody>
          <a:bodyPr>
            <a:normAutofit fontScale="25000" lnSpcReduction="20000"/>
          </a:bodyPr>
          <a:lstStyle/>
          <a:p>
            <a:endParaRPr lang="en-IN" dirty="0"/>
          </a:p>
        </p:txBody>
      </p:sp>
      <p:sp>
        <p:nvSpPr>
          <p:cNvPr id="4" name="Rectangle 1">
            <a:extLst>
              <a:ext uri="{FF2B5EF4-FFF2-40B4-BE49-F238E27FC236}">
                <a16:creationId xmlns:a16="http://schemas.microsoft.com/office/drawing/2014/main" id="{A92F8BFB-64AA-F7F2-915D-D72A2140B134}"/>
              </a:ext>
            </a:extLst>
          </p:cNvPr>
          <p:cNvSpPr>
            <a:spLocks noGrp="1" noChangeArrowheads="1"/>
          </p:cNvSpPr>
          <p:nvPr>
            <p:ph type="title"/>
          </p:nvPr>
        </p:nvSpPr>
        <p:spPr bwMode="auto">
          <a:xfrm>
            <a:off x="1514475" y="584611"/>
            <a:ext cx="83153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Step 3: Create a New S3 Bucket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 Click </a:t>
            </a:r>
            <a:r>
              <a:rPr kumimoji="0" lang="en-US" altLang="en-US" sz="2400" b="1" i="0" u="none" strike="noStrike" cap="none" normalizeH="0" baseline="0" dirty="0">
                <a:ln>
                  <a:noFill/>
                </a:ln>
                <a:solidFill>
                  <a:schemeClr val="tx1"/>
                </a:solidFill>
                <a:effectLst/>
                <a:latin typeface="Arial" panose="020B0604020202020204" pitchFamily="34" charset="0"/>
              </a:rPr>
              <a:t>"Create bucket"</a:t>
            </a:r>
            <a:r>
              <a:rPr kumimoji="0" lang="en-US" altLang="en-US" sz="2400" b="0" i="0" u="none" strike="noStrike" cap="none" normalizeH="0" baseline="0" dirty="0">
                <a:ln>
                  <a:noFill/>
                </a:ln>
                <a:solidFill>
                  <a:schemeClr val="tx1"/>
                </a:solidFill>
                <a:effectLst/>
                <a:latin typeface="Arial" panose="020B0604020202020204" pitchFamily="34" charset="0"/>
              </a:rPr>
              <a:t> (blue button).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 Fill in the details: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Bucket name</a:t>
            </a:r>
            <a:r>
              <a:rPr kumimoji="0" lang="en-US" altLang="en-US" sz="2400" b="0" i="0" u="none" strike="noStrike" cap="none" normalizeH="0" baseline="0" dirty="0">
                <a:ln>
                  <a:noFill/>
                </a:ln>
                <a:solidFill>
                  <a:schemeClr val="tx1"/>
                </a:solidFill>
                <a:effectLst/>
                <a:latin typeface="Arial" panose="020B0604020202020204" pitchFamily="34" charset="0"/>
              </a:rPr>
              <a:t>: (e.g., </a:t>
            </a:r>
            <a:r>
              <a:rPr kumimoji="0" lang="en-US" altLang="en-US" sz="2400" b="0" i="0" u="none" strike="noStrike" cap="none" normalizeH="0" baseline="0" dirty="0">
                <a:ln>
                  <a:noFill/>
                </a:ln>
                <a:solidFill>
                  <a:schemeClr val="tx1"/>
                </a:solidFill>
                <a:effectLst/>
                <a:latin typeface="Arial Unicode MS"/>
              </a:rPr>
              <a:t>my-ascus-bucket</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AWS Region</a:t>
            </a:r>
            <a:r>
              <a:rPr kumimoji="0" lang="en-US" altLang="en-US" sz="2400" b="0" i="0" u="none" strike="noStrike" cap="none" normalizeH="0" baseline="0" dirty="0">
                <a:ln>
                  <a:noFill/>
                </a:ln>
                <a:solidFill>
                  <a:schemeClr val="tx1"/>
                </a:solidFill>
                <a:effectLst/>
                <a:latin typeface="Arial" panose="020B0604020202020204" pitchFamily="34" charset="0"/>
              </a:rPr>
              <a:t>: Select a region closest to your users (e.g., </a:t>
            </a:r>
            <a:r>
              <a:rPr kumimoji="0" lang="en-US" altLang="en-US" sz="2400" b="0" i="0" u="none" strike="noStrike" cap="none" normalizeH="0" baseline="0" dirty="0">
                <a:ln>
                  <a:noFill/>
                </a:ln>
                <a:solidFill>
                  <a:schemeClr val="tx1"/>
                </a:solidFill>
                <a:effectLst/>
                <a:latin typeface="Arial Unicode MS"/>
              </a:rPr>
              <a:t>us-east-1</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Block Public Access</a:t>
            </a:r>
            <a:r>
              <a:rPr kumimoji="0" lang="en-US" altLang="en-US" sz="2400" b="0" i="0" u="none" strike="noStrike" cap="none" normalizeH="0" baseline="0" dirty="0">
                <a:ln>
                  <a:noFill/>
                </a:ln>
                <a:solidFill>
                  <a:schemeClr val="tx1"/>
                </a:solidFill>
                <a:effectLst/>
                <a:latin typeface="Arial" panose="020B0604020202020204" pitchFamily="34" charset="0"/>
              </a:rPr>
              <a:t>: (Keep enabled for security).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Versioning</a:t>
            </a:r>
            <a:r>
              <a:rPr kumimoji="0" lang="en-US" altLang="en-US" sz="2400" b="0" i="0" u="none" strike="noStrike" cap="none" normalizeH="0" baseline="0" dirty="0">
                <a:ln>
                  <a:noFill/>
                </a:ln>
                <a:solidFill>
                  <a:schemeClr val="tx1"/>
                </a:solidFill>
                <a:effectLst/>
                <a:latin typeface="Arial" panose="020B0604020202020204" pitchFamily="34" charset="0"/>
              </a:rPr>
              <a:t>: (Enable if needed to keep previous versions of files).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Encryption</a:t>
            </a:r>
            <a:r>
              <a:rPr kumimoji="0" lang="en-US" altLang="en-US" sz="2400" b="0" i="0" u="none" strike="noStrike" cap="none" normalizeH="0" baseline="0" dirty="0">
                <a:ln>
                  <a:noFill/>
                </a:ln>
                <a:solidFill>
                  <a:schemeClr val="tx1"/>
                </a:solidFill>
                <a:effectLst/>
                <a:latin typeface="Arial" panose="020B0604020202020204" pitchFamily="34" charset="0"/>
              </a:rPr>
              <a:t>: (Optional – you can enable SSE-S3 for default encryption).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 Click </a:t>
            </a:r>
            <a:r>
              <a:rPr kumimoji="0" lang="en-US" altLang="en-US" sz="2400" b="1" i="0" u="none" strike="noStrike" cap="none" normalizeH="0" baseline="0" dirty="0">
                <a:ln>
                  <a:noFill/>
                </a:ln>
                <a:solidFill>
                  <a:schemeClr val="tx1"/>
                </a:solidFill>
                <a:effectLst/>
                <a:latin typeface="Arial" panose="020B0604020202020204" pitchFamily="34" charset="0"/>
              </a:rPr>
              <a:t>"Create bucket"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765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4604AC-5415-17EF-CAF8-48702F88C736}"/>
              </a:ext>
            </a:extLst>
          </p:cNvPr>
          <p:cNvGraphicFramePr>
            <a:graphicFrameLocks noGrp="1"/>
          </p:cNvGraphicFramePr>
          <p:nvPr>
            <p:extLst>
              <p:ext uri="{D42A27DB-BD31-4B8C-83A1-F6EECF244321}">
                <p14:modId xmlns:p14="http://schemas.microsoft.com/office/powerpoint/2010/main" val="2429976166"/>
              </p:ext>
            </p:extLst>
          </p:nvPr>
        </p:nvGraphicFramePr>
        <p:xfrm>
          <a:off x="2032000" y="719665"/>
          <a:ext cx="8128000" cy="4547659"/>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230750105"/>
                    </a:ext>
                  </a:extLst>
                </a:gridCol>
              </a:tblGrid>
              <a:tr h="4547659">
                <a:tc>
                  <a:txBody>
                    <a:bodyPr/>
                    <a:lstStyle/>
                    <a:p>
                      <a:endParaRPr lang="en-IN" dirty="0"/>
                    </a:p>
                  </a:txBody>
                  <a:tcPr/>
                </a:tc>
                <a:extLst>
                  <a:ext uri="{0D108BD9-81ED-4DB2-BD59-A6C34878D82A}">
                    <a16:rowId xmlns:a16="http://schemas.microsoft.com/office/drawing/2014/main" val="2182782473"/>
                  </a:ext>
                </a:extLst>
              </a:tr>
            </a:tbl>
          </a:graphicData>
        </a:graphic>
      </p:graphicFrame>
      <p:pic>
        <p:nvPicPr>
          <p:cNvPr id="4" name="Picture 3">
            <a:extLst>
              <a:ext uri="{FF2B5EF4-FFF2-40B4-BE49-F238E27FC236}">
                <a16:creationId xmlns:a16="http://schemas.microsoft.com/office/drawing/2014/main" id="{BE836EEE-8C5A-E1A7-B57D-4BC192AF0337}"/>
              </a:ext>
            </a:extLst>
          </p:cNvPr>
          <p:cNvPicPr>
            <a:picLocks noChangeAspect="1"/>
          </p:cNvPicPr>
          <p:nvPr/>
        </p:nvPicPr>
        <p:blipFill>
          <a:blip r:embed="rId2"/>
          <a:stretch>
            <a:fillRect/>
          </a:stretch>
        </p:blipFill>
        <p:spPr>
          <a:xfrm>
            <a:off x="1595811" y="409574"/>
            <a:ext cx="9742147" cy="5553075"/>
          </a:xfrm>
          <a:prstGeom prst="rect">
            <a:avLst/>
          </a:prstGeom>
        </p:spPr>
      </p:pic>
    </p:spTree>
    <p:extLst>
      <p:ext uri="{BB962C8B-B14F-4D97-AF65-F5344CB8AC3E}">
        <p14:creationId xmlns:p14="http://schemas.microsoft.com/office/powerpoint/2010/main" val="217574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AA33-0D61-5863-129D-16163D719D7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7AA7F76-2ED0-1DD0-1442-26A5AB3DA403}"/>
              </a:ext>
            </a:extLst>
          </p:cNvPr>
          <p:cNvPicPr>
            <a:picLocks noGrp="1" noChangeAspect="1"/>
          </p:cNvPicPr>
          <p:nvPr>
            <p:ph idx="1"/>
          </p:nvPr>
        </p:nvPicPr>
        <p:blipFill>
          <a:blip r:embed="rId2"/>
          <a:stretch>
            <a:fillRect/>
          </a:stretch>
        </p:blipFill>
        <p:spPr>
          <a:xfrm>
            <a:off x="1219199" y="504825"/>
            <a:ext cx="9972675" cy="5848350"/>
          </a:xfrm>
        </p:spPr>
      </p:pic>
    </p:spTree>
    <p:extLst>
      <p:ext uri="{BB962C8B-B14F-4D97-AF65-F5344CB8AC3E}">
        <p14:creationId xmlns:p14="http://schemas.microsoft.com/office/powerpoint/2010/main" val="127087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75B6E4-E8E8-5B96-834D-45D038F9F6A6}"/>
              </a:ext>
            </a:extLst>
          </p:cNvPr>
          <p:cNvPicPr>
            <a:picLocks noChangeAspect="1"/>
          </p:cNvPicPr>
          <p:nvPr/>
        </p:nvPicPr>
        <p:blipFill>
          <a:blip r:embed="rId2"/>
          <a:stretch>
            <a:fillRect/>
          </a:stretch>
        </p:blipFill>
        <p:spPr>
          <a:xfrm>
            <a:off x="1343025" y="866775"/>
            <a:ext cx="9248776" cy="4562475"/>
          </a:xfrm>
          <a:prstGeom prst="rect">
            <a:avLst/>
          </a:prstGeom>
        </p:spPr>
      </p:pic>
    </p:spTree>
    <p:extLst>
      <p:ext uri="{BB962C8B-B14F-4D97-AF65-F5344CB8AC3E}">
        <p14:creationId xmlns:p14="http://schemas.microsoft.com/office/powerpoint/2010/main" val="134224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36EBD-77D5-F696-5203-23C9CE6CD077}"/>
              </a:ext>
            </a:extLst>
          </p:cNvPr>
          <p:cNvPicPr>
            <a:picLocks noChangeAspect="1"/>
          </p:cNvPicPr>
          <p:nvPr/>
        </p:nvPicPr>
        <p:blipFill>
          <a:blip r:embed="rId2"/>
          <a:stretch>
            <a:fillRect/>
          </a:stretch>
        </p:blipFill>
        <p:spPr>
          <a:xfrm>
            <a:off x="1188045" y="342901"/>
            <a:ext cx="9841906" cy="6143624"/>
          </a:xfrm>
          <a:prstGeom prst="rect">
            <a:avLst/>
          </a:prstGeom>
        </p:spPr>
      </p:pic>
    </p:spTree>
    <p:extLst>
      <p:ext uri="{BB962C8B-B14F-4D97-AF65-F5344CB8AC3E}">
        <p14:creationId xmlns:p14="http://schemas.microsoft.com/office/powerpoint/2010/main" val="32509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2B13FF-94AA-0189-F581-2B57FE8DA07E}"/>
              </a:ext>
            </a:extLst>
          </p:cNvPr>
          <p:cNvPicPr>
            <a:picLocks noChangeAspect="1"/>
          </p:cNvPicPr>
          <p:nvPr/>
        </p:nvPicPr>
        <p:blipFill>
          <a:blip r:embed="rId2"/>
          <a:stretch>
            <a:fillRect/>
          </a:stretch>
        </p:blipFill>
        <p:spPr>
          <a:xfrm>
            <a:off x="1219200" y="352425"/>
            <a:ext cx="10191750" cy="5467350"/>
          </a:xfrm>
          <a:prstGeom prst="rect">
            <a:avLst/>
          </a:prstGeom>
        </p:spPr>
      </p:pic>
    </p:spTree>
    <p:extLst>
      <p:ext uri="{BB962C8B-B14F-4D97-AF65-F5344CB8AC3E}">
        <p14:creationId xmlns:p14="http://schemas.microsoft.com/office/powerpoint/2010/main" val="70795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A79E95-8BD3-9590-1269-8C8E5AB0D559}"/>
              </a:ext>
            </a:extLst>
          </p:cNvPr>
          <p:cNvPicPr>
            <a:picLocks noChangeAspect="1"/>
          </p:cNvPicPr>
          <p:nvPr/>
        </p:nvPicPr>
        <p:blipFill>
          <a:blip r:embed="rId2"/>
          <a:stretch>
            <a:fillRect/>
          </a:stretch>
        </p:blipFill>
        <p:spPr>
          <a:xfrm>
            <a:off x="1695726" y="657225"/>
            <a:ext cx="9829524" cy="5450487"/>
          </a:xfrm>
          <a:prstGeom prst="rect">
            <a:avLst/>
          </a:prstGeom>
        </p:spPr>
      </p:pic>
    </p:spTree>
    <p:extLst>
      <p:ext uri="{BB962C8B-B14F-4D97-AF65-F5344CB8AC3E}">
        <p14:creationId xmlns:p14="http://schemas.microsoft.com/office/powerpoint/2010/main" val="190753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60267C-49D4-AD27-F99A-A8288D742A46}"/>
              </a:ext>
            </a:extLst>
          </p:cNvPr>
          <p:cNvPicPr>
            <a:picLocks noChangeAspect="1"/>
          </p:cNvPicPr>
          <p:nvPr/>
        </p:nvPicPr>
        <p:blipFill>
          <a:blip r:embed="rId2"/>
          <a:stretch>
            <a:fillRect/>
          </a:stretch>
        </p:blipFill>
        <p:spPr>
          <a:xfrm>
            <a:off x="1181775" y="381001"/>
            <a:ext cx="9838649" cy="5419724"/>
          </a:xfrm>
          <a:prstGeom prst="rect">
            <a:avLst/>
          </a:prstGeom>
        </p:spPr>
      </p:pic>
    </p:spTree>
    <p:extLst>
      <p:ext uri="{BB962C8B-B14F-4D97-AF65-F5344CB8AC3E}">
        <p14:creationId xmlns:p14="http://schemas.microsoft.com/office/powerpoint/2010/main" val="151420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3AA1-30B1-804E-CB6E-B082A7AFD27F}"/>
              </a:ext>
            </a:extLst>
          </p:cNvPr>
          <p:cNvSpPr>
            <a:spLocks noGrp="1"/>
          </p:cNvSpPr>
          <p:nvPr>
            <p:ph type="title"/>
          </p:nvPr>
        </p:nvSpPr>
        <p:spPr>
          <a:xfrm>
            <a:off x="1371599" y="685799"/>
            <a:ext cx="10115551" cy="2794635"/>
          </a:xfrm>
        </p:spPr>
        <p:txBody>
          <a:bodyPr>
            <a:noAutofit/>
          </a:bodyPr>
          <a:lstStyle/>
          <a:p>
            <a:r>
              <a:rPr lang="en-IN" sz="2800" b="1" dirty="0"/>
              <a:t>Amazon S3 Buckets:</a:t>
            </a:r>
            <a:br>
              <a:rPr lang="en-IN" sz="2800" b="1" dirty="0"/>
            </a:br>
            <a:r>
              <a:rPr lang="en-IN" sz="2800" dirty="0"/>
              <a:t>                                </a:t>
            </a:r>
            <a:br>
              <a:rPr lang="en-IN" sz="2800" dirty="0"/>
            </a:br>
            <a:r>
              <a:rPr lang="en-IN" sz="2800" dirty="0"/>
              <a:t>          </a:t>
            </a:r>
            <a:r>
              <a:rPr lang="en-US" sz="2800" dirty="0"/>
              <a:t>Amazon Simple Storage Service (S3) is an object storage service that allows you to store and retrieve any amount of data from anywhere on the web. It is highly scalable, durable, and secure.</a:t>
            </a:r>
            <a:endParaRPr lang="en-IN" sz="2800" dirty="0"/>
          </a:p>
        </p:txBody>
      </p:sp>
      <p:sp>
        <p:nvSpPr>
          <p:cNvPr id="3" name="Content Placeholder 2">
            <a:extLst>
              <a:ext uri="{FF2B5EF4-FFF2-40B4-BE49-F238E27FC236}">
                <a16:creationId xmlns:a16="http://schemas.microsoft.com/office/drawing/2014/main" id="{2CB1FC4A-A43C-5EE3-2CEB-A302C21105F8}"/>
              </a:ext>
            </a:extLst>
          </p:cNvPr>
          <p:cNvSpPr>
            <a:spLocks noGrp="1"/>
          </p:cNvSpPr>
          <p:nvPr>
            <p:ph idx="1"/>
          </p:nvPr>
        </p:nvSpPr>
        <p:spPr>
          <a:xfrm flipH="1" flipV="1">
            <a:off x="1417319" y="5867400"/>
            <a:ext cx="6858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231500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08598-B9A8-DA7F-900B-289DD04D6AC9}"/>
              </a:ext>
            </a:extLst>
          </p:cNvPr>
          <p:cNvSpPr>
            <a:spLocks noGrp="1"/>
          </p:cNvSpPr>
          <p:nvPr>
            <p:ph type="title"/>
          </p:nvPr>
        </p:nvSpPr>
        <p:spPr>
          <a:xfrm>
            <a:off x="1417318" y="731518"/>
            <a:ext cx="10107931" cy="2697481"/>
          </a:xfrm>
        </p:spPr>
        <p:txBody>
          <a:bodyPr>
            <a:noAutofit/>
          </a:bodyPr>
          <a:lstStyle/>
          <a:p>
            <a:r>
              <a:rPr lang="en-US" sz="2400" b="1" dirty="0"/>
              <a:t>What is an S3 Bucket?</a:t>
            </a:r>
            <a:br>
              <a:rPr lang="en-US" sz="2400" b="1" dirty="0"/>
            </a:br>
            <a:r>
              <a:rPr lang="en-US" sz="2400" dirty="0"/>
              <a:t>              </a:t>
            </a:r>
            <a:br>
              <a:rPr lang="en-US" sz="2400" dirty="0"/>
            </a:br>
            <a:r>
              <a:rPr lang="en-US" sz="2400" dirty="0"/>
              <a:t>                      An S3 bucket is a container for storing objects (files, images, videos, backups, etc.) in AWS. Think of it like a folder in the cloud but with extra security, access controls, and versioning features.</a:t>
            </a:r>
            <a:endParaRPr lang="en-IN" sz="2400" dirty="0"/>
          </a:p>
        </p:txBody>
      </p:sp>
      <p:sp>
        <p:nvSpPr>
          <p:cNvPr id="3" name="Content Placeholder 2">
            <a:extLst>
              <a:ext uri="{FF2B5EF4-FFF2-40B4-BE49-F238E27FC236}">
                <a16:creationId xmlns:a16="http://schemas.microsoft.com/office/drawing/2014/main" id="{8D162761-1B53-9D4C-3810-990618F34DAA}"/>
              </a:ext>
            </a:extLst>
          </p:cNvPr>
          <p:cNvSpPr>
            <a:spLocks noGrp="1"/>
          </p:cNvSpPr>
          <p:nvPr>
            <p:ph idx="1"/>
          </p:nvPr>
        </p:nvSpPr>
        <p:spPr>
          <a:xfrm flipH="1" flipV="1">
            <a:off x="10972799" y="5867399"/>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10366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7D17-D61B-4763-67C0-7C145A019B63}"/>
              </a:ext>
            </a:extLst>
          </p:cNvPr>
          <p:cNvSpPr>
            <a:spLocks noGrp="1"/>
          </p:cNvSpPr>
          <p:nvPr>
            <p:ph type="title"/>
          </p:nvPr>
        </p:nvSpPr>
        <p:spPr>
          <a:xfrm>
            <a:off x="1371600" y="685799"/>
            <a:ext cx="10136508" cy="4933951"/>
          </a:xfrm>
        </p:spPr>
        <p:txBody>
          <a:bodyPr>
            <a:noAutofit/>
          </a:bodyPr>
          <a:lstStyle/>
          <a:p>
            <a:r>
              <a:rPr lang="en-IN" sz="2400" dirty="0"/>
              <a:t>📂</a:t>
            </a:r>
            <a:r>
              <a:rPr lang="en-US" sz="2400" b="1" dirty="0"/>
              <a:t>Key Features of S3 Buckets:</a:t>
            </a:r>
            <a:br>
              <a:rPr lang="en-US" sz="2400" b="1" dirty="0"/>
            </a:br>
            <a:br>
              <a:rPr lang="en-US" sz="2400" b="1" dirty="0"/>
            </a:br>
            <a:r>
              <a:rPr lang="en-US" sz="2400" b="1" dirty="0"/>
              <a:t>1. </a:t>
            </a:r>
            <a:r>
              <a:rPr lang="en-US" sz="2400" dirty="0"/>
              <a:t>Unlimited Storage – You can store as much data as needed.</a:t>
            </a:r>
            <a:br>
              <a:rPr lang="en-US" sz="2400" dirty="0"/>
            </a:br>
            <a:r>
              <a:rPr lang="en-US" sz="2400" b="1" dirty="0"/>
              <a:t>2.</a:t>
            </a:r>
            <a:r>
              <a:rPr lang="en-US" sz="2400" dirty="0"/>
              <a:t> Scalability – Scales automatically based on your data needs.</a:t>
            </a:r>
            <a:br>
              <a:rPr lang="en-US" sz="2400" dirty="0"/>
            </a:br>
            <a:r>
              <a:rPr lang="en-US" sz="2400" b="1" dirty="0"/>
              <a:t>3.</a:t>
            </a:r>
            <a:r>
              <a:rPr lang="en-US" sz="2400" dirty="0"/>
              <a:t> High Durability (99.999999999%) – AWS replicates data across multiple  availability zones.</a:t>
            </a:r>
            <a:br>
              <a:rPr lang="en-US" sz="2400" dirty="0"/>
            </a:br>
            <a:r>
              <a:rPr lang="en-US" sz="2400" b="1" dirty="0"/>
              <a:t>4.</a:t>
            </a:r>
            <a:r>
              <a:rPr lang="en-US" sz="2400" dirty="0"/>
              <a:t> Access Control – You can control who can read/write using IAM policies.</a:t>
            </a:r>
            <a:br>
              <a:rPr lang="en-US" sz="2400" dirty="0"/>
            </a:br>
            <a:r>
              <a:rPr lang="en-US" sz="2400" b="1" dirty="0"/>
              <a:t>5.</a:t>
            </a:r>
            <a:r>
              <a:rPr lang="en-US" sz="2400" dirty="0"/>
              <a:t> Encryption – Supports data encryption at rest (SSE-S3, SSE-KMS) and in transit (SSL/TLS).</a:t>
            </a:r>
            <a:br>
              <a:rPr lang="en-US" sz="2400" dirty="0"/>
            </a:br>
            <a:r>
              <a:rPr lang="en-US" sz="2400" b="1" dirty="0"/>
              <a:t>6. </a:t>
            </a:r>
            <a:r>
              <a:rPr lang="en-US" sz="2400" dirty="0"/>
              <a:t>Versioning – Keeps previous versions of files to protect against accidental deletion.</a:t>
            </a:r>
            <a:br>
              <a:rPr lang="en-US" sz="2400" dirty="0"/>
            </a:br>
            <a:r>
              <a:rPr lang="en-US" sz="2400" dirty="0"/>
              <a:t>7. Lifecycle Policies – Moves data to cheaper storage classes (like Glacier) to reduce costs.</a:t>
            </a:r>
            <a:br>
              <a:rPr lang="en-US" sz="2400" dirty="0"/>
            </a:br>
            <a:r>
              <a:rPr lang="en-US" sz="2400" dirty="0"/>
              <a:t>8. Static Website Hosting – You can host simple websites directly from an S3 bucket.</a:t>
            </a:r>
            <a:br>
              <a:rPr lang="en-US" sz="2400" dirty="0"/>
            </a:br>
            <a:endParaRPr lang="en-IN" sz="2400" dirty="0"/>
          </a:p>
        </p:txBody>
      </p:sp>
      <p:sp>
        <p:nvSpPr>
          <p:cNvPr id="3" name="Content Placeholder 2">
            <a:extLst>
              <a:ext uri="{FF2B5EF4-FFF2-40B4-BE49-F238E27FC236}">
                <a16:creationId xmlns:a16="http://schemas.microsoft.com/office/drawing/2014/main" id="{671F910E-7835-4139-9BBB-E8C721BD2BFC}"/>
              </a:ext>
            </a:extLst>
          </p:cNvPr>
          <p:cNvSpPr>
            <a:spLocks noGrp="1"/>
          </p:cNvSpPr>
          <p:nvPr>
            <p:ph idx="1"/>
          </p:nvPr>
        </p:nvSpPr>
        <p:spPr>
          <a:xfrm>
            <a:off x="1371600" y="5791200"/>
            <a:ext cx="45719" cy="76200"/>
          </a:xfrm>
        </p:spPr>
        <p:txBody>
          <a:bodyPr>
            <a:normAutofit fontScale="25000" lnSpcReduction="20000"/>
          </a:bodyPr>
          <a:lstStyle/>
          <a:p>
            <a:endParaRPr lang="en-IN"/>
          </a:p>
        </p:txBody>
      </p:sp>
    </p:spTree>
    <p:extLst>
      <p:ext uri="{BB962C8B-B14F-4D97-AF65-F5344CB8AC3E}">
        <p14:creationId xmlns:p14="http://schemas.microsoft.com/office/powerpoint/2010/main" val="128212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221B-6945-E3C4-E07E-B1587A573584}"/>
              </a:ext>
            </a:extLst>
          </p:cNvPr>
          <p:cNvSpPr>
            <a:spLocks noGrp="1"/>
          </p:cNvSpPr>
          <p:nvPr>
            <p:ph type="title"/>
          </p:nvPr>
        </p:nvSpPr>
        <p:spPr>
          <a:xfrm>
            <a:off x="1371600" y="685800"/>
            <a:ext cx="9601200" cy="5848350"/>
          </a:xfrm>
        </p:spPr>
        <p:txBody>
          <a:bodyPr>
            <a:normAutofit/>
          </a:bodyPr>
          <a:lstStyle/>
          <a:p>
            <a:r>
              <a:rPr lang="en-IN" sz="2400" dirty="0"/>
              <a:t>🗄️</a:t>
            </a:r>
            <a:r>
              <a:rPr lang="en-US" sz="2400" dirty="0"/>
              <a:t>S3 Storage Classes (Cost Optimization):</a:t>
            </a:r>
            <a:endParaRPr lang="en-IN" sz="2400" dirty="0"/>
          </a:p>
        </p:txBody>
      </p:sp>
      <p:graphicFrame>
        <p:nvGraphicFramePr>
          <p:cNvPr id="7" name="Content Placeholder 6">
            <a:extLst>
              <a:ext uri="{FF2B5EF4-FFF2-40B4-BE49-F238E27FC236}">
                <a16:creationId xmlns:a16="http://schemas.microsoft.com/office/drawing/2014/main" id="{17F03FC2-F860-6928-E8DE-DF1515243A84}"/>
              </a:ext>
            </a:extLst>
          </p:cNvPr>
          <p:cNvGraphicFramePr>
            <a:graphicFrameLocks noGrp="1"/>
          </p:cNvGraphicFramePr>
          <p:nvPr>
            <p:ph idx="1"/>
            <p:extLst>
              <p:ext uri="{D42A27DB-BD31-4B8C-83A1-F6EECF244321}">
                <p14:modId xmlns:p14="http://schemas.microsoft.com/office/powerpoint/2010/main" val="3906413073"/>
              </p:ext>
            </p:extLst>
          </p:nvPr>
        </p:nvGraphicFramePr>
        <p:xfrm>
          <a:off x="1533524" y="1514474"/>
          <a:ext cx="9439276" cy="3343549"/>
        </p:xfrm>
        <a:graphic>
          <a:graphicData uri="http://schemas.openxmlformats.org/drawingml/2006/table">
            <a:tbl>
              <a:tblPr firstRow="1" bandRow="1">
                <a:tableStyleId>{5C22544A-7EE6-4342-B048-85BDC9FD1C3A}</a:tableStyleId>
              </a:tblPr>
              <a:tblGrid>
                <a:gridCol w="4719638">
                  <a:extLst>
                    <a:ext uri="{9D8B030D-6E8A-4147-A177-3AD203B41FA5}">
                      <a16:colId xmlns:a16="http://schemas.microsoft.com/office/drawing/2014/main" val="895734629"/>
                    </a:ext>
                  </a:extLst>
                </a:gridCol>
                <a:gridCol w="4719638">
                  <a:extLst>
                    <a:ext uri="{9D8B030D-6E8A-4147-A177-3AD203B41FA5}">
                      <a16:colId xmlns:a16="http://schemas.microsoft.com/office/drawing/2014/main" val="66989797"/>
                    </a:ext>
                  </a:extLst>
                </a:gridCol>
              </a:tblGrid>
              <a:tr h="457201">
                <a:tc>
                  <a:txBody>
                    <a:bodyPr/>
                    <a:lstStyle/>
                    <a:p>
                      <a:r>
                        <a:rPr lang="en-IN" dirty="0"/>
                        <a:t>Storage Class</a:t>
                      </a:r>
                    </a:p>
                  </a:txBody>
                  <a:tcPr/>
                </a:tc>
                <a:tc>
                  <a:txBody>
                    <a:bodyPr/>
                    <a:lstStyle/>
                    <a:p>
                      <a:r>
                        <a:rPr lang="en-IN" dirty="0"/>
                        <a:t>Use Case</a:t>
                      </a:r>
                    </a:p>
                  </a:txBody>
                  <a:tcPr/>
                </a:tc>
                <a:extLst>
                  <a:ext uri="{0D108BD9-81ED-4DB2-BD59-A6C34878D82A}">
                    <a16:rowId xmlns:a16="http://schemas.microsoft.com/office/drawing/2014/main" val="151185129"/>
                  </a:ext>
                </a:extLst>
              </a:tr>
              <a:tr h="481058">
                <a:tc>
                  <a:txBody>
                    <a:bodyPr/>
                    <a:lstStyle/>
                    <a:p>
                      <a:r>
                        <a:rPr lang="en-IN" dirty="0"/>
                        <a:t>S3 Standard</a:t>
                      </a:r>
                    </a:p>
                  </a:txBody>
                  <a:tcPr/>
                </a:tc>
                <a:tc>
                  <a:txBody>
                    <a:bodyPr/>
                    <a:lstStyle/>
                    <a:p>
                      <a:r>
                        <a:rPr lang="en-IN" dirty="0"/>
                        <a:t>Frequently accessed data</a:t>
                      </a:r>
                    </a:p>
                  </a:txBody>
                  <a:tcPr/>
                </a:tc>
                <a:extLst>
                  <a:ext uri="{0D108BD9-81ED-4DB2-BD59-A6C34878D82A}">
                    <a16:rowId xmlns:a16="http://schemas.microsoft.com/office/drawing/2014/main" val="2865059574"/>
                  </a:ext>
                </a:extLst>
              </a:tr>
              <a:tr h="481058">
                <a:tc>
                  <a:txBody>
                    <a:bodyPr/>
                    <a:lstStyle/>
                    <a:p>
                      <a:r>
                        <a:rPr lang="en-IN" dirty="0"/>
                        <a:t>S3 Intelligent-Tiering</a:t>
                      </a:r>
                    </a:p>
                  </a:txBody>
                  <a:tcPr/>
                </a:tc>
                <a:tc>
                  <a:txBody>
                    <a:bodyPr/>
                    <a:lstStyle/>
                    <a:p>
                      <a:r>
                        <a:rPr lang="en-IN" dirty="0"/>
                        <a:t>Auto-moves data between Standard &amp; IA</a:t>
                      </a:r>
                    </a:p>
                  </a:txBody>
                  <a:tcPr/>
                </a:tc>
                <a:extLst>
                  <a:ext uri="{0D108BD9-81ED-4DB2-BD59-A6C34878D82A}">
                    <a16:rowId xmlns:a16="http://schemas.microsoft.com/office/drawing/2014/main" val="2633076321"/>
                  </a:ext>
                </a:extLst>
              </a:tr>
              <a:tr h="481058">
                <a:tc>
                  <a:txBody>
                    <a:bodyPr/>
                    <a:lstStyle/>
                    <a:p>
                      <a:r>
                        <a:rPr lang="en-IN" dirty="0"/>
                        <a:t>S3 Standard-IA</a:t>
                      </a:r>
                    </a:p>
                  </a:txBody>
                  <a:tcPr/>
                </a:tc>
                <a:tc>
                  <a:txBody>
                    <a:bodyPr/>
                    <a:lstStyle/>
                    <a:p>
                      <a:r>
                        <a:rPr lang="en-US" dirty="0"/>
                        <a:t>Infrequently accessed data (lower cost)</a:t>
                      </a:r>
                      <a:endParaRPr lang="en-IN" dirty="0"/>
                    </a:p>
                  </a:txBody>
                  <a:tcPr/>
                </a:tc>
                <a:extLst>
                  <a:ext uri="{0D108BD9-81ED-4DB2-BD59-A6C34878D82A}">
                    <a16:rowId xmlns:a16="http://schemas.microsoft.com/office/drawing/2014/main" val="2825781017"/>
                  </a:ext>
                </a:extLst>
              </a:tr>
              <a:tr h="481058">
                <a:tc>
                  <a:txBody>
                    <a:bodyPr/>
                    <a:lstStyle/>
                    <a:p>
                      <a:r>
                        <a:rPr lang="en-IN" dirty="0"/>
                        <a:t>S3 One Zone-IA</a:t>
                      </a:r>
                    </a:p>
                  </a:txBody>
                  <a:tcPr/>
                </a:tc>
                <a:tc>
                  <a:txBody>
                    <a:bodyPr/>
                    <a:lstStyle/>
                    <a:p>
                      <a:r>
                        <a:rPr lang="en-IN" dirty="0"/>
                        <a:t>Lower-cost, single AZ storage</a:t>
                      </a:r>
                    </a:p>
                  </a:txBody>
                  <a:tcPr/>
                </a:tc>
                <a:extLst>
                  <a:ext uri="{0D108BD9-81ED-4DB2-BD59-A6C34878D82A}">
                    <a16:rowId xmlns:a16="http://schemas.microsoft.com/office/drawing/2014/main" val="1445554696"/>
                  </a:ext>
                </a:extLst>
              </a:tr>
              <a:tr h="481058">
                <a:tc>
                  <a:txBody>
                    <a:bodyPr/>
                    <a:lstStyle/>
                    <a:p>
                      <a:r>
                        <a:rPr lang="en-IN" dirty="0"/>
                        <a:t>S3 Glacier</a:t>
                      </a:r>
                    </a:p>
                  </a:txBody>
                  <a:tcPr/>
                </a:tc>
                <a:tc>
                  <a:txBody>
                    <a:bodyPr/>
                    <a:lstStyle/>
                    <a:p>
                      <a:r>
                        <a:rPr lang="en-IN" dirty="0"/>
                        <a:t>Long-term archival storage</a:t>
                      </a:r>
                    </a:p>
                  </a:txBody>
                  <a:tcPr/>
                </a:tc>
                <a:extLst>
                  <a:ext uri="{0D108BD9-81ED-4DB2-BD59-A6C34878D82A}">
                    <a16:rowId xmlns:a16="http://schemas.microsoft.com/office/drawing/2014/main" val="1372058431"/>
                  </a:ext>
                </a:extLst>
              </a:tr>
              <a:tr h="481058">
                <a:tc>
                  <a:txBody>
                    <a:bodyPr/>
                    <a:lstStyle/>
                    <a:p>
                      <a:r>
                        <a:rPr lang="en-IN" dirty="0"/>
                        <a:t>S3 Glacier Deep Archive</a:t>
                      </a:r>
                    </a:p>
                  </a:txBody>
                  <a:tcPr/>
                </a:tc>
                <a:tc>
                  <a:txBody>
                    <a:bodyPr/>
                    <a:lstStyle/>
                    <a:p>
                      <a:r>
                        <a:rPr lang="en-US" dirty="0"/>
                        <a:t>Cheapest, for cold storage (rarely accessed)</a:t>
                      </a:r>
                      <a:endParaRPr lang="en-IN" dirty="0"/>
                    </a:p>
                  </a:txBody>
                  <a:tcPr/>
                </a:tc>
                <a:extLst>
                  <a:ext uri="{0D108BD9-81ED-4DB2-BD59-A6C34878D82A}">
                    <a16:rowId xmlns:a16="http://schemas.microsoft.com/office/drawing/2014/main" val="889156372"/>
                  </a:ext>
                </a:extLst>
              </a:tr>
            </a:tbl>
          </a:graphicData>
        </a:graphic>
      </p:graphicFrame>
    </p:spTree>
    <p:extLst>
      <p:ext uri="{BB962C8B-B14F-4D97-AF65-F5344CB8AC3E}">
        <p14:creationId xmlns:p14="http://schemas.microsoft.com/office/powerpoint/2010/main" val="8938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C109-A892-993C-AE86-49A7878ED38F}"/>
              </a:ext>
            </a:extLst>
          </p:cNvPr>
          <p:cNvSpPr>
            <a:spLocks noGrp="1"/>
          </p:cNvSpPr>
          <p:nvPr>
            <p:ph type="title"/>
          </p:nvPr>
        </p:nvSpPr>
        <p:spPr>
          <a:xfrm>
            <a:off x="1371600" y="685800"/>
            <a:ext cx="9601200" cy="4276725"/>
          </a:xfrm>
        </p:spPr>
        <p:txBody>
          <a:bodyPr>
            <a:normAutofit/>
          </a:bodyPr>
          <a:lstStyle/>
          <a:p>
            <a:r>
              <a:rPr lang="en-IN" sz="2400" b="1" dirty="0"/>
              <a:t>🔒 Security in S3:</a:t>
            </a:r>
            <a:br>
              <a:rPr lang="en-IN" sz="2400" b="1" dirty="0"/>
            </a:br>
            <a:br>
              <a:rPr lang="en-IN" sz="2400" b="1" dirty="0"/>
            </a:br>
            <a:r>
              <a:rPr lang="en-IN" sz="2400" b="1" dirty="0"/>
              <a:t>1. </a:t>
            </a:r>
            <a:r>
              <a:rPr lang="en-US" sz="2400" b="1" dirty="0"/>
              <a:t>IAM Policies</a:t>
            </a:r>
            <a:r>
              <a:rPr lang="en-US" sz="2400" dirty="0"/>
              <a:t> → Restrict access to users and roles.</a:t>
            </a:r>
            <a:br>
              <a:rPr lang="en-US" sz="2400" dirty="0"/>
            </a:br>
            <a:br>
              <a:rPr lang="en-US" sz="2400" dirty="0"/>
            </a:br>
            <a:r>
              <a:rPr lang="en-US" sz="2400" dirty="0"/>
              <a:t>2. </a:t>
            </a:r>
            <a:r>
              <a:rPr lang="en-US" sz="2400" b="1" dirty="0"/>
              <a:t>Bucket Policies</a:t>
            </a:r>
            <a:r>
              <a:rPr lang="en-US" sz="2400" dirty="0"/>
              <a:t> → Control access to the whole bucket.</a:t>
            </a:r>
            <a:br>
              <a:rPr lang="en-US" sz="2400" dirty="0"/>
            </a:br>
            <a:br>
              <a:rPr lang="en-US" sz="2400" dirty="0"/>
            </a:br>
            <a:r>
              <a:rPr lang="en-US" sz="2400" dirty="0"/>
              <a:t>3. </a:t>
            </a:r>
            <a:r>
              <a:rPr lang="en-US" sz="2400" b="1" dirty="0"/>
              <a:t>Public Access Block</a:t>
            </a:r>
            <a:r>
              <a:rPr lang="en-US" sz="2400" dirty="0"/>
              <a:t> → Prevent accidental public access.</a:t>
            </a:r>
            <a:br>
              <a:rPr lang="en-US" sz="2400" dirty="0"/>
            </a:br>
            <a:br>
              <a:rPr lang="en-US" sz="2400" dirty="0"/>
            </a:br>
            <a:r>
              <a:rPr lang="en-US" sz="2400" dirty="0"/>
              <a:t>4. </a:t>
            </a:r>
            <a:r>
              <a:rPr lang="en-US" sz="2400" b="1" dirty="0"/>
              <a:t>Encryption</a:t>
            </a:r>
            <a:r>
              <a:rPr lang="en-US" sz="2400" dirty="0"/>
              <a:t> → Protects data at rest and in transit.</a:t>
            </a:r>
            <a:endParaRPr lang="en-IN" sz="2400" b="1" dirty="0"/>
          </a:p>
        </p:txBody>
      </p:sp>
      <p:sp>
        <p:nvSpPr>
          <p:cNvPr id="3" name="Content Placeholder 2">
            <a:extLst>
              <a:ext uri="{FF2B5EF4-FFF2-40B4-BE49-F238E27FC236}">
                <a16:creationId xmlns:a16="http://schemas.microsoft.com/office/drawing/2014/main" id="{8FFB24F6-A5DF-FDA0-B1FF-A63329914737}"/>
              </a:ext>
            </a:extLst>
          </p:cNvPr>
          <p:cNvSpPr>
            <a:spLocks noGrp="1"/>
          </p:cNvSpPr>
          <p:nvPr>
            <p:ph idx="1"/>
          </p:nvPr>
        </p:nvSpPr>
        <p:spPr>
          <a:xfrm flipH="1">
            <a:off x="10972799" y="5821680"/>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77853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9C55-9B1D-B8D9-C158-CF1F943BED0D}"/>
              </a:ext>
            </a:extLst>
          </p:cNvPr>
          <p:cNvSpPr>
            <a:spLocks noGrp="1"/>
          </p:cNvSpPr>
          <p:nvPr>
            <p:ph type="title"/>
          </p:nvPr>
        </p:nvSpPr>
        <p:spPr>
          <a:xfrm>
            <a:off x="1371600" y="685799"/>
            <a:ext cx="9601200" cy="5650231"/>
          </a:xfrm>
        </p:spPr>
        <p:txBody>
          <a:bodyPr>
            <a:normAutofit/>
          </a:bodyPr>
          <a:lstStyle/>
          <a:p>
            <a:r>
              <a:rPr lang="en-IN" sz="2400" b="1" dirty="0"/>
              <a:t>💡 Common Use Cases</a:t>
            </a:r>
            <a:br>
              <a:rPr lang="en-IN" sz="2400" b="1" dirty="0"/>
            </a:br>
            <a:br>
              <a:rPr lang="en-IN" sz="2400" b="1" dirty="0"/>
            </a:br>
            <a:r>
              <a:rPr lang="en-IN" sz="2400" dirty="0"/>
              <a:t>✅ Backup &amp; Restore</a:t>
            </a:r>
            <a:br>
              <a:rPr lang="en-IN" sz="2400" dirty="0"/>
            </a:br>
            <a:br>
              <a:rPr lang="en-IN" sz="2400" dirty="0"/>
            </a:br>
            <a:r>
              <a:rPr lang="en-IN" sz="2400" dirty="0"/>
              <a:t>✅ Website Hosting (Static websites)</a:t>
            </a:r>
            <a:br>
              <a:rPr lang="en-IN" sz="2400" dirty="0"/>
            </a:br>
            <a:br>
              <a:rPr lang="en-IN" sz="2400" dirty="0"/>
            </a:br>
            <a:r>
              <a:rPr lang="en-IN" sz="2400" dirty="0"/>
              <a:t>✅ Big Data &amp; Analytics</a:t>
            </a:r>
            <a:br>
              <a:rPr lang="en-IN" sz="2400" dirty="0"/>
            </a:br>
            <a:br>
              <a:rPr lang="en-IN" sz="2400" dirty="0"/>
            </a:br>
            <a:r>
              <a:rPr lang="en-IN" sz="2400" dirty="0"/>
              <a:t>✅ Software Distribution</a:t>
            </a:r>
            <a:br>
              <a:rPr lang="en-IN" sz="2400" dirty="0"/>
            </a:br>
            <a:br>
              <a:rPr lang="en-IN" sz="2400" dirty="0"/>
            </a:br>
            <a:r>
              <a:rPr lang="en-IN" sz="2400" dirty="0"/>
              <a:t>✅ Media Storage &amp; Streaming</a:t>
            </a:r>
            <a:br>
              <a:rPr lang="en-IN" sz="2400" dirty="0"/>
            </a:br>
            <a:br>
              <a:rPr lang="en-IN" sz="2400" dirty="0"/>
            </a:br>
            <a:r>
              <a:rPr lang="en-IN" sz="2400" dirty="0"/>
              <a:t>✅ Disaster Recovery</a:t>
            </a:r>
            <a:endParaRPr lang="en-IN" sz="2400" b="1" dirty="0"/>
          </a:p>
        </p:txBody>
      </p:sp>
      <p:sp>
        <p:nvSpPr>
          <p:cNvPr id="3" name="Content Placeholder 2">
            <a:extLst>
              <a:ext uri="{FF2B5EF4-FFF2-40B4-BE49-F238E27FC236}">
                <a16:creationId xmlns:a16="http://schemas.microsoft.com/office/drawing/2014/main" id="{3148AFA6-C9BA-C362-DFB7-C4E1F31D7979}"/>
              </a:ext>
            </a:extLst>
          </p:cNvPr>
          <p:cNvSpPr>
            <a:spLocks noGrp="1"/>
          </p:cNvSpPr>
          <p:nvPr>
            <p:ph idx="1"/>
          </p:nvPr>
        </p:nvSpPr>
        <p:spPr>
          <a:xfrm flipH="1">
            <a:off x="11429998" y="5880734"/>
            <a:ext cx="57151" cy="45719"/>
          </a:xfrm>
        </p:spPr>
        <p:txBody>
          <a:bodyPr>
            <a:normAutofit fontScale="25000" lnSpcReduction="20000"/>
          </a:bodyPr>
          <a:lstStyle/>
          <a:p>
            <a:endParaRPr lang="en-IN"/>
          </a:p>
        </p:txBody>
      </p:sp>
    </p:spTree>
    <p:extLst>
      <p:ext uri="{BB962C8B-B14F-4D97-AF65-F5344CB8AC3E}">
        <p14:creationId xmlns:p14="http://schemas.microsoft.com/office/powerpoint/2010/main" val="1503768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2746-AEC0-5701-27BA-734C68D60458}"/>
              </a:ext>
            </a:extLst>
          </p:cNvPr>
          <p:cNvSpPr>
            <a:spLocks noGrp="1"/>
          </p:cNvSpPr>
          <p:nvPr>
            <p:ph type="title"/>
          </p:nvPr>
        </p:nvSpPr>
        <p:spPr>
          <a:xfrm>
            <a:off x="1371600" y="152401"/>
            <a:ext cx="9601200" cy="1295399"/>
          </a:xfrm>
        </p:spPr>
        <p:txBody>
          <a:bodyPr>
            <a:normAutofit fontScale="90000"/>
          </a:bodyPr>
          <a:lstStyle/>
          <a:p>
            <a:r>
              <a:rPr lang="en-US" sz="2400" b="1" dirty="0"/>
              <a:t>🔹 Step 1: Log in to AWS Console</a:t>
            </a:r>
            <a:br>
              <a:rPr lang="en-US" sz="2400" b="1" dirty="0"/>
            </a:br>
            <a:r>
              <a:rPr lang="en-US" sz="2400" b="1" dirty="0"/>
              <a:t>1. </a:t>
            </a:r>
            <a:r>
              <a:rPr lang="en-US" sz="2400" dirty="0"/>
              <a:t>Go to </a:t>
            </a:r>
            <a:r>
              <a:rPr lang="en-US" sz="2400" dirty="0">
                <a:hlinkClick r:id="rId2"/>
              </a:rPr>
              <a:t>AWS Management Console</a:t>
            </a:r>
            <a:r>
              <a:rPr lang="en-US" sz="2400" dirty="0"/>
              <a:t>.</a:t>
            </a:r>
            <a:br>
              <a:rPr lang="en-US" sz="2400" dirty="0"/>
            </a:br>
            <a:r>
              <a:rPr lang="en-US" sz="2400" b="1" dirty="0"/>
              <a:t>2.</a:t>
            </a:r>
            <a:r>
              <a:rPr lang="en-US" sz="2400" dirty="0"/>
              <a:t> Log in with your </a:t>
            </a:r>
            <a:r>
              <a:rPr lang="en-US" sz="2400" b="1" dirty="0"/>
              <a:t>AWS account</a:t>
            </a:r>
            <a:r>
              <a:rPr lang="en-US" sz="2400" dirty="0"/>
              <a:t> credentials.</a:t>
            </a:r>
            <a:br>
              <a:rPr lang="en-US" sz="2400" dirty="0"/>
            </a:br>
            <a:endParaRPr lang="en-IN" sz="2400" dirty="0"/>
          </a:p>
        </p:txBody>
      </p:sp>
      <p:pic>
        <p:nvPicPr>
          <p:cNvPr id="9" name="Content Placeholder 8">
            <a:extLst>
              <a:ext uri="{FF2B5EF4-FFF2-40B4-BE49-F238E27FC236}">
                <a16:creationId xmlns:a16="http://schemas.microsoft.com/office/drawing/2014/main" id="{4D01F10D-DF5F-B5A7-AFB2-25C7FF023F15}"/>
              </a:ext>
            </a:extLst>
          </p:cNvPr>
          <p:cNvPicPr>
            <a:picLocks noGrp="1" noChangeAspect="1"/>
          </p:cNvPicPr>
          <p:nvPr>
            <p:ph idx="1"/>
          </p:nvPr>
        </p:nvPicPr>
        <p:blipFill>
          <a:blip r:embed="rId3"/>
          <a:stretch>
            <a:fillRect/>
          </a:stretch>
        </p:blipFill>
        <p:spPr>
          <a:xfrm>
            <a:off x="1485900" y="1685925"/>
            <a:ext cx="8115299" cy="4714875"/>
          </a:xfrm>
        </p:spPr>
      </p:pic>
    </p:spTree>
    <p:extLst>
      <p:ext uri="{BB962C8B-B14F-4D97-AF65-F5344CB8AC3E}">
        <p14:creationId xmlns:p14="http://schemas.microsoft.com/office/powerpoint/2010/main" val="369273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7B5E-5929-72EE-2268-F6CC0051B480}"/>
              </a:ext>
            </a:extLst>
          </p:cNvPr>
          <p:cNvSpPr>
            <a:spLocks noGrp="1"/>
          </p:cNvSpPr>
          <p:nvPr>
            <p:ph type="title"/>
          </p:nvPr>
        </p:nvSpPr>
        <p:spPr/>
        <p:txBody>
          <a:bodyPr>
            <a:normAutofit/>
          </a:bodyPr>
          <a:lstStyle/>
          <a:p>
            <a:r>
              <a:rPr lang="en-US" sz="2400" dirty="0"/>
              <a:t>🔹 Step 2: Open S3 Service</a:t>
            </a:r>
            <a:br>
              <a:rPr lang="en-US" sz="2400" dirty="0"/>
            </a:br>
            <a:r>
              <a:rPr lang="en-US" sz="2400" dirty="0"/>
              <a:t>1. In the AWS console, search for </a:t>
            </a:r>
            <a:r>
              <a:rPr lang="en-US" sz="2400" b="1" dirty="0"/>
              <a:t>"S3"</a:t>
            </a:r>
            <a:r>
              <a:rPr lang="en-US" sz="2400" dirty="0"/>
              <a:t> in the top search bar.</a:t>
            </a:r>
            <a:br>
              <a:rPr lang="en-US" sz="2400" dirty="0"/>
            </a:br>
            <a:r>
              <a:rPr lang="en-US" sz="2400" dirty="0"/>
              <a:t>2. Click on </a:t>
            </a:r>
            <a:r>
              <a:rPr lang="en-US" sz="2400" b="1" dirty="0"/>
              <a:t>"S3"</a:t>
            </a:r>
            <a:r>
              <a:rPr lang="en-US" sz="2400" dirty="0"/>
              <a:t> to open the S3 dashboard.</a:t>
            </a:r>
            <a:br>
              <a:rPr lang="en-US" sz="1050" dirty="0"/>
            </a:br>
            <a:endParaRPr lang="en-IN" sz="2400" dirty="0"/>
          </a:p>
        </p:txBody>
      </p:sp>
      <p:pic>
        <p:nvPicPr>
          <p:cNvPr id="5" name="Content Placeholder 4">
            <a:extLst>
              <a:ext uri="{FF2B5EF4-FFF2-40B4-BE49-F238E27FC236}">
                <a16:creationId xmlns:a16="http://schemas.microsoft.com/office/drawing/2014/main" id="{01457706-B360-A4D2-E90C-1EC358834436}"/>
              </a:ext>
            </a:extLst>
          </p:cNvPr>
          <p:cNvPicPr>
            <a:picLocks noGrp="1" noChangeAspect="1"/>
          </p:cNvPicPr>
          <p:nvPr>
            <p:ph idx="1"/>
          </p:nvPr>
        </p:nvPicPr>
        <p:blipFill>
          <a:blip r:embed="rId2"/>
          <a:stretch>
            <a:fillRect/>
          </a:stretch>
        </p:blipFill>
        <p:spPr>
          <a:xfrm>
            <a:off x="2143126" y="1809751"/>
            <a:ext cx="7439024" cy="4543424"/>
          </a:xfrm>
        </p:spPr>
      </p:pic>
    </p:spTree>
    <p:extLst>
      <p:ext uri="{BB962C8B-B14F-4D97-AF65-F5344CB8AC3E}">
        <p14:creationId xmlns:p14="http://schemas.microsoft.com/office/powerpoint/2010/main" val="263003746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{2D3AFBE5-4778-4A2C-BCEF-B254AB9BFFE3}tf10001105</Template>
  <TotalTime>193</TotalTime>
  <Words>585</Words>
  <Application>Microsoft Office PowerPoint</Application>
  <PresentationFormat>Widescreen</PresentationFormat>
  <Paragraphs>32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Unicode MS</vt:lpstr>
      <vt:lpstr>Franklin Gothic Book</vt:lpstr>
      <vt:lpstr>Crop</vt:lpstr>
      <vt:lpstr>Steps to create s3 buckets in AWS</vt:lpstr>
      <vt:lpstr>Amazon S3 Buckets:                                            Amazon Simple Storage Service (S3) is an object storage service that allows you to store and retrieve any amount of data from anywhere on the web. It is highly scalable, durable, and secure.</vt:lpstr>
      <vt:lpstr>What is an S3 Bucket?                                      An S3 bucket is a container for storing objects (files, images, videos, backups, etc.) in AWS. Think of it like a folder in the cloud but with extra security, access controls, and versioning features.</vt:lpstr>
      <vt:lpstr>📂Key Features of S3 Buckets:  1. Unlimited Storage – You can store as much data as needed. 2. Scalability – Scales automatically based on your data needs. 3. High Durability (99.999999999%) – AWS replicates data across multiple  availability zones. 4. Access Control – You can control who can read/write using IAM policies. 5. Encryption – Supports data encryption at rest (SSE-S3, SSE-KMS) and in transit (SSL/TLS). 6. Versioning – Keeps previous versions of files to protect against accidental deletion. 7. Lifecycle Policies – Moves data to cheaper storage classes (like Glacier) to reduce costs. 8. Static Website Hosting – You can host simple websites directly from an S3 bucket. </vt:lpstr>
      <vt:lpstr>🗄️S3 Storage Classes (Cost Optimization):</vt:lpstr>
      <vt:lpstr>🔒 Security in S3:  1. IAM Policies → Restrict access to users and roles.  2. Bucket Policies → Control access to the whole bucket.  3. Public Access Block → Prevent accidental public access.  4. Encryption → Protects data at rest and in transit.</vt:lpstr>
      <vt:lpstr>💡 Common Use Cases  ✅ Backup &amp; Restore  ✅ Website Hosting (Static websites)  ✅ Big Data &amp; Analytics  ✅ Software Distribution  ✅ Media Storage &amp; Streaming  ✅ Disaster Recovery</vt:lpstr>
      <vt:lpstr>🔹 Step 1: Log in to AWS Console 1. Go to AWS Management Console. 2. Log in with your AWS account credentials. </vt:lpstr>
      <vt:lpstr>🔹 Step 2: Open S3 Service 1. In the AWS console, search for "S3" in the top search bar. 2. Click on "S3" to open the S3 dashboard. </vt:lpstr>
      <vt:lpstr>🔹 Step 3: Create a New S3 Bucket  Click "Create bucket" (blue button).   Fill in the details:  Bucket name: (e.g., my-ascus-bucket)  AWS Region: Select a region closest to your users (e.g., us-east-1).  Block Public Access: (Keep enabled for security).  Versioning: (Enable if needed to keep previous versions of files).  Encryption: (Optional – you can enable SSE-S3 for default encryption).   Click "Create bucket".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sruthik roshan batchu</dc:creator>
  <cp:lastModifiedBy>sruthik roshan batchu</cp:lastModifiedBy>
  <cp:revision>1</cp:revision>
  <dcterms:created xsi:type="dcterms:W3CDTF">2025-03-07T05:37:42Z</dcterms:created>
  <dcterms:modified xsi:type="dcterms:W3CDTF">2025-03-07T08:51:18Z</dcterms:modified>
</cp:coreProperties>
</file>