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2688336"/>
            <a:ext cx="6253317" cy="1636776"/>
          </a:xfrm>
        </p:spPr>
        <p:txBody>
          <a:bodyPr>
            <a:normAutofit/>
          </a:bodyPr>
          <a:lstStyle/>
          <a:p>
            <a:r>
              <a:rPr lang="en-US" sz="3200" dirty="0"/>
              <a:t>What is EBS? How to Create and Attach an EBS Volume to an EC2 Instance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565B1B-61D1-1366-379A-E08014DA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89887"/>
              </p:ext>
            </p:extLst>
          </p:nvPr>
        </p:nvGraphicFramePr>
        <p:xfrm>
          <a:off x="256032" y="274320"/>
          <a:ext cx="11210544" cy="477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544">
                  <a:extLst>
                    <a:ext uri="{9D8B030D-6E8A-4147-A177-3AD203B41FA5}">
                      <a16:colId xmlns:a16="http://schemas.microsoft.com/office/drawing/2014/main" val="2244261052"/>
                    </a:ext>
                  </a:extLst>
                </a:gridCol>
              </a:tblGrid>
              <a:tr h="4773168">
                <a:tc>
                  <a:txBody>
                    <a:bodyPr/>
                    <a:lstStyle/>
                    <a:p>
                      <a:r>
                        <a:rPr lang="en-US" sz="3600" b="1" dirty="0"/>
                        <a:t>What is Amazon EBS (Elastic Block Store)?</a:t>
                      </a:r>
                    </a:p>
                    <a:p>
                      <a:endParaRPr lang="en-US" sz="3600" b="1" dirty="0"/>
                    </a:p>
                    <a:p>
                      <a:pPr algn="l"/>
                      <a:r>
                        <a:rPr lang="en-US" sz="3600" b="1" dirty="0"/>
                        <a:t>Amazon Elastic Block Store (EBS) is a scalable, high-performance block storage service designed for use with Amazon EC2 instances. It provides persistent storage, meaning data remains even if the instance is stopped or terminated.</a:t>
                      </a:r>
                    </a:p>
                    <a:p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1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2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FB50B2-08EE-0BE4-BAF3-C71DE0AF1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82526"/>
              </p:ext>
            </p:extLst>
          </p:nvPr>
        </p:nvGraphicFramePr>
        <p:xfrm>
          <a:off x="539496" y="457200"/>
          <a:ext cx="10954512" cy="535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4512">
                  <a:extLst>
                    <a:ext uri="{9D8B030D-6E8A-4147-A177-3AD203B41FA5}">
                      <a16:colId xmlns:a16="http://schemas.microsoft.com/office/drawing/2014/main" val="3853119194"/>
                    </a:ext>
                  </a:extLst>
                </a:gridCol>
              </a:tblGrid>
              <a:tr h="5358384">
                <a:tc>
                  <a:txBody>
                    <a:bodyPr/>
                    <a:lstStyle/>
                    <a:p>
                      <a:r>
                        <a:rPr lang="en-IN" sz="2400" b="1" dirty="0"/>
                        <a:t>Key Features of EBS</a:t>
                      </a:r>
                    </a:p>
                    <a:p>
                      <a:endParaRPr lang="en-IN" sz="24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b="1" dirty="0"/>
                        <a:t>Persistent Storage: Data is retained even when EC2 instances are stopped.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b="1" dirty="0"/>
                        <a:t>Scalability: Can increase volume size without downtime.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b="1" dirty="0"/>
                        <a:t>Performance: Supports SSD (gp3, gp2, io1, io2) and HDD (st1, sc1) storage.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b="1" dirty="0"/>
                        <a:t>Snapshots: Backup EBS volumes using Amazon S3.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4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b="1" dirty="0"/>
                        <a:t>Encryption &amp; Security: Supports AWS KMS-based encryption.</a:t>
                      </a:r>
                    </a:p>
                    <a:p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5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80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3C58CF-7C02-2E9A-9095-3CBE588C0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948910"/>
              </p:ext>
            </p:extLst>
          </p:nvPr>
        </p:nvGraphicFramePr>
        <p:xfrm>
          <a:off x="292608" y="283464"/>
          <a:ext cx="1121968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9688">
                  <a:extLst>
                    <a:ext uri="{9D8B030D-6E8A-4147-A177-3AD203B41FA5}">
                      <a16:colId xmlns:a16="http://schemas.microsoft.com/office/drawing/2014/main" val="2215242846"/>
                    </a:ext>
                  </a:extLst>
                </a:gridCol>
              </a:tblGrid>
              <a:tr h="5852160">
                <a:tc>
                  <a:txBody>
                    <a:bodyPr/>
                    <a:lstStyle/>
                    <a:p>
                      <a:r>
                        <a:rPr lang="en-IN" sz="2400" b="1" dirty="0"/>
                        <a:t>Steps to Attach an EBS Volume to an EC2 Instance</a:t>
                      </a:r>
                    </a:p>
                    <a:p>
                      <a:endParaRPr lang="en-IN" sz="2400" b="1" dirty="0"/>
                    </a:p>
                    <a:p>
                      <a:r>
                        <a:rPr lang="en-IN" sz="2400" b="1" dirty="0"/>
                        <a:t>Step 1: Create an EBS Volume (if not already created)</a:t>
                      </a:r>
                    </a:p>
                    <a:p>
                      <a:endParaRPr lang="en-IN" sz="2400" b="1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2400" dirty="0"/>
                        <a:t>Open </a:t>
                      </a:r>
                      <a:r>
                        <a:rPr lang="en-IN" sz="2400" b="1" dirty="0"/>
                        <a:t>AWS Management Console</a:t>
                      </a:r>
                      <a:r>
                        <a:rPr lang="en-IN" sz="2400" dirty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2400" dirty="0"/>
                        <a:t>Navigate to </a:t>
                      </a:r>
                      <a:r>
                        <a:rPr lang="en-IN" sz="2400" b="1" dirty="0"/>
                        <a:t>EC2 Dashboard</a:t>
                      </a:r>
                      <a:r>
                        <a:rPr lang="en-IN" sz="2400" dirty="0"/>
                        <a:t> &gt; </a:t>
                      </a:r>
                      <a:r>
                        <a:rPr lang="en-IN" sz="2400" b="1" dirty="0"/>
                        <a:t>Volumes</a:t>
                      </a:r>
                      <a:r>
                        <a:rPr lang="en-IN" sz="2400" dirty="0"/>
                        <a:t> (under </a:t>
                      </a:r>
                      <a:r>
                        <a:rPr lang="en-IN" sz="2400" b="1" dirty="0"/>
                        <a:t>Elastic Block Store</a:t>
                      </a:r>
                      <a:r>
                        <a:rPr lang="en-IN" sz="2400" dirty="0"/>
                        <a:t>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2400" dirty="0"/>
                        <a:t>Click </a:t>
                      </a:r>
                      <a:r>
                        <a:rPr lang="en-IN" sz="2400" b="1" dirty="0"/>
                        <a:t>Create Volume</a:t>
                      </a:r>
                      <a:r>
                        <a:rPr lang="en-IN" sz="2400" dirty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2400" dirty="0"/>
                        <a:t>Configure: 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IN" sz="2400" b="1" dirty="0"/>
                        <a:t>Volume Type</a:t>
                      </a:r>
                      <a:r>
                        <a:rPr lang="en-IN" sz="2400" dirty="0"/>
                        <a:t> (e.g., gp3, io1, etc.).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IN" sz="2400" b="1" dirty="0"/>
                        <a:t>Size</a:t>
                      </a:r>
                      <a:r>
                        <a:rPr lang="en-IN" sz="2400" dirty="0"/>
                        <a:t> (e.g., 10 GiB).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IN" sz="2400" b="1" dirty="0"/>
                        <a:t>Availability Zone (AZ)</a:t>
                      </a:r>
                      <a:r>
                        <a:rPr lang="en-IN" sz="2400" dirty="0"/>
                        <a:t> (Must be the same as your EC2 instance's AZ).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IN" sz="2400" dirty="0"/>
                        <a:t>Enable </a:t>
                      </a:r>
                      <a:r>
                        <a:rPr lang="en-IN" sz="2400" b="1" dirty="0"/>
                        <a:t>Encryption</a:t>
                      </a:r>
                      <a:r>
                        <a:rPr lang="en-IN" sz="2400" dirty="0"/>
                        <a:t> (optional).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2400" dirty="0"/>
                        <a:t>Click </a:t>
                      </a:r>
                      <a:r>
                        <a:rPr lang="en-IN" sz="2400" b="1" dirty="0"/>
                        <a:t>Create Volume</a:t>
                      </a:r>
                      <a:r>
                        <a:rPr lang="en-IN" sz="2400" dirty="0"/>
                        <a:t>.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03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82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59C429-1CD0-4B78-AE50-AB919F9FB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4" y="192024"/>
            <a:ext cx="10687070" cy="574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7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6E3D41-C9D1-13D4-B2C1-0626A6E9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6" y="91440"/>
            <a:ext cx="10616184" cy="597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7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02370B-3A14-8CC4-D94A-57E8C6005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7" y="868680"/>
            <a:ext cx="10235918" cy="48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8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E0C843-0B67-17EF-1E36-24E040EDC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8" y="301752"/>
            <a:ext cx="10924020" cy="51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844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{F5A2E373-E4DF-434B-B630-1705492294D4}tf56160789_win32</Template>
  <TotalTime>20</TotalTime>
  <Words>224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Wingdings</vt:lpstr>
      <vt:lpstr>Custom</vt:lpstr>
      <vt:lpstr>What is EBS? How to Create and Attach an EBS Volume to an EC2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sruthik roshan batchu</dc:creator>
  <cp:lastModifiedBy>sruthik roshan batchu</cp:lastModifiedBy>
  <cp:revision>1</cp:revision>
  <dcterms:created xsi:type="dcterms:W3CDTF">2025-03-11T09:17:45Z</dcterms:created>
  <dcterms:modified xsi:type="dcterms:W3CDTF">2025-03-11T09:38:03Z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