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B8F4DC-A965-428B-8739-6EA46E7861A1}" v="846" dt="2025-03-12T05:16:07.320"/>
    <p1510:client id="{D0E928D7-2B6C-4D09-8C66-D22986693F7F}" v="36" dt="2025-03-12T01:49:16.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505682-797F-44FC-A382-8B6C2659ED26}"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5056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04424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94964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94521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05682-797F-44FC-A382-8B6C2659ED26}"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47731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05682-797F-44FC-A382-8B6C2659ED26}"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32820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05682-797F-44FC-A382-8B6C2659ED26}" type="datetimeFigureOut">
              <a:rPr lang="en-US" smtClean="0"/>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56972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05682-797F-44FC-A382-8B6C2659ED26}" type="datetimeFigureOut">
              <a:rPr lang="en-US" smtClean="0"/>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23477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05682-797F-44FC-A382-8B6C2659ED26}" type="datetimeFigureOut">
              <a:rPr lang="en-US" smtClean="0"/>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71279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05682-797F-44FC-A382-8B6C2659ED26}"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48151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05682-797F-44FC-A382-8B6C2659ED26}"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01824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05682-797F-44FC-A382-8B6C2659ED26}" type="datetimeFigureOut">
              <a:rPr lang="en-US" smtClean="0"/>
              <a:t>3/12/2025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1D784-9BF3-4C07-8329-5ECC9192B848}" type="slidenum">
              <a:rPr lang="en-US" smtClean="0"/>
              <a:t>‹#›</a:t>
            </a:fld>
            <a:endParaRPr lang="en-US"/>
          </a:p>
        </p:txBody>
      </p:sp>
    </p:spTree>
    <p:extLst>
      <p:ext uri="{BB962C8B-B14F-4D97-AF65-F5344CB8AC3E}">
        <p14:creationId xmlns:p14="http://schemas.microsoft.com/office/powerpoint/2010/main" val="380993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183" y="169327"/>
            <a:ext cx="12101848" cy="2432205"/>
          </a:xfrm>
        </p:spPr>
        <p:txBody>
          <a:bodyPr>
            <a:normAutofit fontScale="90000"/>
          </a:bodyPr>
          <a:lstStyle/>
          <a:p>
            <a:r>
              <a:rPr lang="en-US" sz="31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GOKARAJU RANGARAJU INSTITUTE OF ENGINEERING AND TECHNOLOGY</a:t>
            </a:r>
            <a:br>
              <a:rPr lang="en-US" sz="27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Department of Information Technology</a:t>
            </a:r>
            <a:br>
              <a:rPr lang="en-US" sz="3100" dirty="0"/>
            </a:br>
            <a:br>
              <a:rPr lang="en-US" sz="3100" dirty="0"/>
            </a:br>
            <a:r>
              <a:rPr lang="en-US" sz="3100" b="1" u="sng" dirty="0">
                <a:latin typeface="Times New Roman" panose="02020603050405020304" pitchFamily="18" charset="0"/>
                <a:cs typeface="Times New Roman" panose="02020603050405020304" pitchFamily="18" charset="0"/>
              </a:rPr>
              <a:t>Mini Project Review-1</a:t>
            </a:r>
            <a:br>
              <a:rPr lang="en-US" b="1" u="sng" dirty="0">
                <a:latin typeface="Times New Roman" panose="02020603050405020304" pitchFamily="18" charset="0"/>
                <a:cs typeface="Times New Roman" panose="02020603050405020304" pitchFamily="18" charset="0"/>
              </a:rPr>
            </a:br>
            <a:endParaRPr lang="en-US"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6859" y="2251901"/>
            <a:ext cx="11120717" cy="4436772"/>
          </a:xfrm>
        </p:spPr>
        <p:txBody>
          <a:bodyPr>
            <a:normAutofit fontScale="92500" lnSpcReduction="10000"/>
          </a:bodyPr>
          <a:lstStyle/>
          <a:p>
            <a:r>
              <a:rPr lang="en-US" sz="4200" b="1" dirty="0" err="1">
                <a:latin typeface="Times New Roman" panose="02020603050405020304" pitchFamily="18" charset="0"/>
                <a:cs typeface="Times New Roman" panose="02020603050405020304" pitchFamily="18" charset="0"/>
              </a:rPr>
              <a:t>SwiftML</a:t>
            </a:r>
            <a:endParaRPr lang="en-US" sz="4200" b="1"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ea typeface="SimSun" panose="02010600030101010101" pitchFamily="2" charset="-122"/>
                <a:cs typeface="Times New Roman" panose="02020603050405020304" pitchFamily="18" charset="0"/>
              </a:rPr>
              <a:t>Accelerating machine learning journeys.</a:t>
            </a:r>
            <a:endParaRPr lang="en-US" sz="3000" dirty="0">
              <a:latin typeface="Times New Roman" panose="02020603050405020304" pitchFamily="18" charset="0"/>
              <a:cs typeface="Times New Roman" panose="02020603050405020304" pitchFamily="18" charset="0"/>
            </a:endParaRPr>
          </a:p>
          <a:p>
            <a:pPr algn="r"/>
            <a:endParaRPr lang="en-US" sz="42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Under the esteemed guidance of</a:t>
            </a:r>
          </a:p>
          <a:p>
            <a:r>
              <a:rPr lang="en-US" sz="3000"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P.Bharathi</a:t>
            </a:r>
            <a:endParaRPr lang="en-US" sz="3000" b="1" i="1" dirty="0">
              <a:latin typeface="Times New Roman" panose="02020603050405020304" pitchFamily="18" charset="0"/>
              <a:cs typeface="Times New Roman" panose="02020603050405020304" pitchFamily="18" charset="0"/>
            </a:endParaRPr>
          </a:p>
          <a:p>
            <a:r>
              <a:rPr lang="en-US" sz="3000" b="1" i="1" dirty="0">
                <a:latin typeface="Times New Roman" panose="02020603050405020304" pitchFamily="18" charset="0"/>
                <a:cs typeface="Times New Roman" panose="02020603050405020304" pitchFamily="18" charset="0"/>
              </a:rPr>
              <a:t>Assistant Professor</a:t>
            </a:r>
          </a:p>
          <a:p>
            <a:pPr algn="just"/>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D.Harshitha</a:t>
            </a:r>
            <a:r>
              <a:rPr lang="en-US" i="1" dirty="0">
                <a:latin typeface="Times New Roman" panose="02020603050405020304" pitchFamily="18" charset="0"/>
                <a:cs typeface="Times New Roman" panose="02020603050405020304" pitchFamily="18" charset="0"/>
              </a:rPr>
              <a:t> -22241A1280</a:t>
            </a:r>
          </a:p>
          <a:p>
            <a:pPr algn="just"/>
            <a:r>
              <a:rPr lang="en-US" b="1" dirty="0">
                <a:latin typeface="Times New Roman" panose="02020603050405020304" pitchFamily="18" charset="0"/>
                <a:cs typeface="Times New Roman" panose="02020603050405020304" pitchFamily="18" charset="0"/>
              </a:rPr>
              <a:t>Batch No:   B3                                                                                          </a:t>
            </a:r>
            <a:r>
              <a:rPr lang="en-US" i="1" dirty="0" err="1">
                <a:latin typeface="Times New Roman" panose="02020603050405020304" pitchFamily="18" charset="0"/>
                <a:cs typeface="Times New Roman" panose="02020603050405020304" pitchFamily="18" charset="0"/>
              </a:rPr>
              <a:t>K.Sruthika</a:t>
            </a:r>
            <a:r>
              <a:rPr lang="en-US" i="1" dirty="0">
                <a:latin typeface="Times New Roman" panose="02020603050405020304" pitchFamily="18" charset="0"/>
                <a:cs typeface="Times New Roman" panose="02020603050405020304" pitchFamily="18" charset="0"/>
              </a:rPr>
              <a:t>  -22241A1296</a:t>
            </a:r>
          </a:p>
          <a:p>
            <a:pPr algn="just"/>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K.Varsha</a:t>
            </a:r>
            <a:r>
              <a:rPr lang="en-US" i="1" dirty="0">
                <a:latin typeface="Times New Roman" panose="02020603050405020304" pitchFamily="18" charset="0"/>
                <a:cs typeface="Times New Roman" panose="02020603050405020304" pitchFamily="18" charset="0"/>
              </a:rPr>
              <a:t> -22241A1295 </a:t>
            </a:r>
          </a:p>
          <a:p>
            <a:pPr algn="r"/>
            <a:endParaRPr lang="en-US" dirty="0"/>
          </a:p>
        </p:txBody>
      </p:sp>
      <p:pic>
        <p:nvPicPr>
          <p:cNvPr id="4" name="image1.jpeg" descr="C:\Users\admin\Desktop\download.png"/>
          <p:cNvPicPr/>
          <p:nvPr/>
        </p:nvPicPr>
        <p:blipFill>
          <a:blip r:embed="rId2" cstate="print"/>
          <a:stretch>
            <a:fillRect/>
          </a:stretch>
        </p:blipFill>
        <p:spPr>
          <a:xfrm>
            <a:off x="193183" y="421415"/>
            <a:ext cx="1075386" cy="964014"/>
          </a:xfrm>
          <a:prstGeom prst="rect">
            <a:avLst/>
          </a:prstGeom>
        </p:spPr>
      </p:pic>
    </p:spTree>
    <p:extLst>
      <p:ext uri="{BB962C8B-B14F-4D97-AF65-F5344CB8AC3E}">
        <p14:creationId xmlns:p14="http://schemas.microsoft.com/office/powerpoint/2010/main" val="22674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80585" cy="1040981"/>
          </a:xfrm>
        </p:spPr>
        <p:txBody>
          <a:bodyPr>
            <a:normAutofit/>
          </a:bodyPr>
          <a:lstStyle/>
          <a:p>
            <a:r>
              <a:rPr lang="en-US" sz="40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200" y="1406105"/>
            <a:ext cx="10515600" cy="5190637"/>
          </a:xfrm>
        </p:spPr>
        <p:txBody>
          <a:bodyPr>
            <a:normAutofit lnSpcReduction="10000"/>
          </a:bodyPr>
          <a:lstStyle/>
          <a:p>
            <a:pPr marL="0" marR="0" lvl="0" indent="0" algn="just">
              <a:lnSpc>
                <a:spcPct val="150000"/>
              </a:lnSpc>
              <a:spcBef>
                <a:spcPts val="0"/>
              </a:spcBef>
              <a:spcAft>
                <a:spcPts val="0"/>
              </a:spcAft>
              <a:buNone/>
            </a:pPr>
            <a:r>
              <a:rPr lang="en-US" sz="16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SwiftML</a:t>
            </a:r>
            <a:r>
              <a:rPr lang="en-US" sz="1800" dirty="0">
                <a:latin typeface="Times New Roman" panose="02020603050405020304" pitchFamily="18" charset="0"/>
                <a:cs typeface="Times New Roman" panose="02020603050405020304" pitchFamily="18" charset="0"/>
              </a:rPr>
              <a:t> is an interesting tool designed to simplify the process of automated machine learning models. It is a tool that is accessible even to non-experts. It is a user-friendly tool where users can evaluate the performance of different algorithms based on their datasets and choose a best-suited model. </a:t>
            </a:r>
            <a:r>
              <a:rPr lang="en-US" sz="1800" dirty="0" err="1">
                <a:latin typeface="Times New Roman" panose="02020603050405020304" pitchFamily="18" charset="0"/>
                <a:cs typeface="Times New Roman" panose="02020603050405020304" pitchFamily="18" charset="0"/>
              </a:rPr>
              <a:t>SwiftML</a:t>
            </a:r>
            <a:r>
              <a:rPr lang="en-US" sz="1800" dirty="0">
                <a:latin typeface="Times New Roman" panose="02020603050405020304" pitchFamily="18" charset="0"/>
                <a:cs typeface="Times New Roman" panose="02020603050405020304" pitchFamily="18" charset="0"/>
              </a:rPr>
              <a:t> performs essential tasks such as preprocessing, model training and testing. </a:t>
            </a:r>
            <a:r>
              <a:rPr lang="en-US" sz="1800" dirty="0" err="1">
                <a:latin typeface="Times New Roman" panose="02020603050405020304" pitchFamily="18" charset="0"/>
                <a:cs typeface="Times New Roman" panose="02020603050405020304" pitchFamily="18" charset="0"/>
              </a:rPr>
              <a:t>SwiftML</a:t>
            </a:r>
            <a:r>
              <a:rPr lang="en-US" sz="1800" dirty="0">
                <a:latin typeface="Times New Roman" panose="02020603050405020304" pitchFamily="18" charset="0"/>
                <a:cs typeface="Times New Roman" panose="02020603050405020304" pitchFamily="18" charset="0"/>
              </a:rPr>
              <a:t> supports both supervised and unsupervised learning tasks. With an intuitive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interface, users can easily upload datasets, choose algorithms, and view real-time results. The Pickle library integration allows users to save and download trained models for offline use, making it ideal for production deployment or personal </a:t>
            </a:r>
            <a:r>
              <a:rPr lang="en-US" sz="1800" dirty="0" err="1">
                <a:latin typeface="Times New Roman" panose="02020603050405020304" pitchFamily="18" charset="0"/>
                <a:cs typeface="Times New Roman" panose="02020603050405020304" pitchFamily="18" charset="0"/>
              </a:rPr>
              <a:t>use.SwiftML</a:t>
            </a:r>
            <a:r>
              <a:rPr lang="en-US" sz="1800" dirty="0">
                <a:latin typeface="Times New Roman" panose="02020603050405020304" pitchFamily="18" charset="0"/>
                <a:cs typeface="Times New Roman" panose="02020603050405020304" pitchFamily="18" charset="0"/>
              </a:rPr>
              <a:t> supports a wide range of 10-15 machine-learning algorithms. After training, it provides detailed performance metrics such as Mean Absolute Error, R2, Mean Square Error, and Root Mean Square Error, which helps users easily compare and select the best model. Using the </a:t>
            </a:r>
            <a:r>
              <a:rPr lang="en-US" sz="1800" dirty="0" err="1">
                <a:latin typeface="Times New Roman" panose="02020603050405020304" pitchFamily="18" charset="0"/>
                <a:cs typeface="Times New Roman" panose="02020603050405020304" pitchFamily="18" charset="0"/>
              </a:rPr>
              <a:t>Pycaret</a:t>
            </a:r>
            <a:r>
              <a:rPr lang="en-US" sz="1800" dirty="0">
                <a:latin typeface="Times New Roman" panose="02020603050405020304" pitchFamily="18" charset="0"/>
                <a:cs typeface="Times New Roman" panose="02020603050405020304" pitchFamily="18" charset="0"/>
              </a:rPr>
              <a:t> library, </a:t>
            </a:r>
            <a:r>
              <a:rPr lang="en-US" sz="1800" dirty="0" err="1">
                <a:latin typeface="Times New Roman" panose="02020603050405020304" pitchFamily="18" charset="0"/>
                <a:cs typeface="Times New Roman" panose="02020603050405020304" pitchFamily="18" charset="0"/>
              </a:rPr>
              <a:t>SwiftML</a:t>
            </a:r>
            <a:r>
              <a:rPr lang="en-US" sz="1800" dirty="0">
                <a:latin typeface="Times New Roman" panose="02020603050405020304" pitchFamily="18" charset="0"/>
                <a:cs typeface="Times New Roman" panose="02020603050405020304" pitchFamily="18" charset="0"/>
              </a:rPr>
              <a:t> processes the training and evaluating models, which helps save time and </a:t>
            </a:r>
            <a:r>
              <a:rPr lang="en-US" sz="1800" dirty="0" err="1">
                <a:latin typeface="Times New Roman" panose="02020603050405020304" pitchFamily="18" charset="0"/>
                <a:cs typeface="Times New Roman" panose="02020603050405020304" pitchFamily="18" charset="0"/>
              </a:rPr>
              <a:t>effort.SwiftML</a:t>
            </a:r>
            <a:r>
              <a:rPr lang="en-US" sz="1800" dirty="0">
                <a:latin typeface="Times New Roman" panose="02020603050405020304" pitchFamily="18" charset="0"/>
                <a:cs typeface="Times New Roman" panose="02020603050405020304" pitchFamily="18" charset="0"/>
              </a:rPr>
              <a:t> has become a valuable resource for data scientists, analysts, and anyone looking to implement machine learning models without any domain experts or extensive coding. </a:t>
            </a:r>
          </a:p>
          <a:p>
            <a:pPr marL="0" marR="0" lvl="0" indent="0" algn="just">
              <a:lnSpc>
                <a:spcPct val="150000"/>
              </a:lnSpc>
              <a:spcBef>
                <a:spcPts val="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Keywords</a:t>
            </a:r>
            <a:r>
              <a:rPr lang="en-US" sz="1800" dirty="0">
                <a:latin typeface="Times New Roman" panose="02020603050405020304" pitchFamily="18" charset="0"/>
                <a:cs typeface="Times New Roman" panose="02020603050405020304" pitchFamily="18" charset="0"/>
              </a:rPr>
              <a:t>: Automated machine-learning, </a:t>
            </a:r>
            <a:r>
              <a:rPr lang="en-US" sz="1800" dirty="0" err="1">
                <a:latin typeface="Times New Roman" panose="02020603050405020304" pitchFamily="18" charset="0"/>
                <a:cs typeface="Times New Roman" panose="02020603050405020304" pitchFamily="18" charset="0"/>
              </a:rPr>
              <a:t>Pycaret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Pickle.</a:t>
            </a:r>
          </a:p>
        </p:txBody>
      </p:sp>
    </p:spTree>
    <p:extLst>
      <p:ext uri="{BB962C8B-B14F-4D97-AF65-F5344CB8AC3E}">
        <p14:creationId xmlns:p14="http://schemas.microsoft.com/office/powerpoint/2010/main" val="263452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7DE8-4BD3-D420-442E-A17A293C4FFD}"/>
              </a:ext>
            </a:extLst>
          </p:cNvPr>
          <p:cNvSpPr>
            <a:spLocks noGrp="1"/>
          </p:cNvSpPr>
          <p:nvPr>
            <p:ph type="title"/>
          </p:nvPr>
        </p:nvSpPr>
        <p:spPr>
          <a:xfrm>
            <a:off x="838200" y="365125"/>
            <a:ext cx="10515600" cy="707895"/>
          </a:xfrm>
        </p:spPr>
        <p:txBody>
          <a:bodyPr>
            <a:normAutofit/>
          </a:bodyPr>
          <a:lstStyle/>
          <a:p>
            <a:r>
              <a:rPr lang="en-IN" sz="3200"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C286EA42-02AB-F4A7-36E4-7CD0C26B1CD9}"/>
              </a:ext>
            </a:extLst>
          </p:cNvPr>
          <p:cNvGraphicFramePr>
            <a:graphicFrameLocks noGrp="1"/>
          </p:cNvGraphicFramePr>
          <p:nvPr>
            <p:ph idx="1"/>
            <p:extLst>
              <p:ext uri="{D42A27DB-BD31-4B8C-83A1-F6EECF244321}">
                <p14:modId xmlns:p14="http://schemas.microsoft.com/office/powerpoint/2010/main" val="1871814462"/>
              </p:ext>
            </p:extLst>
          </p:nvPr>
        </p:nvGraphicFramePr>
        <p:xfrm>
          <a:off x="838200" y="1231641"/>
          <a:ext cx="10515600" cy="4865177"/>
        </p:xfrm>
        <a:graphic>
          <a:graphicData uri="http://schemas.openxmlformats.org/drawingml/2006/table">
            <a:tbl>
              <a:tblPr firstRow="1" bandRow="1">
                <a:tableStyleId>{5C22544A-7EE6-4342-B048-85BDC9FD1C3A}</a:tableStyleId>
              </a:tblPr>
              <a:tblGrid>
                <a:gridCol w="803988">
                  <a:extLst>
                    <a:ext uri="{9D8B030D-6E8A-4147-A177-3AD203B41FA5}">
                      <a16:colId xmlns:a16="http://schemas.microsoft.com/office/drawing/2014/main" val="4006413202"/>
                    </a:ext>
                  </a:extLst>
                </a:gridCol>
                <a:gridCol w="2174032">
                  <a:extLst>
                    <a:ext uri="{9D8B030D-6E8A-4147-A177-3AD203B41FA5}">
                      <a16:colId xmlns:a16="http://schemas.microsoft.com/office/drawing/2014/main" val="555501277"/>
                    </a:ext>
                  </a:extLst>
                </a:gridCol>
                <a:gridCol w="2528596">
                  <a:extLst>
                    <a:ext uri="{9D8B030D-6E8A-4147-A177-3AD203B41FA5}">
                      <a16:colId xmlns:a16="http://schemas.microsoft.com/office/drawing/2014/main" val="3397908695"/>
                    </a:ext>
                  </a:extLst>
                </a:gridCol>
                <a:gridCol w="2407298">
                  <a:extLst>
                    <a:ext uri="{9D8B030D-6E8A-4147-A177-3AD203B41FA5}">
                      <a16:colId xmlns:a16="http://schemas.microsoft.com/office/drawing/2014/main" val="863867850"/>
                    </a:ext>
                  </a:extLst>
                </a:gridCol>
                <a:gridCol w="2601686">
                  <a:extLst>
                    <a:ext uri="{9D8B030D-6E8A-4147-A177-3AD203B41FA5}">
                      <a16:colId xmlns:a16="http://schemas.microsoft.com/office/drawing/2014/main" val="3239589029"/>
                    </a:ext>
                  </a:extLst>
                </a:gridCol>
              </a:tblGrid>
              <a:tr h="750377">
                <a:tc>
                  <a:txBody>
                    <a:bodyPr/>
                    <a:lstStyle/>
                    <a:p>
                      <a:r>
                        <a:rPr lang="en-IN" dirty="0"/>
                        <a:t>Ref No</a:t>
                      </a:r>
                    </a:p>
                  </a:txBody>
                  <a:tcPr/>
                </a:tc>
                <a:tc>
                  <a:txBody>
                    <a:bodyPr/>
                    <a:lstStyle/>
                    <a:p>
                      <a:r>
                        <a:rPr lang="en-IN" dirty="0"/>
                        <a:t>Author and Journal/Year</a:t>
                      </a:r>
                    </a:p>
                  </a:txBody>
                  <a:tcPr/>
                </a:tc>
                <a:tc>
                  <a:txBody>
                    <a:bodyPr/>
                    <a:lstStyle/>
                    <a:p>
                      <a:r>
                        <a:rPr lang="en-IN" dirty="0"/>
                        <a:t>Methodology</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555637183"/>
                  </a:ext>
                </a:extLst>
              </a:tr>
              <a:tr h="1340244">
                <a:tc>
                  <a:txBody>
                    <a:bodyPr/>
                    <a:lstStyle/>
                    <a:p>
                      <a:r>
                        <a:rPr lang="en-IN" dirty="0"/>
                        <a:t>   [1]</a:t>
                      </a:r>
                    </a:p>
                  </a:txBody>
                  <a:tcPr/>
                </a:tc>
                <a:tc>
                  <a:txBody>
                    <a:bodyPr/>
                    <a:lstStyle/>
                    <a:p>
                      <a:r>
                        <a:rPr lang="fi-FI" sz="1800" b="0" i="0" kern="1200" dirty="0">
                          <a:solidFill>
                            <a:schemeClr val="tx1"/>
                          </a:solidFill>
                          <a:effectLst/>
                          <a:latin typeface="Times New Roman" panose="02020603050405020304" pitchFamily="18" charset="0"/>
                          <a:ea typeface="+mn-ea"/>
                          <a:cs typeface="Times New Roman" panose="02020603050405020304" pitchFamily="18" charset="0"/>
                        </a:rPr>
                        <a:t>Shubhra Kanti Karmaker Santu</a:t>
                      </a:r>
                    </a:p>
                    <a:p>
                      <a:r>
                        <a:rPr lang="fi-FI" sz="1800" b="0" i="0" kern="1200" dirty="0">
                          <a:solidFill>
                            <a:schemeClr val="tx1"/>
                          </a:solidFill>
                          <a:effectLst/>
                          <a:latin typeface="Times New Roman" panose="02020603050405020304" pitchFamily="18" charset="0"/>
                          <a:ea typeface="+mn-ea"/>
                          <a:cs typeface="Times New Roman" panose="02020603050405020304" pitchFamily="18" charset="0"/>
                        </a:rPr>
                        <a:t>Md. Mahadi Hassan</a:t>
                      </a:r>
                    </a:p>
                    <a:p>
                      <a:r>
                        <a:rPr lang="en-IN" sz="1800" b="0" i="0" kern="1200" dirty="0" err="1">
                          <a:solidFill>
                            <a:schemeClr val="tx1"/>
                          </a:solidFill>
                          <a:effectLst/>
                          <a:latin typeface="Times New Roman" panose="02020603050405020304" pitchFamily="18" charset="0"/>
                          <a:ea typeface="+mn-ea"/>
                          <a:cs typeface="Times New Roman" panose="02020603050405020304" pitchFamily="18" charset="0"/>
                        </a:rPr>
                        <a:t>ArXiv</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2020</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Proposed a seven-tier taxonomy to classify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AutoML</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systems based on their autonomy.</a:t>
                      </a:r>
                    </a:p>
                    <a:p>
                      <a:endParaRPr lang="en-IN" dirty="0"/>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Identifies manual bottlenecks in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AutoML</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examines challenges in achieving full automation.</a:t>
                      </a:r>
                      <a:endParaRPr lang="en-IN" dirty="0"/>
                    </a:p>
                  </a:txBody>
                  <a:tcPr/>
                </a:tc>
                <a:tc>
                  <a:txBody>
                    <a:bodyPr/>
                    <a:lstStyle/>
                    <a:p>
                      <a:r>
                        <a:rPr lang="en-US" dirty="0">
                          <a:latin typeface="Times New Roman" panose="02020603050405020304" pitchFamily="18" charset="0"/>
                          <a:cs typeface="Times New Roman" panose="02020603050405020304" pitchFamily="18" charset="0"/>
                        </a:rPr>
                        <a:t>Taxonomy may not generalize well; lacks practical implementation details.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774991"/>
                  </a:ext>
                </a:extLst>
              </a:tr>
              <a:tr h="1088948">
                <a:tc>
                  <a:txBody>
                    <a:bodyPr/>
                    <a:lstStyle/>
                    <a:p>
                      <a:r>
                        <a:rPr lang="en-IN" dirty="0"/>
                        <a:t>  [2]</a:t>
                      </a: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Xiang Wang</a:t>
                      </a:r>
                    </a:p>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*Volume 212, 5 January 2021</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AutoML</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techniques, categorizing them by pipeline stages.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Enables ML application in diverse domains with minimal expert knowledge.</a:t>
                      </a:r>
                    </a:p>
                  </a:txBody>
                  <a:tcPr/>
                </a:tc>
                <a:tc>
                  <a:txBody>
                    <a:bodyPr/>
                    <a:lstStyle/>
                    <a:p>
                      <a:r>
                        <a:rPr lang="en-US" dirty="0">
                          <a:latin typeface="Times New Roman" panose="02020603050405020304" pitchFamily="18" charset="0"/>
                          <a:cs typeface="Times New Roman" panose="02020603050405020304" pitchFamily="18" charset="0"/>
                        </a:rPr>
                        <a:t>Limited real-world applicability; lacks domain-specific refinements.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139928"/>
                  </a:ext>
                </a:extLst>
              </a:tr>
              <a:tr h="1340244">
                <a:tc>
                  <a:txBody>
                    <a:bodyPr/>
                    <a:lstStyle/>
                    <a:p>
                      <a:r>
                        <a:rPr lang="en-IN" dirty="0"/>
                        <a:t>   [3]</a:t>
                      </a: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Journal of Information and Intelligence</a:t>
                      </a:r>
                    </a:p>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Analyzed data processing requirements and existing NAS algorithms.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Improves model selection and hyperparameter tuning.</a:t>
                      </a:r>
                      <a:endParaRPr lang="en-US" sz="18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No empirical validation; outdated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strategies.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5087921"/>
                  </a:ext>
                </a:extLst>
              </a:tr>
            </a:tbl>
          </a:graphicData>
        </a:graphic>
      </p:graphicFrame>
    </p:spTree>
    <p:extLst>
      <p:ext uri="{BB962C8B-B14F-4D97-AF65-F5344CB8AC3E}">
        <p14:creationId xmlns:p14="http://schemas.microsoft.com/office/powerpoint/2010/main" val="333713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D3EE-913C-E4A4-3AE1-DCB623B69372}"/>
              </a:ext>
            </a:extLst>
          </p:cNvPr>
          <p:cNvSpPr>
            <a:spLocks noGrp="1"/>
          </p:cNvSpPr>
          <p:nvPr>
            <p:ph type="title"/>
          </p:nvPr>
        </p:nvSpPr>
        <p:spPr>
          <a:xfrm>
            <a:off x="838200" y="365126"/>
            <a:ext cx="10515600" cy="539944"/>
          </a:xfrm>
        </p:spPr>
        <p:txBody>
          <a:bodyPr>
            <a:normAutofit/>
          </a:bodyPr>
          <a:lstStyle/>
          <a:p>
            <a:r>
              <a:rPr lang="en-IN" sz="3200"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8A586630-AACB-0C3C-D4D1-0BA5179E8F38}"/>
              </a:ext>
            </a:extLst>
          </p:cNvPr>
          <p:cNvGraphicFramePr>
            <a:graphicFrameLocks noGrp="1"/>
          </p:cNvGraphicFramePr>
          <p:nvPr>
            <p:ph idx="1"/>
            <p:extLst>
              <p:ext uri="{D42A27DB-BD31-4B8C-83A1-F6EECF244321}">
                <p14:modId xmlns:p14="http://schemas.microsoft.com/office/powerpoint/2010/main" val="1109503569"/>
              </p:ext>
            </p:extLst>
          </p:nvPr>
        </p:nvGraphicFramePr>
        <p:xfrm>
          <a:off x="749559" y="979500"/>
          <a:ext cx="10692882" cy="5220341"/>
        </p:xfrm>
        <a:graphic>
          <a:graphicData uri="http://schemas.openxmlformats.org/drawingml/2006/table">
            <a:tbl>
              <a:tblPr firstRow="1" bandRow="1">
                <a:tableStyleId>{5C22544A-7EE6-4342-B048-85BDC9FD1C3A}</a:tableStyleId>
              </a:tblPr>
              <a:tblGrid>
                <a:gridCol w="631775">
                  <a:extLst>
                    <a:ext uri="{9D8B030D-6E8A-4147-A177-3AD203B41FA5}">
                      <a16:colId xmlns:a16="http://schemas.microsoft.com/office/drawing/2014/main" val="3583537478"/>
                    </a:ext>
                  </a:extLst>
                </a:gridCol>
                <a:gridCol w="2372682">
                  <a:extLst>
                    <a:ext uri="{9D8B030D-6E8A-4147-A177-3AD203B41FA5}">
                      <a16:colId xmlns:a16="http://schemas.microsoft.com/office/drawing/2014/main" val="1201232364"/>
                    </a:ext>
                  </a:extLst>
                </a:gridCol>
                <a:gridCol w="2903320">
                  <a:extLst>
                    <a:ext uri="{9D8B030D-6E8A-4147-A177-3AD203B41FA5}">
                      <a16:colId xmlns:a16="http://schemas.microsoft.com/office/drawing/2014/main" val="352222948"/>
                    </a:ext>
                  </a:extLst>
                </a:gridCol>
                <a:gridCol w="2545758">
                  <a:extLst>
                    <a:ext uri="{9D8B030D-6E8A-4147-A177-3AD203B41FA5}">
                      <a16:colId xmlns:a16="http://schemas.microsoft.com/office/drawing/2014/main" val="3664984427"/>
                    </a:ext>
                  </a:extLst>
                </a:gridCol>
                <a:gridCol w="2239347">
                  <a:extLst>
                    <a:ext uri="{9D8B030D-6E8A-4147-A177-3AD203B41FA5}">
                      <a16:colId xmlns:a16="http://schemas.microsoft.com/office/drawing/2014/main" val="999829660"/>
                    </a:ext>
                  </a:extLst>
                </a:gridCol>
              </a:tblGrid>
              <a:tr h="568580">
                <a:tc>
                  <a:txBody>
                    <a:bodyPr/>
                    <a:lstStyle/>
                    <a:p>
                      <a:r>
                        <a:rPr lang="en-IN" dirty="0"/>
                        <a:t>Ref</a:t>
                      </a:r>
                    </a:p>
                    <a:p>
                      <a:r>
                        <a:rPr lang="en-IN" dirty="0"/>
                        <a:t>No</a:t>
                      </a:r>
                    </a:p>
                  </a:txBody>
                  <a:tcPr/>
                </a:tc>
                <a:tc>
                  <a:txBody>
                    <a:bodyPr/>
                    <a:lstStyle/>
                    <a:p>
                      <a:r>
                        <a:rPr lang="en-IN" dirty="0"/>
                        <a:t>Author and</a:t>
                      </a:r>
                    </a:p>
                    <a:p>
                      <a:r>
                        <a:rPr lang="en-IN" dirty="0"/>
                        <a:t>Journal/Year</a:t>
                      </a:r>
                    </a:p>
                  </a:txBody>
                  <a:tcPr/>
                </a:tc>
                <a:tc>
                  <a:txBody>
                    <a:bodyPr/>
                    <a:lstStyle/>
                    <a:p>
                      <a:r>
                        <a:rPr lang="en-IN" dirty="0"/>
                        <a:t>Methodology</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56399910"/>
                  </a:ext>
                </a:extLst>
              </a:tr>
              <a:tr h="1543289">
                <a:tc>
                  <a:txBody>
                    <a:bodyPr/>
                    <a:lstStyle/>
                    <a:p>
                      <a:r>
                        <a:rPr lang="en-IN" dirty="0"/>
                        <a:t>  [4]</a:t>
                      </a:r>
                    </a:p>
                  </a:txBody>
                  <a:tcPr/>
                </a:tc>
                <a:tc>
                  <a:txBody>
                    <a:bodyPr/>
                    <a:lstStyle/>
                    <a:p>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Youngho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Park</a:t>
                      </a:r>
                    </a:p>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Journal of Minimally Invasive Surgery,2024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Offering code-based instructions, to demonstrate the application of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AutoML</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tools in 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Automates complex tasks such as data preprocessing, model selection, and hyperparameter tuning.</a:t>
                      </a:r>
                    </a:p>
                  </a:txBody>
                  <a:tcPr/>
                </a:tc>
                <a:tc>
                  <a:txBody>
                    <a:bodyPr/>
                    <a:lstStyle/>
                    <a:p>
                      <a:r>
                        <a:rPr lang="en-US" dirty="0">
                          <a:latin typeface="Times New Roman" panose="02020603050405020304" pitchFamily="18" charset="0"/>
                          <a:cs typeface="Times New Roman" panose="02020603050405020304" pitchFamily="18" charset="0"/>
                        </a:rPr>
                        <a:t>R-specific; not user-friendly for non-programmers.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1119562"/>
                  </a:ext>
                </a:extLst>
              </a:tr>
              <a:tr h="1299612">
                <a:tc>
                  <a:txBody>
                    <a:bodyPr/>
                    <a:lstStyle/>
                    <a:p>
                      <a:r>
                        <a:rPr lang="en-IN" dirty="0"/>
                        <a:t>  [5]</a:t>
                      </a: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Gilbert Lim</a:t>
                      </a:r>
                    </a:p>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Daniel Ting</a:t>
                      </a:r>
                    </a:p>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Scientific Reports,2024</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AutoKeras</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(AK) is compared against custom deep learning models.</a:t>
                      </a:r>
                      <a:endParaRPr lang="en-US" sz="18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AutoKeras</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performs well compared to handcrafted deep learning models.</a:t>
                      </a:r>
                      <a:endParaRPr lang="en-US" sz="18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err="1">
                          <a:latin typeface="Times New Roman" panose="02020603050405020304" pitchFamily="18" charset="0"/>
                          <a:cs typeface="Times New Roman" panose="02020603050405020304" pitchFamily="18" charset="0"/>
                        </a:rPr>
                        <a:t>AutoKeras</a:t>
                      </a:r>
                      <a:r>
                        <a:rPr lang="en-US" dirty="0">
                          <a:latin typeface="Times New Roman" panose="02020603050405020304" pitchFamily="18" charset="0"/>
                          <a:cs typeface="Times New Roman" panose="02020603050405020304" pitchFamily="18" charset="0"/>
                        </a:rPr>
                        <a:t> may not always outperform manual models; risk of overfitting.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4008853"/>
                  </a:ext>
                </a:extLst>
              </a:tr>
              <a:tr h="1543289">
                <a:tc>
                  <a:txBody>
                    <a:bodyPr/>
                    <a:lstStyle/>
                    <a:p>
                      <a:r>
                        <a:rPr lang="en-IN" dirty="0"/>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Springer,2024 </a:t>
                      </a:r>
                      <a:endParaRPr lang="en-US" sz="18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automates the process of model creation by defining a search space, using a search strategy, optimizing </a:t>
                      </a:r>
                      <a:endParaRPr lang="en-IN" dirty="0"/>
                    </a:p>
                  </a:txBody>
                  <a:tcPr/>
                </a:tc>
                <a:tc>
                  <a:txBody>
                    <a:bodyPr/>
                    <a:lstStyle/>
                    <a:p>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makes machine learning accessible, efficient, and optimized, reducing manual effort and enabling </a:t>
                      </a:r>
                      <a:endParaRPr lang="en-IN" dirty="0"/>
                    </a:p>
                  </a:txBody>
                  <a:tcPr/>
                </a:tc>
                <a:tc>
                  <a:txBody>
                    <a:bodyPr/>
                    <a:lstStyle/>
                    <a:p>
                      <a:r>
                        <a:rPr lang="en-US" dirty="0">
                          <a:latin typeface="Times New Roman" panose="02020603050405020304" pitchFamily="18" charset="0"/>
                          <a:cs typeface="Times New Roman" panose="02020603050405020304" pitchFamily="18" charset="0"/>
                        </a:rPr>
                        <a:t>Limited flexibility in complex, domain-specific problems and may require manual fine-tuning for optimal results.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2390501"/>
                  </a:ext>
                </a:extLst>
              </a:tr>
            </a:tbl>
          </a:graphicData>
        </a:graphic>
      </p:graphicFrame>
    </p:spTree>
    <p:extLst>
      <p:ext uri="{BB962C8B-B14F-4D97-AF65-F5344CB8AC3E}">
        <p14:creationId xmlns:p14="http://schemas.microsoft.com/office/powerpoint/2010/main" val="125176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4F8C-5A6D-7532-7745-B5C0B2F306E6}"/>
              </a:ext>
            </a:extLst>
          </p:cNvPr>
          <p:cNvSpPr>
            <a:spLocks noGrp="1"/>
          </p:cNvSpPr>
          <p:nvPr>
            <p:ph type="title"/>
          </p:nvPr>
        </p:nvSpPr>
        <p:spPr>
          <a:xfrm>
            <a:off x="950168" y="2103437"/>
            <a:ext cx="10515600" cy="1325563"/>
          </a:xfrm>
        </p:spPr>
        <p:txBody>
          <a:bodyPr/>
          <a:lstStyle/>
          <a:p>
            <a:pPr algn="just"/>
            <a:r>
              <a:rPr lang="en-IN" dirty="0"/>
              <a:t>                        </a:t>
            </a: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06037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3312</TotalTime>
  <Words>592</Words>
  <Application>Microsoft Office PowerPoint</Application>
  <PresentationFormat>Widescreen</PresentationFormat>
  <Paragraphs>65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 GOKARAJU RANGARAJU INSTITUTE OF ENGINEERING AND TECHNOLOGY Department of Information Technology  Mini Project Review-1 </vt:lpstr>
      <vt:lpstr>Abstract</vt:lpstr>
      <vt:lpstr>Literature Survey</vt:lpstr>
      <vt:lpstr>Literature Survey</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Department of Computer Science and Engineering  RTRP/SRP Review-0</dc:title>
  <dc:creator>hp</dc:creator>
  <cp:lastModifiedBy>sruthika katipalli</cp:lastModifiedBy>
  <cp:revision>13</cp:revision>
  <dcterms:created xsi:type="dcterms:W3CDTF">2024-03-13T07:24:06Z</dcterms:created>
  <dcterms:modified xsi:type="dcterms:W3CDTF">2025-03-12T05:16:07Z</dcterms:modified>
</cp:coreProperties>
</file>