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3"/>
  </p:notesMasterIdLst>
  <p:sldIdLst>
    <p:sldId id="256" r:id="rId3"/>
    <p:sldId id="257" r:id="rId4"/>
    <p:sldId id="266" r:id="rId5"/>
    <p:sldId id="258" r:id="rId6"/>
    <p:sldId id="259" r:id="rId7"/>
    <p:sldId id="260" r:id="rId8"/>
    <p:sldId id="261" r:id="rId9"/>
    <p:sldId id="268" r:id="rId10"/>
    <p:sldId id="267" r:id="rId11"/>
    <p:sldId id="264" r:id="rId12"/>
  </p:sldIdLst>
  <p:sldSz cx="9144000" cy="5143500" type="screen16x9"/>
  <p:notesSz cx="6858000" cy="9144000"/>
  <p:embeddedFontLst>
    <p:embeddedFont>
      <p:font typeface="Lato" panose="020F0502020204030203" pitchFamily="34" charset="0"/>
      <p:regular r:id="rId14"/>
      <p:bold r:id="rId15"/>
      <p:italic r:id="rId16"/>
      <p:boldItalic r:id="rId17"/>
    </p:embeddedFont>
    <p:embeddedFont>
      <p:font typeface="Lato Black" panose="020F0502020204030203" pitchFamily="34" charset="0"/>
      <p:bold r:id="rId18"/>
      <p:boldItalic r:id="rId19"/>
    </p:embeddedFont>
    <p:embeddedFont>
      <p:font typeface="Trebuchet MS" panose="020B0603020202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6"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79FAF4-41C5-45A1-87B0-2A8B9343DF20}" v="387" dt="2022-09-17T17:56:47.5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0"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26" Type="http://customschemas.google.com/relationships/presentationmetadata" Target="metadata"/><Relationship Id="rId3" Type="http://schemas.openxmlformats.org/officeDocument/2006/relationships/slide" Target="slides/slide1.xml"/><Relationship Id="rId21"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6.fntdata"/><Relationship Id="rId31"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99875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06607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376086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7"/>
        <p:cNvGrpSpPr/>
        <p:nvPr/>
      </p:nvGrpSpPr>
      <p:grpSpPr>
        <a:xfrm>
          <a:off x="0" y="0"/>
          <a:ext cx="0" cy="0"/>
          <a:chOff x="0" y="0"/>
          <a:chExt cx="0" cy="0"/>
        </a:xfrm>
      </p:grpSpPr>
      <p:sp>
        <p:nvSpPr>
          <p:cNvPr id="338" name="Google Shape;338;p1"/>
          <p:cNvSpPr txBox="1">
            <a:spLocks noGrp="1"/>
          </p:cNvSpPr>
          <p:nvPr>
            <p:ph type="title"/>
          </p:nvPr>
        </p:nvSpPr>
        <p:spPr>
          <a:xfrm>
            <a:off x="84667" y="1216377"/>
            <a:ext cx="9144000" cy="576000"/>
          </a:xfrm>
          <a:prstGeom prst="rect">
            <a:avLst/>
          </a:prstGeom>
          <a:noFill/>
          <a:ln>
            <a:noFill/>
          </a:ln>
        </p:spPr>
        <p:txBody>
          <a:bodyPr spcFirstLastPara="1" wrap="square" lIns="91425" tIns="91425" rIns="91425" bIns="91425" anchor="t" anchorCtr="0">
            <a:noAutofit/>
          </a:bodyPr>
          <a:lstStyle/>
          <a:p>
            <a:r>
              <a:rPr lang="en" sz="2900" dirty="0">
                <a:solidFill>
                  <a:schemeClr val="lt1"/>
                </a:solidFill>
                <a:latin typeface="Trebuchet MS"/>
                <a:ea typeface="Trebuchet MS"/>
                <a:cs typeface="Trebuchet MS"/>
                <a:sym typeface="Trebuchet MS"/>
              </a:rPr>
              <a:t>Bank of Baroda Hackathon - 2022</a:t>
            </a:r>
            <a:endParaRPr lang="en-US" sz="2900">
              <a:solidFill>
                <a:schemeClr val="lt1"/>
              </a:solidFill>
              <a:latin typeface="Trebuchet MS"/>
              <a:ea typeface="Trebuchet MS"/>
              <a:cs typeface="Trebuchet MS"/>
            </a:endParaRPr>
          </a:p>
        </p:txBody>
      </p:sp>
      <p:sp>
        <p:nvSpPr>
          <p:cNvPr id="339" name="Google Shape;339;p1"/>
          <p:cNvSpPr txBox="1"/>
          <p:nvPr/>
        </p:nvSpPr>
        <p:spPr>
          <a:xfrm>
            <a:off x="550333" y="1857886"/>
            <a:ext cx="4745912" cy="631200"/>
          </a:xfrm>
          <a:prstGeom prst="rect">
            <a:avLst/>
          </a:prstGeom>
          <a:noFill/>
          <a:ln>
            <a:noFill/>
          </a:ln>
        </p:spPr>
        <p:txBody>
          <a:bodyPr spcFirstLastPara="1" wrap="square" lIns="91425" tIns="91425" rIns="91425" bIns="91425" anchor="t" anchorCtr="0">
            <a:spAutoFit/>
          </a:bodyPr>
          <a:lstStyle/>
          <a:p>
            <a:pPr>
              <a:buSzPts val="3600"/>
            </a:pPr>
            <a:r>
              <a:rPr lang="en" sz="2900" b="1" i="0" u="none" strike="noStrike" cap="none" dirty="0">
                <a:solidFill>
                  <a:schemeClr val="lt1"/>
                </a:solidFill>
                <a:latin typeface="Trebuchet MS"/>
                <a:ea typeface="Trebuchet MS"/>
                <a:cs typeface="Trebuchet MS"/>
                <a:sym typeface="Trebuchet MS"/>
              </a:rPr>
              <a:t>Team Name : </a:t>
            </a:r>
            <a:r>
              <a:rPr lang="en" sz="2900" b="1" dirty="0">
                <a:solidFill>
                  <a:schemeClr val="lt1"/>
                </a:solidFill>
                <a:latin typeface="Trebuchet MS"/>
                <a:ea typeface="Trebuchet MS"/>
                <a:cs typeface="Trebuchet MS"/>
                <a:sym typeface="Trebuchet MS"/>
              </a:rPr>
              <a:t>Star Techies</a:t>
            </a:r>
            <a:endParaRPr sz="2900" b="1" i="0" u="none" strike="noStrike" cap="none" dirty="0">
              <a:solidFill>
                <a:schemeClr val="lt1"/>
              </a:solidFill>
              <a:latin typeface="Trebuchet MS"/>
              <a:ea typeface="Trebuchet MS"/>
              <a:cs typeface="Trebuchet MS"/>
              <a:sym typeface="Trebuchet MS"/>
            </a:endParaRPr>
          </a:p>
        </p:txBody>
      </p:sp>
      <p:sp>
        <p:nvSpPr>
          <p:cNvPr id="340" name="Google Shape;340;p1"/>
          <p:cNvSpPr txBox="1"/>
          <p:nvPr/>
        </p:nvSpPr>
        <p:spPr>
          <a:xfrm>
            <a:off x="603062" y="2548000"/>
            <a:ext cx="4559100" cy="2282698"/>
          </a:xfrm>
          <a:prstGeom prst="rect">
            <a:avLst/>
          </a:prstGeom>
          <a:noFill/>
          <a:ln>
            <a:noFill/>
          </a:ln>
        </p:spPr>
        <p:txBody>
          <a:bodyPr spcFirstLastPara="1" wrap="square" lIns="91425" tIns="91425" rIns="91425" bIns="91425" anchor="t" anchorCtr="0">
            <a:noAutofit/>
          </a:bodyPr>
          <a:lstStyle/>
          <a:p>
            <a:pPr algn="just">
              <a:lnSpc>
                <a:spcPct val="150000"/>
              </a:lnSpc>
              <a:buSzPts val="1800"/>
            </a:pPr>
            <a:r>
              <a:rPr lang="en" sz="1700" dirty="0">
                <a:solidFill>
                  <a:schemeClr val="lt1"/>
                </a:solidFill>
                <a:latin typeface="Trebuchet MS"/>
                <a:ea typeface="Trebuchet MS"/>
                <a:cs typeface="Trebuchet MS"/>
                <a:sym typeface="Trebuchet MS"/>
              </a:rPr>
              <a:t>Team</a:t>
            </a:r>
            <a:r>
              <a:rPr lang="en" sz="1700" i="0" u="none" strike="noStrike" cap="none" dirty="0">
                <a:solidFill>
                  <a:schemeClr val="lt1"/>
                </a:solidFill>
                <a:latin typeface="Trebuchet MS"/>
                <a:ea typeface="Trebuchet MS"/>
                <a:cs typeface="Trebuchet MS"/>
                <a:sym typeface="Trebuchet MS"/>
              </a:rPr>
              <a:t> bio:</a:t>
            </a:r>
            <a:r>
              <a:rPr lang="en" sz="1700" dirty="0">
                <a:solidFill>
                  <a:schemeClr val="lt1"/>
                </a:solidFill>
                <a:latin typeface="Trebuchet MS"/>
                <a:ea typeface="Trebuchet MS"/>
                <a:cs typeface="Trebuchet MS"/>
                <a:sym typeface="Trebuchet MS"/>
              </a:rPr>
              <a:t> We, enthusiastic young learners of AI &amp; ML, gave our best to provide a better solution to the given use case 'Virtual Assistant'.</a:t>
            </a:r>
            <a:endParaRPr lang="en" sz="1700" i="0" u="none" strike="noStrike" cap="none" dirty="0">
              <a:solidFill>
                <a:schemeClr val="lt1"/>
              </a:solidFill>
              <a:latin typeface="Trebuchet MS"/>
              <a:ea typeface="Trebuchet MS"/>
              <a:cs typeface="Trebuchet MS"/>
            </a:endParaRPr>
          </a:p>
          <a:p>
            <a:pPr>
              <a:lnSpc>
                <a:spcPct val="150000"/>
              </a:lnSpc>
              <a:spcBef>
                <a:spcPts val="1600"/>
              </a:spcBef>
              <a:spcAft>
                <a:spcPts val="1600"/>
              </a:spcAft>
              <a:buSzPts val="1300"/>
            </a:pPr>
            <a:r>
              <a:rPr lang="en" sz="1200" i="0" u="none" strike="noStrike" cap="none" dirty="0">
                <a:solidFill>
                  <a:schemeClr val="lt1"/>
                </a:solidFill>
                <a:latin typeface="Trebuchet MS"/>
                <a:ea typeface="Trebuchet MS"/>
                <a:cs typeface="Trebuchet MS"/>
                <a:sym typeface="Trebuchet MS"/>
              </a:rPr>
              <a:t>Date : 20-Sep-2022</a:t>
            </a:r>
            <a:r>
              <a:rPr lang="en" sz="1200" dirty="0">
                <a:solidFill>
                  <a:schemeClr val="lt1"/>
                </a:solidFill>
                <a:latin typeface="Trebuchet MS"/>
                <a:ea typeface="Trebuchet MS"/>
                <a:cs typeface="Trebuchet MS"/>
                <a:sym typeface="Trebuchet MS"/>
              </a:rPr>
              <a:t> </a:t>
            </a:r>
            <a:endParaRPr sz="1200" i="0" u="none" strike="noStrike" cap="none" dirty="0">
              <a:solidFill>
                <a:schemeClr val="lt1"/>
              </a:solidFill>
              <a:latin typeface="Trebuchet MS"/>
              <a:ea typeface="Trebuchet MS"/>
              <a:cs typeface="Trebuchet MS"/>
              <a:sym typeface="Trebuchet MS"/>
            </a:endParaRPr>
          </a:p>
        </p:txBody>
      </p:sp>
      <p:pic>
        <p:nvPicPr>
          <p:cNvPr id="341" name="Google Shape;341;p1"/>
          <p:cNvPicPr preferRelativeResize="0"/>
          <p:nvPr/>
        </p:nvPicPr>
        <p:blipFill>
          <a:blip r:embed="rId4">
            <a:alphaModFix/>
          </a:blip>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a:solidFill>
                  <a:schemeClr val="dk1"/>
                </a:solidFill>
                <a:latin typeface="Lato"/>
                <a:ea typeface="Lato"/>
                <a:cs typeface="Lato"/>
                <a:sym typeface="Lato"/>
              </a:rPr>
              <a:t>Technology Partner</a:t>
            </a:r>
            <a:endParaRPr sz="1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493592"/>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90" name="Google Shape;390;p9"/>
          <p:cNvSpPr txBox="1">
            <a:spLocks noGrp="1"/>
          </p:cNvSpPr>
          <p:nvPr>
            <p:ph type="subTitle" idx="1"/>
          </p:nvPr>
        </p:nvSpPr>
        <p:spPr>
          <a:xfrm>
            <a:off x="339712" y="2320237"/>
            <a:ext cx="4559100" cy="2085143"/>
          </a:xfrm>
          <a:prstGeom prst="rect">
            <a:avLst/>
          </a:prstGeom>
          <a:noFill/>
          <a:ln>
            <a:noFill/>
          </a:ln>
        </p:spPr>
        <p:txBody>
          <a:bodyPr spcFirstLastPara="1" wrap="square" lIns="91425" tIns="91425" rIns="91425" bIns="91425" anchor="t" anchorCtr="0">
            <a:noAutofit/>
          </a:bodyPr>
          <a:lstStyle/>
          <a:p>
            <a:pPr marL="285750" indent="-285750">
              <a:spcAft>
                <a:spcPts val="1600"/>
              </a:spcAft>
              <a:buFont typeface="Wingdings"/>
              <a:buChar char="ü"/>
            </a:pPr>
            <a:r>
              <a:rPr lang="en" sz="1500" dirty="0">
                <a:solidFill>
                  <a:schemeClr val="accent3"/>
                </a:solidFill>
              </a:rPr>
              <a:t>Sruthika B S</a:t>
            </a:r>
            <a:endParaRPr lang="en-US" dirty="0">
              <a:solidFill>
                <a:schemeClr val="accent3"/>
              </a:solidFill>
            </a:endParaRPr>
          </a:p>
          <a:p>
            <a:pPr marL="285750" indent="-285750">
              <a:spcAft>
                <a:spcPts val="1600"/>
              </a:spcAft>
              <a:buFont typeface="Wingdings"/>
              <a:buChar char="ü"/>
            </a:pPr>
            <a:r>
              <a:rPr lang="en" sz="1500" dirty="0">
                <a:solidFill>
                  <a:schemeClr val="accent3"/>
                </a:solidFill>
              </a:rPr>
              <a:t>Sakthi Siddharth N</a:t>
            </a:r>
            <a:endParaRPr lang="en" dirty="0">
              <a:solidFill>
                <a:schemeClr val="accent3"/>
              </a:solidFill>
            </a:endParaRPr>
          </a:p>
          <a:p>
            <a:pPr marL="285750" indent="-285750">
              <a:spcAft>
                <a:spcPts val="1600"/>
              </a:spcAft>
              <a:buFont typeface="Wingdings"/>
              <a:buChar char="ü"/>
            </a:pPr>
            <a:r>
              <a:rPr lang="en" sz="1500" dirty="0">
                <a:solidFill>
                  <a:schemeClr val="accent3"/>
                </a:solidFill>
              </a:rPr>
              <a:t>Tamilvizhi R</a:t>
            </a:r>
          </a:p>
          <a:p>
            <a:pPr marL="285750" indent="-285750">
              <a:spcAft>
                <a:spcPts val="1600"/>
              </a:spcAft>
              <a:buFont typeface="Wingdings"/>
              <a:buChar char="ü"/>
            </a:pPr>
            <a:r>
              <a:rPr lang="en" sz="1500" dirty="0">
                <a:solidFill>
                  <a:schemeClr val="accent3"/>
                </a:solidFill>
              </a:rPr>
              <a:t>Shevani V J</a:t>
            </a:r>
          </a:p>
          <a:p>
            <a:pPr marL="0" indent="0">
              <a:spcAft>
                <a:spcPts val="1600"/>
              </a:spcAft>
            </a:pPr>
            <a:endParaRPr lang="en" sz="1500" dirty="0">
              <a:solidFill>
                <a:schemeClr val="accent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Problem Statement?</a:t>
            </a:r>
            <a:endParaRPr sz="2000"/>
          </a:p>
        </p:txBody>
      </p:sp>
      <p:sp>
        <p:nvSpPr>
          <p:cNvPr id="348" name="Google Shape;348;p2"/>
          <p:cNvSpPr txBox="1"/>
          <p:nvPr/>
        </p:nvSpPr>
        <p:spPr>
          <a:xfrm>
            <a:off x="540597" y="742078"/>
            <a:ext cx="8238600" cy="4119855"/>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n" sz="1400" b="1" i="0" u="none" strike="noStrike" cap="none" dirty="0">
                <a:solidFill>
                  <a:srgbClr val="222222"/>
                </a:solidFill>
                <a:highlight>
                  <a:srgbClr val="FFFFFF"/>
                </a:highlight>
                <a:latin typeface="Lato"/>
                <a:ea typeface="Lato"/>
                <a:cs typeface="Lato"/>
                <a:sym typeface="Lato"/>
              </a:rPr>
              <a:t>Why did you decide to solve this Problem statement?</a:t>
            </a:r>
            <a:endParaRPr lang="en-US"/>
          </a:p>
          <a:p>
            <a:pPr algn="just">
              <a:buSzPts val="1400"/>
            </a:pPr>
            <a:endParaRPr lang="en" dirty="0">
              <a:solidFill>
                <a:srgbClr val="222222"/>
              </a:solidFill>
              <a:highlight>
                <a:srgbClr val="FFFFFF"/>
              </a:highlight>
              <a:latin typeface="Lato"/>
              <a:ea typeface="Lato"/>
              <a:cs typeface="Lato"/>
            </a:endParaRPr>
          </a:p>
          <a:p>
            <a:pPr algn="just">
              <a:buSzPts val="1400"/>
            </a:pPr>
            <a:endParaRPr lang="en" dirty="0">
              <a:solidFill>
                <a:srgbClr val="222222"/>
              </a:solidFill>
              <a:highlight>
                <a:srgbClr val="FFFFFF"/>
              </a:highlight>
              <a:latin typeface="Lato"/>
              <a:ea typeface="Lato"/>
              <a:cs typeface="Lato"/>
            </a:endParaRPr>
          </a:p>
          <a:p>
            <a:pPr algn="just"/>
            <a:r>
              <a:rPr lang="en" b="1" dirty="0">
                <a:highlight>
                  <a:srgbClr val="FFFFFF"/>
                </a:highlight>
                <a:ea typeface="Lato"/>
              </a:rPr>
              <a:t>1. Physically Challenged are No more Challenged</a:t>
            </a:r>
            <a:endParaRPr lang="en" b="1" dirty="0"/>
          </a:p>
          <a:p>
            <a:pPr algn="just"/>
            <a:endParaRPr lang="en" dirty="0">
              <a:highlight>
                <a:srgbClr val="FFFFFF"/>
              </a:highlight>
              <a:ea typeface="Lato"/>
            </a:endParaRPr>
          </a:p>
          <a:p>
            <a:pPr algn="just"/>
            <a:r>
              <a:rPr lang="en" dirty="0">
                <a:highlight>
                  <a:srgbClr val="FFFFFF"/>
                </a:highlight>
                <a:ea typeface="Lato"/>
              </a:rPr>
              <a:t>            Virtual assistants make it possible for blind or visually impaired people to use only their voice to navigate into their accounts and get what they want in no time.</a:t>
            </a:r>
            <a:endParaRPr lang="en"/>
          </a:p>
          <a:p>
            <a:pPr algn="just"/>
            <a:endParaRPr lang="en" b="1" dirty="0">
              <a:highlight>
                <a:srgbClr val="FFFFFF"/>
              </a:highlight>
              <a:ea typeface="Lato"/>
            </a:endParaRPr>
          </a:p>
          <a:p>
            <a:pPr algn="just"/>
            <a:r>
              <a:rPr lang="en" b="1" dirty="0">
                <a:highlight>
                  <a:srgbClr val="FFFFFF"/>
                </a:highlight>
                <a:ea typeface="Lato"/>
              </a:rPr>
              <a:t>2. All In One Account Manager</a:t>
            </a:r>
          </a:p>
          <a:p>
            <a:pPr algn="just"/>
            <a:endParaRPr lang="en">
              <a:highlight>
                <a:srgbClr val="FFFFFF"/>
              </a:highlight>
              <a:ea typeface="Lato"/>
            </a:endParaRPr>
          </a:p>
          <a:p>
            <a:pPr algn="just"/>
            <a:r>
              <a:rPr lang="en" dirty="0">
                <a:highlight>
                  <a:srgbClr val="FFFFFF"/>
                </a:highlight>
                <a:ea typeface="Lato"/>
              </a:rPr>
              <a:t>           With virtual assistants incorporated into the device, banks may be unfastened with very crucial and steeply-priced touch middle time, further saving customers time through presenting short responses to all their Account Related Queries in place of making them wait unnecessarily.</a:t>
            </a:r>
            <a:endParaRPr lang="en"/>
          </a:p>
          <a:p>
            <a:pPr algn="just"/>
            <a:endParaRPr lang="en" dirty="0">
              <a:highlight>
                <a:srgbClr val="FFFFFF"/>
              </a:highlight>
              <a:ea typeface="Lato"/>
            </a:endParaRPr>
          </a:p>
          <a:p>
            <a:pPr algn="just"/>
            <a:r>
              <a:rPr lang="en" b="1" dirty="0">
                <a:solidFill>
                  <a:srgbClr val="222222"/>
                </a:solidFill>
                <a:highlight>
                  <a:srgbClr val="FFFFFF"/>
                </a:highlight>
                <a:ea typeface="Lato"/>
              </a:rPr>
              <a:t>3. </a:t>
            </a:r>
            <a:r>
              <a:rPr lang="en" b="1" dirty="0">
                <a:highlight>
                  <a:srgbClr val="FFFFFF"/>
                </a:highlight>
                <a:ea typeface="Lato"/>
              </a:rPr>
              <a:t>Balance Check</a:t>
            </a:r>
            <a:endParaRPr lang="en" dirty="0">
              <a:highlight>
                <a:srgbClr val="FFFFFF"/>
              </a:highlight>
              <a:ea typeface="Lato"/>
            </a:endParaRPr>
          </a:p>
          <a:p>
            <a:pPr algn="just"/>
            <a:endParaRPr lang="en" dirty="0">
              <a:highlight>
                <a:srgbClr val="FFFFFF"/>
              </a:highlight>
              <a:ea typeface="Lato"/>
            </a:endParaRPr>
          </a:p>
          <a:p>
            <a:pPr algn="just"/>
            <a:r>
              <a:rPr lang="en" dirty="0">
                <a:highlight>
                  <a:srgbClr val="FFFFFF"/>
                </a:highlight>
                <a:ea typeface="Lato"/>
              </a:rPr>
              <a:t>            Virtual assistants in banking can work much like live ones and provide customers with information on their account balances as well as a brief overview of their daily transactions.</a:t>
            </a:r>
            <a:endParaRPr lang="en" dirty="0"/>
          </a:p>
          <a:p>
            <a:pPr algn="just">
              <a:buSzPts val="1400"/>
            </a:pPr>
            <a:endParaRPr lang="en" dirty="0">
              <a:solidFill>
                <a:srgbClr val="222222"/>
              </a:solidFill>
              <a:highlight>
                <a:srgbClr val="FFFFFF"/>
              </a:highlight>
              <a:latin typeface="Lato"/>
              <a:ea typeface="Lato"/>
              <a:cs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8" name="Google Shape;348;p2"/>
          <p:cNvSpPr txBox="1"/>
          <p:nvPr/>
        </p:nvSpPr>
        <p:spPr>
          <a:xfrm>
            <a:off x="455931" y="600967"/>
            <a:ext cx="8238600" cy="3943466"/>
          </a:xfrm>
          <a:prstGeom prst="rect">
            <a:avLst/>
          </a:prstGeom>
          <a:noFill/>
          <a:ln>
            <a:noFill/>
          </a:ln>
        </p:spPr>
        <p:txBody>
          <a:bodyPr spcFirstLastPara="1" wrap="square" lIns="91425" tIns="91425" rIns="91425" bIns="91425" anchor="t" anchorCtr="0">
            <a:noAutofit/>
          </a:bodyPr>
          <a:lstStyle/>
          <a:p>
            <a:pPr algn="just">
              <a:buSzPts val="1400"/>
            </a:pPr>
            <a:r>
              <a:rPr lang="en" b="1" dirty="0"/>
              <a:t>4.  Personalized  Assistance</a:t>
            </a:r>
            <a:endParaRPr lang="en" b="1" dirty="0">
              <a:highlight>
                <a:srgbClr val="FFFFFF"/>
              </a:highlight>
              <a:ea typeface="Lato"/>
            </a:endParaRPr>
          </a:p>
          <a:p>
            <a:pPr algn="just">
              <a:buSzPts val="1400"/>
            </a:pPr>
            <a:endParaRPr lang="en" dirty="0"/>
          </a:p>
          <a:p>
            <a:pPr algn="just"/>
            <a:r>
              <a:rPr lang="en" dirty="0">
                <a:highlight>
                  <a:srgbClr val="FFFFFF"/>
                </a:highlight>
              </a:rPr>
              <a:t>            </a:t>
            </a:r>
            <a:r>
              <a:rPr lang="en" dirty="0"/>
              <a:t>Undoubtedly, virtual banking assistants can notify customers with deposit alerts, and reminders on transfers and help them in providing information related to any banking services like credit cards, loans, etc.</a:t>
            </a:r>
            <a:endParaRPr lang="en"/>
          </a:p>
          <a:p>
            <a:pPr algn="just"/>
            <a:endParaRPr lang="en" b="1" dirty="0"/>
          </a:p>
          <a:p>
            <a:pPr algn="just"/>
            <a:r>
              <a:rPr lang="en" b="1" dirty="0"/>
              <a:t>5. Financial Assistance</a:t>
            </a:r>
          </a:p>
          <a:p>
            <a:pPr algn="just"/>
            <a:endParaRPr lang="en" dirty="0"/>
          </a:p>
          <a:p>
            <a:pPr algn="just"/>
            <a:r>
              <a:rPr lang="en" dirty="0">
                <a:highlight>
                  <a:srgbClr val="FFFFFF"/>
                </a:highlight>
              </a:rPr>
              <a:t>            </a:t>
            </a:r>
            <a:r>
              <a:rPr lang="en" dirty="0"/>
              <a:t>Banking virtual assistants can act like financial advisors if they are integrated with the appropriate historical data. They can assist clients with managing their finances by responding to chat requests from customers regarding spending and budgeting.</a:t>
            </a:r>
            <a:endParaRPr lang="en"/>
          </a:p>
          <a:p>
            <a:pPr algn="just"/>
            <a:endParaRPr lang="en" dirty="0"/>
          </a:p>
          <a:p>
            <a:pPr algn="just"/>
            <a:r>
              <a:rPr lang="en" b="1" dirty="0"/>
              <a:t>6. Customer Support</a:t>
            </a:r>
          </a:p>
          <a:p>
            <a:pPr algn="just"/>
            <a:endParaRPr lang="en" dirty="0"/>
          </a:p>
          <a:p>
            <a:pPr algn="just"/>
            <a:r>
              <a:rPr lang="en" dirty="0"/>
              <a:t>Banking virtual assistants can provide various customer support services in addition to fundamental banking functions, such as fraud detection, adding or removing payees, setting up periodic bill payments, checking account overdrafts, and more.</a:t>
            </a:r>
            <a:endParaRPr lang="en"/>
          </a:p>
          <a:p>
            <a:pPr algn="just"/>
            <a:endParaRPr lang="en" dirty="0"/>
          </a:p>
          <a:p>
            <a:pPr algn="just">
              <a:buSzPts val="1400"/>
            </a:pPr>
            <a:endParaRPr lang="en" dirty="0"/>
          </a:p>
        </p:txBody>
      </p:sp>
    </p:spTree>
    <p:extLst>
      <p:ext uri="{BB962C8B-B14F-4D97-AF65-F5344CB8AC3E}">
        <p14:creationId xmlns:p14="http://schemas.microsoft.com/office/powerpoint/2010/main" val="554850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User Segment &amp; Pain Points</a:t>
            </a:r>
            <a:endParaRPr sz="2000"/>
          </a:p>
        </p:txBody>
      </p:sp>
      <p:sp>
        <p:nvSpPr>
          <p:cNvPr id="354" name="Google Shape;354;p3"/>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a:buNone/>
            </a:pPr>
            <a:r>
              <a:rPr lang="en" sz="1400" b="1" i="0" u="none" strike="noStrike" cap="none" dirty="0">
                <a:solidFill>
                  <a:srgbClr val="222222"/>
                </a:solidFill>
                <a:highlight>
                  <a:srgbClr val="FFFFFF"/>
                </a:highlight>
                <a:latin typeface="Lato"/>
                <a:ea typeface="Lato"/>
                <a:cs typeface="Lato"/>
                <a:sym typeface="Lato"/>
              </a:rPr>
              <a:t>Which user /advertiser segment would be early adopter of your product &amp; why?</a:t>
            </a:r>
            <a:endParaRPr lang="en-US" sz="1400" b="1" i="0" u="none" strike="noStrike" cap="none" dirty="0">
              <a:solidFill>
                <a:srgbClr val="222222"/>
              </a:solidFill>
              <a:highlight>
                <a:srgbClr val="FFFFFF"/>
              </a:highlight>
              <a:latin typeface="Lato"/>
              <a:ea typeface="Lato"/>
              <a:cs typeface="Lato"/>
            </a:endParaRPr>
          </a:p>
          <a:p>
            <a:pPr marL="0" marR="0" lvl="0" indent="0" algn="l" rtl="0">
              <a:lnSpc>
                <a:spcPct val="115000"/>
              </a:lnSpc>
              <a:spcBef>
                <a:spcPts val="1000"/>
              </a:spcBef>
              <a:spcAft>
                <a:spcPts val="100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a:p>
            <a:pPr>
              <a:lnSpc>
                <a:spcPct val="114999"/>
              </a:lnSpc>
              <a:spcBef>
                <a:spcPts val="1000"/>
              </a:spcBef>
              <a:spcAft>
                <a:spcPts val="1000"/>
              </a:spcAft>
              <a:buSzPts val="1200"/>
            </a:pPr>
            <a:endParaRPr lang="en-US" b="1" dirty="0">
              <a:latin typeface="Lato"/>
              <a:ea typeface="Lato"/>
              <a:cs typeface="Lato"/>
            </a:endParaRPr>
          </a:p>
          <a:p>
            <a:pPr marL="285750" indent="-285750">
              <a:lnSpc>
                <a:spcPct val="114999"/>
              </a:lnSpc>
              <a:spcBef>
                <a:spcPts val="1000"/>
              </a:spcBef>
              <a:spcAft>
                <a:spcPts val="1000"/>
              </a:spcAft>
              <a:buSzPts val="1200"/>
              <a:buFont typeface="Wingdings"/>
              <a:buChar char="ü"/>
            </a:pPr>
            <a:r>
              <a:rPr lang="en-US" b="1" dirty="0">
                <a:latin typeface="Lato"/>
                <a:ea typeface="Lato"/>
                <a:cs typeface="Lato"/>
              </a:rPr>
              <a:t>Integrated as an API in Banking applications (Like Web app, Mobile app etc.,)</a:t>
            </a:r>
            <a:endParaRPr lang="en-US" dirty="0"/>
          </a:p>
        </p:txBody>
      </p:sp>
      <p:pic>
        <p:nvPicPr>
          <p:cNvPr id="2" name="Picture 2">
            <a:extLst>
              <a:ext uri="{FF2B5EF4-FFF2-40B4-BE49-F238E27FC236}">
                <a16:creationId xmlns:a16="http://schemas.microsoft.com/office/drawing/2014/main" id="{3F5E85BC-247E-481A-8539-A2A0103EE45E}"/>
              </a:ext>
            </a:extLst>
          </p:cNvPr>
          <p:cNvPicPr>
            <a:picLocks noChangeAspect="1"/>
          </p:cNvPicPr>
          <p:nvPr/>
        </p:nvPicPr>
        <p:blipFill>
          <a:blip r:embed="rId3"/>
          <a:stretch>
            <a:fillRect/>
          </a:stretch>
        </p:blipFill>
        <p:spPr>
          <a:xfrm>
            <a:off x="7336367" y="2274409"/>
            <a:ext cx="915811" cy="91581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436175" y="12275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r>
              <a:rPr lang="en" sz="1400" b="1" i="0" u="none" strike="noStrike" cap="none" dirty="0">
                <a:solidFill>
                  <a:srgbClr val="222222"/>
                </a:solidFill>
                <a:highlight>
                  <a:srgbClr val="FFFFFF"/>
                </a:highlight>
                <a:latin typeface="Lato"/>
                <a:ea typeface="Lato"/>
                <a:cs typeface="Lato"/>
                <a:sym typeface="Lato"/>
              </a:rPr>
              <a:t>What are the alternatives/competitive products for the problem you are solving?</a:t>
            </a:r>
            <a:endParaRPr lang="en-US" sz="1400" b="1" i="0" u="none" strike="noStrike" cap="none" dirty="0">
              <a:latin typeface="Lato"/>
              <a:ea typeface="Lato"/>
              <a:cs typeface="Lato"/>
            </a:endParaRPr>
          </a:p>
          <a:p>
            <a:pPr>
              <a:lnSpc>
                <a:spcPct val="114999"/>
              </a:lnSpc>
              <a:spcBef>
                <a:spcPts val="1000"/>
              </a:spcBef>
              <a:spcAft>
                <a:spcPts val="1000"/>
              </a:spcAft>
              <a:buSzPts val="1400"/>
            </a:pPr>
            <a:endParaRPr lang="en" dirty="0">
              <a:solidFill>
                <a:srgbClr val="222222"/>
              </a:solidFill>
              <a:highlight>
                <a:srgbClr val="FFFFFF"/>
              </a:highlight>
              <a:latin typeface="Lato"/>
              <a:ea typeface="Lato"/>
              <a:cs typeface="Lato"/>
            </a:endParaRPr>
          </a:p>
          <a:p>
            <a:pPr marL="285750" indent="-285750">
              <a:lnSpc>
                <a:spcPct val="114999"/>
              </a:lnSpc>
              <a:spcBef>
                <a:spcPts val="1000"/>
              </a:spcBef>
              <a:spcAft>
                <a:spcPts val="1000"/>
              </a:spcAft>
              <a:buSzPts val="1400"/>
              <a:buFont typeface="Wingdings"/>
              <a:buChar char="§"/>
            </a:pPr>
            <a:r>
              <a:rPr lang="en" dirty="0">
                <a:solidFill>
                  <a:srgbClr val="222222"/>
                </a:solidFill>
                <a:highlight>
                  <a:srgbClr val="FFFFFF"/>
                </a:highlight>
                <a:latin typeface="Lato"/>
                <a:ea typeface="Lato"/>
                <a:cs typeface="Lato"/>
              </a:rPr>
              <a:t>Already existing Chatbot support provided in various banking applications.</a:t>
            </a: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Pre-Requisite</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187782" y="377729"/>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4A4548"/>
                </a:solidFill>
                <a:highlight>
                  <a:srgbClr val="FFFFFF"/>
                </a:highlight>
              </a:rPr>
              <a:t>Azure tools or resources</a:t>
            </a:r>
            <a:endParaRPr sz="2000" dirty="0"/>
          </a:p>
        </p:txBody>
      </p:sp>
      <p:sp>
        <p:nvSpPr>
          <p:cNvPr id="366" name="Google Shape;366;p5"/>
          <p:cNvSpPr txBox="1">
            <a:spLocks noGrp="1"/>
          </p:cNvSpPr>
          <p:nvPr>
            <p:ph type="title"/>
          </p:nvPr>
        </p:nvSpPr>
        <p:spPr>
          <a:xfrm>
            <a:off x="277590" y="1521803"/>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400" b="0" dirty="0">
                <a:solidFill>
                  <a:srgbClr val="4A4548"/>
                </a:solidFill>
                <a:highlight>
                  <a:srgbClr val="FFFFFF"/>
                </a:highlight>
              </a:rPr>
              <a:t>Azure tools or resources which are likely to be used by you for the prototype, if your idea gets selected</a:t>
            </a:r>
            <a:br>
              <a:rPr lang="en" sz="1400" b="0" dirty="0">
                <a:solidFill>
                  <a:srgbClr val="4A4548"/>
                </a:solidFill>
                <a:highlight>
                  <a:srgbClr val="FFFFFF"/>
                </a:highlight>
              </a:rPr>
            </a:br>
            <a:br>
              <a:rPr lang="en" sz="1400" b="0" dirty="0">
                <a:solidFill>
                  <a:srgbClr val="4A4548"/>
                </a:solidFill>
                <a:highlight>
                  <a:srgbClr val="FFFFFF"/>
                </a:highlight>
              </a:rPr>
            </a:br>
            <a:r>
              <a:rPr lang="en" sz="1400" b="0" dirty="0">
                <a:solidFill>
                  <a:srgbClr val="4A4548"/>
                </a:solidFill>
                <a:highlight>
                  <a:srgbClr val="FFFFFF"/>
                </a:highlight>
              </a:rPr>
              <a:t>	</a:t>
            </a:r>
            <a:br>
              <a:rPr lang="en" sz="1400" b="0" dirty="0">
                <a:solidFill>
                  <a:srgbClr val="4A4548"/>
                </a:solidFill>
                <a:highlight>
                  <a:srgbClr val="FFFFFF"/>
                </a:highlight>
              </a:rPr>
            </a:br>
            <a:r>
              <a:rPr lang="en" sz="1400" dirty="0">
                <a:solidFill>
                  <a:srgbClr val="4A4548"/>
                </a:solidFill>
                <a:highlight>
                  <a:srgbClr val="FFFFFF"/>
                </a:highlight>
              </a:rPr>
              <a:t>AZURE BOT SERVICE FRAMEWORK:</a:t>
            </a:r>
            <a:br>
              <a:rPr lang="en" sz="1400" dirty="0">
                <a:solidFill>
                  <a:srgbClr val="4A4548"/>
                </a:solidFill>
                <a:highlight>
                  <a:srgbClr val="FFFFFF"/>
                </a:highlight>
              </a:rPr>
            </a:br>
            <a:r>
              <a:rPr lang="en" sz="1400" dirty="0">
                <a:solidFill>
                  <a:srgbClr val="4A4548"/>
                </a:solidFill>
                <a:highlight>
                  <a:srgbClr val="FFFFFF"/>
                </a:highlight>
              </a:rPr>
              <a:t>		</a:t>
            </a:r>
            <a:br>
              <a:rPr lang="en" sz="1400" dirty="0">
                <a:solidFill>
                  <a:srgbClr val="4A4548"/>
                </a:solidFill>
                <a:highlight>
                  <a:srgbClr val="FFFFFF"/>
                </a:highlight>
              </a:rPr>
            </a:br>
            <a:r>
              <a:rPr lang="en" sz="1400" dirty="0">
                <a:solidFill>
                  <a:srgbClr val="4A4548"/>
                </a:solidFill>
                <a:highlight>
                  <a:srgbClr val="FFFFFF"/>
                </a:highlight>
              </a:rPr>
              <a:t>			</a:t>
            </a:r>
            <a:r>
              <a:rPr lang="en-US" sz="1400" b="0" dirty="0">
                <a:solidFill>
                  <a:srgbClr val="4A4548"/>
                </a:solidFill>
                <a:highlight>
                  <a:srgbClr val="FFFFFF"/>
                </a:highlight>
              </a:rPr>
              <a:t>The Azure Bot service is an AI chatbot that offers a variety of ways to build bots utilizing its fundamental tools, such as the Bot Framework SDK for building bots and the bot service for connecting bots to channels. An Azure cloud service is offered by an AI bot.</a:t>
            </a:r>
            <a:endParaRPr sz="1400" b="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Any Supporting Functional Documents</a:t>
            </a:r>
            <a:endParaRPr sz="2000"/>
          </a:p>
        </p:txBody>
      </p:sp>
      <p:sp>
        <p:nvSpPr>
          <p:cNvPr id="372" name="Google Shape;372;p6"/>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Present your solution, talk about methodology, architecture &amp; scalability</a:t>
            </a:r>
            <a:endParaRPr sz="14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US" sz="12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r>
              <a:rPr lang="en-IN" sz="1200" b="1" dirty="0">
                <a:latin typeface="Lato"/>
                <a:ea typeface="Lato"/>
                <a:cs typeface="Lato"/>
                <a:sym typeface="Lato"/>
              </a:rPr>
              <a:t>Solution:</a:t>
            </a:r>
          </a:p>
          <a:p>
            <a:pPr marL="914400" marR="0" lvl="0" indent="0" algn="l" rtl="0">
              <a:lnSpc>
                <a:spcPct val="100000"/>
              </a:lnSpc>
              <a:spcBef>
                <a:spcPts val="0"/>
              </a:spcBef>
              <a:spcAft>
                <a:spcPts val="0"/>
              </a:spcAft>
              <a:buClr>
                <a:srgbClr val="000000"/>
              </a:buClr>
              <a:buSzPts val="1200"/>
              <a:buFont typeface="Arial"/>
              <a:buNone/>
            </a:pPr>
            <a:r>
              <a:rPr lang="en-IN" sz="1200" b="0" i="0" u="none" strike="noStrike" cap="none" dirty="0">
                <a:solidFill>
                  <a:srgbClr val="000000"/>
                </a:solidFill>
                <a:latin typeface="Lato"/>
                <a:ea typeface="Lato"/>
                <a:cs typeface="Lato"/>
                <a:sym typeface="Lato"/>
              </a:rPr>
              <a:t>	An A.I po</a:t>
            </a:r>
            <a:r>
              <a:rPr lang="en-IN" sz="1200" dirty="0">
                <a:latin typeface="Lato"/>
                <a:ea typeface="Lato"/>
                <a:cs typeface="Lato"/>
                <a:sym typeface="Lato"/>
              </a:rPr>
              <a:t>wered </a:t>
            </a:r>
            <a:r>
              <a:rPr lang="en-US" sz="1200" dirty="0">
                <a:latin typeface="Lato"/>
                <a:ea typeface="Lato"/>
                <a:cs typeface="Lato"/>
                <a:sym typeface="Lato"/>
              </a:rPr>
              <a:t> banking virtual assistant that can handle payments and transfers, credit card activation, password resets and other customer services not only to normal people but also to the differently-abled persons too using it’s voice assistance feature.</a:t>
            </a:r>
          </a:p>
          <a:p>
            <a:pPr marL="914400" marR="0" lvl="0" indent="0" algn="l" rtl="0">
              <a:lnSpc>
                <a:spcPct val="100000"/>
              </a:lnSpc>
              <a:spcBef>
                <a:spcPts val="0"/>
              </a:spcBef>
              <a:spcAft>
                <a:spcPts val="0"/>
              </a:spcAft>
              <a:buClr>
                <a:srgbClr val="000000"/>
              </a:buClr>
              <a:buSzPts val="1200"/>
              <a:buFont typeface="Arial"/>
              <a:buNone/>
            </a:pPr>
            <a:endParaRPr lang="en-US" sz="1200" b="1" dirty="0">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r>
              <a:rPr lang="en-US" sz="1200" b="1" dirty="0">
                <a:latin typeface="Lato"/>
                <a:ea typeface="Lato"/>
                <a:cs typeface="Lato"/>
                <a:sym typeface="Lato"/>
              </a:rPr>
              <a:t>Methodology:</a:t>
            </a:r>
          </a:p>
          <a:p>
            <a:pPr marL="914400" marR="0" lvl="0" indent="0" algn="l" rtl="0">
              <a:lnSpc>
                <a:spcPct val="100000"/>
              </a:lnSpc>
              <a:spcBef>
                <a:spcPts val="0"/>
              </a:spcBef>
              <a:spcAft>
                <a:spcPts val="0"/>
              </a:spcAft>
              <a:buClr>
                <a:srgbClr val="000000"/>
              </a:buClr>
              <a:buSzPts val="1200"/>
              <a:buFont typeface="Arial"/>
              <a:buNone/>
            </a:pPr>
            <a:r>
              <a:rPr lang="en-US" sz="1200" b="1" dirty="0">
                <a:latin typeface="Lato"/>
                <a:ea typeface="Lato"/>
                <a:cs typeface="Lato"/>
                <a:sym typeface="Lato"/>
              </a:rPr>
              <a:t>	</a:t>
            </a:r>
          </a:p>
          <a:p>
            <a:pPr marL="914400" marR="0" lvl="0" indent="0" algn="l" rtl="0">
              <a:lnSpc>
                <a:spcPct val="100000"/>
              </a:lnSpc>
              <a:spcBef>
                <a:spcPts val="0"/>
              </a:spcBef>
              <a:spcAft>
                <a:spcPts val="0"/>
              </a:spcAft>
              <a:buClr>
                <a:srgbClr val="000000"/>
              </a:buClr>
              <a:buSzPts val="1200"/>
              <a:buFont typeface="Arial"/>
              <a:buNone/>
            </a:pPr>
            <a:r>
              <a:rPr lang="en-US" sz="1200" dirty="0">
                <a:latin typeface="Lato"/>
                <a:ea typeface="Lato"/>
                <a:cs typeface="Lato"/>
                <a:sym typeface="Lato"/>
              </a:rPr>
              <a:t>Our IVA(Intelligent Virtual Assistant) is built mainly using 3 </a:t>
            </a:r>
            <a:r>
              <a:rPr lang="en-US" sz="1200" b="1" dirty="0">
                <a:latin typeface="Lato"/>
                <a:ea typeface="Lato"/>
                <a:cs typeface="Lato"/>
                <a:sym typeface="Lato"/>
              </a:rPr>
              <a:t>Python Libraries:</a:t>
            </a:r>
          </a:p>
          <a:p>
            <a:pPr marL="914400" marR="0" lvl="0" indent="0" algn="l" rtl="0">
              <a:lnSpc>
                <a:spcPct val="100000"/>
              </a:lnSpc>
              <a:spcBef>
                <a:spcPts val="0"/>
              </a:spcBef>
              <a:spcAft>
                <a:spcPts val="0"/>
              </a:spcAft>
              <a:buClr>
                <a:srgbClr val="000000"/>
              </a:buClr>
              <a:buSzPts val="1200"/>
              <a:buFont typeface="Arial"/>
              <a:buNone/>
            </a:pPr>
            <a:r>
              <a:rPr lang="en-US" sz="1200" b="1" dirty="0">
                <a:latin typeface="Lato"/>
                <a:ea typeface="Lato"/>
                <a:cs typeface="Lato"/>
                <a:sym typeface="Lato"/>
              </a:rPr>
              <a:t>			</a:t>
            </a:r>
          </a:p>
          <a:p>
            <a:pPr marL="914400" marR="0" lvl="0" indent="0" algn="l" rtl="0">
              <a:lnSpc>
                <a:spcPct val="100000"/>
              </a:lnSpc>
              <a:spcBef>
                <a:spcPts val="0"/>
              </a:spcBef>
              <a:spcAft>
                <a:spcPts val="0"/>
              </a:spcAft>
              <a:buClr>
                <a:srgbClr val="000000"/>
              </a:buClr>
              <a:buSzPts val="1200"/>
              <a:buFont typeface="Arial"/>
              <a:buNone/>
            </a:pPr>
            <a:r>
              <a:rPr lang="en-US" sz="1200" b="1" dirty="0">
                <a:latin typeface="Lato"/>
                <a:ea typeface="Lato"/>
                <a:cs typeface="Lato"/>
                <a:sym typeface="Lato"/>
              </a:rPr>
              <a:t>1. Python Speech Recognition: </a:t>
            </a:r>
            <a:r>
              <a:rPr lang="en-US" sz="1200" dirty="0">
                <a:latin typeface="Lato"/>
                <a:ea typeface="Lato"/>
                <a:cs typeface="Lato"/>
                <a:sym typeface="Lato"/>
              </a:rPr>
              <a:t>This library transforms the audio signals into a comprehensive computer-readable format. We can also refer to it as a spectrogram. It is a 3D graph with frequency on the Y-axis, time on the X-axis, and color denoting strength. </a:t>
            </a:r>
          </a:p>
          <a:p>
            <a:pPr marL="914400" marR="0" lvl="0" indent="0" algn="l" rtl="0">
              <a:lnSpc>
                <a:spcPct val="100000"/>
              </a:lnSpc>
              <a:spcBef>
                <a:spcPts val="0"/>
              </a:spcBef>
              <a:spcAft>
                <a:spcPts val="0"/>
              </a:spcAft>
              <a:buClr>
                <a:srgbClr val="000000"/>
              </a:buClr>
              <a:buSzPts val="1200"/>
              <a:buFont typeface="Arial"/>
              <a:buNone/>
            </a:pPr>
            <a:endParaRPr lang="en-US" sz="1200" dirty="0">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r>
              <a:rPr lang="en-US" sz="1200" b="1" dirty="0">
                <a:latin typeface="Lato"/>
                <a:ea typeface="Lato"/>
                <a:cs typeface="Lato"/>
                <a:sym typeface="Lato"/>
              </a:rPr>
              <a:t>2. Pyttsx3:  </a:t>
            </a:r>
            <a:r>
              <a:rPr lang="en-US" sz="1200" dirty="0">
                <a:latin typeface="Lato"/>
                <a:ea typeface="Lato"/>
                <a:cs typeface="Lato"/>
                <a:sym typeface="Lato"/>
              </a:rPr>
              <a:t>This conservation library in Python translates text to speech. </a:t>
            </a:r>
          </a:p>
          <a:p>
            <a:pPr marL="914400" marR="0" lvl="0" indent="0" algn="l" rtl="0">
              <a:lnSpc>
                <a:spcPct val="100000"/>
              </a:lnSpc>
              <a:spcBef>
                <a:spcPts val="0"/>
              </a:spcBef>
              <a:spcAft>
                <a:spcPts val="0"/>
              </a:spcAft>
              <a:buClr>
                <a:srgbClr val="000000"/>
              </a:buClr>
              <a:buSzPts val="1200"/>
              <a:buFont typeface="Arial"/>
              <a:buNone/>
            </a:pPr>
            <a:endParaRPr lang="en-US" sz="1200" b="1" dirty="0">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r>
              <a:rPr lang="en-US" sz="1200" b="1" dirty="0">
                <a:latin typeface="Lato"/>
                <a:ea typeface="Lato"/>
                <a:cs typeface="Lato"/>
                <a:sym typeface="Lato"/>
              </a:rPr>
              <a:t>3. </a:t>
            </a:r>
            <a:r>
              <a:rPr lang="en-US" sz="1200" b="1" dirty="0" err="1">
                <a:latin typeface="Lato"/>
                <a:ea typeface="Lato"/>
                <a:cs typeface="Lato"/>
                <a:sym typeface="Lato"/>
              </a:rPr>
              <a:t>PyAudio</a:t>
            </a:r>
            <a:r>
              <a:rPr lang="en-US" sz="1200" dirty="0">
                <a:latin typeface="Lato"/>
                <a:ea typeface="Lato"/>
                <a:cs typeface="Lato"/>
                <a:sym typeface="Lato"/>
              </a:rPr>
              <a:t>: With </a:t>
            </a:r>
            <a:r>
              <a:rPr lang="en-US" sz="1200" dirty="0" err="1">
                <a:latin typeface="Lato"/>
                <a:ea typeface="Lato"/>
                <a:cs typeface="Lato"/>
                <a:sym typeface="Lato"/>
              </a:rPr>
              <a:t>Pyaudio</a:t>
            </a:r>
            <a:r>
              <a:rPr lang="en-US" sz="1200" dirty="0">
                <a:latin typeface="Lato"/>
                <a:ea typeface="Lato"/>
                <a:cs typeface="Lato"/>
                <a:sym typeface="Lato"/>
              </a:rPr>
              <a:t> from Python, you can play and record audio quickly on several devices.</a:t>
            </a:r>
          </a:p>
          <a:p>
            <a:pPr marL="914400" marR="0" lvl="0" indent="0" algn="l" rtl="0">
              <a:lnSpc>
                <a:spcPct val="100000"/>
              </a:lnSpc>
              <a:spcBef>
                <a:spcPts val="0"/>
              </a:spcBef>
              <a:spcAft>
                <a:spcPts val="0"/>
              </a:spcAft>
              <a:buClr>
                <a:srgbClr val="000000"/>
              </a:buClr>
              <a:buSzPts val="1200"/>
              <a:buFont typeface="Arial"/>
              <a:buNone/>
            </a:pPr>
            <a:endParaRPr lang="en-US" sz="1200" b="1" dirty="0">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US" sz="1200" b="1" dirty="0">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US" sz="1200" b="1" dirty="0">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r>
              <a:rPr lang="en-US" sz="1200" b="1" dirty="0">
                <a:latin typeface="Lato"/>
                <a:ea typeface="Lato"/>
                <a:cs typeface="Lato"/>
                <a:sym typeface="Lato"/>
              </a:rPr>
              <a:t>	</a:t>
            </a:r>
          </a:p>
          <a:p>
            <a:pPr marL="914400" marR="0" lvl="0" indent="0" algn="l" rtl="0">
              <a:lnSpc>
                <a:spcPct val="100000"/>
              </a:lnSpc>
              <a:spcBef>
                <a:spcPts val="0"/>
              </a:spcBef>
              <a:spcAft>
                <a:spcPts val="0"/>
              </a:spcAft>
              <a:buClr>
                <a:srgbClr val="000000"/>
              </a:buClr>
              <a:buSzPts val="1200"/>
              <a:buFont typeface="Arial"/>
              <a:buNone/>
            </a:pPr>
            <a:endParaRPr lang="en-US" sz="12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Any Supporting Functional Documents</a:t>
            </a:r>
            <a:endParaRPr sz="2000"/>
          </a:p>
        </p:txBody>
      </p:sp>
      <p:sp>
        <p:nvSpPr>
          <p:cNvPr id="372" name="Google Shape;372;p6"/>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Present your solution, talk about methodology, architecture &amp; scalability</a:t>
            </a:r>
            <a:endParaRPr sz="14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US" sz="12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US" sz="1200" b="1" dirty="0">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r>
              <a:rPr lang="en-US" sz="1200" b="1" dirty="0">
                <a:latin typeface="Lato"/>
                <a:ea typeface="Lato"/>
                <a:cs typeface="Lato"/>
                <a:sym typeface="Lato"/>
              </a:rPr>
              <a:t>	</a:t>
            </a:r>
          </a:p>
          <a:p>
            <a:pPr marL="91440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Lato"/>
                <a:ea typeface="Lato"/>
                <a:cs typeface="Lato"/>
                <a:sym typeface="Lato"/>
              </a:rPr>
              <a:t>Our solution model is implemented using the following steps</a:t>
            </a:r>
            <a:r>
              <a:rPr lang="en-US" sz="1200" dirty="0">
                <a:latin typeface="Lato"/>
                <a:ea typeface="Lato"/>
                <a:cs typeface="Lato"/>
                <a:sym typeface="Lato"/>
              </a:rPr>
              <a:t>:</a:t>
            </a:r>
          </a:p>
          <a:p>
            <a:pPr marL="914400" marR="0" lvl="0" indent="0" algn="l" rtl="0">
              <a:lnSpc>
                <a:spcPct val="100000"/>
              </a:lnSpc>
              <a:spcBef>
                <a:spcPts val="0"/>
              </a:spcBef>
              <a:spcAft>
                <a:spcPts val="0"/>
              </a:spcAft>
              <a:buClr>
                <a:srgbClr val="000000"/>
              </a:buClr>
              <a:buSzPts val="1200"/>
              <a:buFont typeface="Arial"/>
              <a:buNone/>
            </a:pPr>
            <a:endParaRPr lang="en-US" sz="12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r>
              <a:rPr lang="en-US" sz="1200" dirty="0">
                <a:latin typeface="Lato"/>
                <a:ea typeface="Lato"/>
                <a:cs typeface="Lato"/>
                <a:sym typeface="Lato"/>
              </a:rPr>
              <a:t>Step-1: Import the required Python modules.</a:t>
            </a:r>
          </a:p>
          <a:p>
            <a:pPr marL="914400" marR="0" lvl="0" indent="0" algn="l" rtl="0">
              <a:lnSpc>
                <a:spcPct val="100000"/>
              </a:lnSpc>
              <a:spcBef>
                <a:spcPts val="0"/>
              </a:spcBef>
              <a:spcAft>
                <a:spcPts val="0"/>
              </a:spcAft>
              <a:buClr>
                <a:srgbClr val="000000"/>
              </a:buClr>
              <a:buSzPts val="1200"/>
              <a:buFont typeface="Arial"/>
              <a:buNone/>
            </a:pPr>
            <a:endParaRPr lang="en-US" sz="12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r>
              <a:rPr lang="en-US" sz="1200" dirty="0">
                <a:latin typeface="Lato"/>
                <a:ea typeface="Lato"/>
                <a:cs typeface="Lato"/>
                <a:sym typeface="Lato"/>
              </a:rPr>
              <a:t>Step-2: Create two voice communication functions, one for listening and another for responding.</a:t>
            </a:r>
          </a:p>
          <a:p>
            <a:pPr marL="914400" marR="0" lvl="0" indent="0" algn="l" rtl="0">
              <a:lnSpc>
                <a:spcPct val="100000"/>
              </a:lnSpc>
              <a:spcBef>
                <a:spcPts val="0"/>
              </a:spcBef>
              <a:spcAft>
                <a:spcPts val="0"/>
              </a:spcAft>
              <a:buClr>
                <a:srgbClr val="000000"/>
              </a:buClr>
              <a:buSzPts val="1200"/>
              <a:buFont typeface="Arial"/>
              <a:buNone/>
            </a:pPr>
            <a:endParaRPr lang="en-US" sz="12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r>
              <a:rPr lang="en-US" sz="1200" dirty="0">
                <a:latin typeface="Lato"/>
                <a:ea typeface="Lato"/>
                <a:cs typeface="Lato"/>
                <a:sym typeface="Lato"/>
              </a:rPr>
              <a:t>Step-3: Create voiced responses to the kinds of questions you want your assistant to answer.</a:t>
            </a:r>
          </a:p>
          <a:p>
            <a:pPr marL="914400" marR="0" lvl="0" indent="0" algn="l" rtl="0">
              <a:lnSpc>
                <a:spcPct val="100000"/>
              </a:lnSpc>
              <a:spcBef>
                <a:spcPts val="0"/>
              </a:spcBef>
              <a:spcAft>
                <a:spcPts val="0"/>
              </a:spcAft>
              <a:buClr>
                <a:srgbClr val="000000"/>
              </a:buClr>
              <a:buSzPts val="1200"/>
              <a:buFont typeface="Arial"/>
              <a:buNone/>
            </a:pPr>
            <a:endParaRPr lang="en-US" sz="12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r>
              <a:rPr lang="en-US" sz="1200" dirty="0">
                <a:latin typeface="Lato"/>
                <a:ea typeface="Lato"/>
                <a:cs typeface="Lato"/>
                <a:sym typeface="Lato"/>
              </a:rPr>
              <a:t>Step-4:  Create the lookup routines the virtual assistant will perform when asked a specific question.</a:t>
            </a:r>
          </a:p>
          <a:p>
            <a:pPr marL="914400" marR="0" lvl="0" indent="0" algn="l" rtl="0">
              <a:lnSpc>
                <a:spcPct val="100000"/>
              </a:lnSpc>
              <a:spcBef>
                <a:spcPts val="0"/>
              </a:spcBef>
              <a:spcAft>
                <a:spcPts val="0"/>
              </a:spcAft>
              <a:buClr>
                <a:srgbClr val="000000"/>
              </a:buClr>
              <a:buSzPts val="1200"/>
              <a:buFont typeface="Arial"/>
              <a:buNone/>
            </a:pPr>
            <a:endParaRPr lang="en-US" sz="12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r>
              <a:rPr lang="en-US" sz="1200" dirty="0">
                <a:latin typeface="Lato"/>
                <a:ea typeface="Lato"/>
                <a:cs typeface="Lato"/>
                <a:sym typeface="Lato"/>
              </a:rPr>
              <a:t>Step-5: Train our A.I model using huge datasets such as Coached Conversational Preference Elicitation (CCPE) and Taskmaster-1  of </a:t>
            </a:r>
            <a:r>
              <a:rPr lang="en-US" sz="1200" b="1" dirty="0">
                <a:latin typeface="Lato"/>
                <a:ea typeface="Lato"/>
                <a:cs typeface="Lato"/>
                <a:sym typeface="Lato"/>
              </a:rPr>
              <a:t>Google</a:t>
            </a:r>
            <a:r>
              <a:rPr lang="en-US" sz="1200" dirty="0">
                <a:latin typeface="Lato"/>
                <a:ea typeface="Lato"/>
                <a:cs typeface="Lato"/>
                <a:sym typeface="Lato"/>
              </a:rPr>
              <a:t>.</a:t>
            </a:r>
          </a:p>
          <a:p>
            <a:pPr marL="914400" marR="0" lvl="0" indent="0" algn="l" rtl="0">
              <a:lnSpc>
                <a:spcPct val="100000"/>
              </a:lnSpc>
              <a:spcBef>
                <a:spcPts val="0"/>
              </a:spcBef>
              <a:spcAft>
                <a:spcPts val="0"/>
              </a:spcAft>
              <a:buClr>
                <a:srgbClr val="000000"/>
              </a:buClr>
              <a:buSzPts val="1200"/>
              <a:buFont typeface="Arial"/>
              <a:buNone/>
            </a:pPr>
            <a:endParaRPr lang="en-US" sz="12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r>
              <a:rPr lang="en-US" sz="1200" dirty="0">
                <a:latin typeface="Lato"/>
                <a:ea typeface="Lato"/>
                <a:cs typeface="Lato"/>
                <a:sym typeface="Lato"/>
              </a:rPr>
              <a:t>Step-6: Test the model via real-time applications &amp; implementations.</a:t>
            </a:r>
            <a:endParaRPr lang="en-US" sz="12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spTree>
    <p:extLst>
      <p:ext uri="{BB962C8B-B14F-4D97-AF65-F5344CB8AC3E}">
        <p14:creationId xmlns:p14="http://schemas.microsoft.com/office/powerpoint/2010/main" val="2982241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Any Supporting Functional Documents</a:t>
            </a:r>
            <a:endParaRPr sz="2000"/>
          </a:p>
        </p:txBody>
      </p:sp>
      <p:sp>
        <p:nvSpPr>
          <p:cNvPr id="372" name="Google Shape;372;p6"/>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222222"/>
                </a:solidFill>
                <a:highlight>
                  <a:srgbClr val="FFFFFF"/>
                </a:highlight>
                <a:latin typeface="Lato"/>
                <a:ea typeface="Lato"/>
                <a:cs typeface="Lato"/>
                <a:sym typeface="Lato"/>
              </a:rPr>
              <a:t>Present your solution, talk about methodology, architecture &amp; scalability</a:t>
            </a:r>
          </a:p>
          <a:p>
            <a:pPr marL="0" marR="0" lvl="0" indent="0" algn="l" rtl="0">
              <a:lnSpc>
                <a:spcPct val="100000"/>
              </a:lnSpc>
              <a:spcBef>
                <a:spcPts val="0"/>
              </a:spcBef>
              <a:spcAft>
                <a:spcPts val="0"/>
              </a:spcAft>
              <a:buClr>
                <a:srgbClr val="000000"/>
              </a:buClr>
              <a:buSzPts val="1400"/>
              <a:buFont typeface="Arial"/>
              <a:buNone/>
            </a:pPr>
            <a:endParaRPr lang="en-US" b="1"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222222"/>
                </a:solidFill>
                <a:highlight>
                  <a:srgbClr val="FFFFFF"/>
                </a:highlight>
                <a:latin typeface="Lato"/>
                <a:ea typeface="Lato"/>
                <a:cs typeface="Lato"/>
                <a:sym typeface="Lato"/>
              </a:rPr>
              <a:t>ARCHITECTURE:</a:t>
            </a:r>
            <a:endParaRPr lang="en-US" sz="1400" b="1"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US" sz="12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US" sz="1200" b="1" dirty="0">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r>
              <a:rPr lang="en-US" sz="1200" b="1" dirty="0">
                <a:latin typeface="Lato"/>
                <a:ea typeface="Lato"/>
                <a:cs typeface="Lato"/>
                <a:sym typeface="Lato"/>
              </a:rPr>
              <a:t>	</a:t>
            </a:r>
          </a:p>
          <a:p>
            <a:pPr marL="914400" marR="0" lvl="0" indent="0" algn="l" rtl="0">
              <a:lnSpc>
                <a:spcPct val="100000"/>
              </a:lnSpc>
              <a:spcBef>
                <a:spcPts val="0"/>
              </a:spcBef>
              <a:spcAft>
                <a:spcPts val="0"/>
              </a:spcAft>
              <a:buClr>
                <a:srgbClr val="000000"/>
              </a:buClr>
              <a:buSzPts val="1200"/>
              <a:buFont typeface="Arial"/>
              <a:buNone/>
            </a:pPr>
            <a:endParaRPr lang="en-US" sz="12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pic>
        <p:nvPicPr>
          <p:cNvPr id="4" name="Picture 3">
            <a:extLst>
              <a:ext uri="{FF2B5EF4-FFF2-40B4-BE49-F238E27FC236}">
                <a16:creationId xmlns:a16="http://schemas.microsoft.com/office/drawing/2014/main" id="{EF31312E-0E29-D80C-3558-217AE4223F11}"/>
              </a:ext>
            </a:extLst>
          </p:cNvPr>
          <p:cNvPicPr>
            <a:picLocks noChangeAspect="1"/>
          </p:cNvPicPr>
          <p:nvPr/>
        </p:nvPicPr>
        <p:blipFill>
          <a:blip r:embed="rId3"/>
          <a:stretch>
            <a:fillRect/>
          </a:stretch>
        </p:blipFill>
        <p:spPr>
          <a:xfrm>
            <a:off x="1997869" y="1716882"/>
            <a:ext cx="2700008" cy="3062287"/>
          </a:xfrm>
          <a:prstGeom prst="rect">
            <a:avLst/>
          </a:prstGeom>
        </p:spPr>
      </p:pic>
      <p:sp>
        <p:nvSpPr>
          <p:cNvPr id="5" name="TextBox 4">
            <a:extLst>
              <a:ext uri="{FF2B5EF4-FFF2-40B4-BE49-F238E27FC236}">
                <a16:creationId xmlns:a16="http://schemas.microsoft.com/office/drawing/2014/main" id="{8110A419-4A6E-7B79-0B7E-4FCE7F37F378}"/>
              </a:ext>
            </a:extLst>
          </p:cNvPr>
          <p:cNvSpPr txBox="1"/>
          <p:nvPr/>
        </p:nvSpPr>
        <p:spPr>
          <a:xfrm>
            <a:off x="2671763" y="4757461"/>
            <a:ext cx="1535906" cy="307777"/>
          </a:xfrm>
          <a:prstGeom prst="rect">
            <a:avLst/>
          </a:prstGeom>
          <a:noFill/>
        </p:spPr>
        <p:txBody>
          <a:bodyPr wrap="square" rtlCol="0">
            <a:spAutoFit/>
          </a:bodyPr>
          <a:lstStyle/>
          <a:p>
            <a:r>
              <a:rPr lang="en-US" b="1" dirty="0"/>
              <a:t>Flow Of Events</a:t>
            </a:r>
            <a:endParaRPr lang="en-IN" b="1" dirty="0"/>
          </a:p>
        </p:txBody>
      </p:sp>
      <p:pic>
        <p:nvPicPr>
          <p:cNvPr id="7" name="Picture 6">
            <a:extLst>
              <a:ext uri="{FF2B5EF4-FFF2-40B4-BE49-F238E27FC236}">
                <a16:creationId xmlns:a16="http://schemas.microsoft.com/office/drawing/2014/main" id="{285060B8-098A-B0C9-DC72-E214B99575E9}"/>
              </a:ext>
            </a:extLst>
          </p:cNvPr>
          <p:cNvPicPr>
            <a:picLocks noChangeAspect="1"/>
          </p:cNvPicPr>
          <p:nvPr/>
        </p:nvPicPr>
        <p:blipFill>
          <a:blip r:embed="rId4"/>
          <a:stretch>
            <a:fillRect/>
          </a:stretch>
        </p:blipFill>
        <p:spPr>
          <a:xfrm>
            <a:off x="4836320" y="2156528"/>
            <a:ext cx="3614738" cy="1835672"/>
          </a:xfrm>
          <a:prstGeom prst="rect">
            <a:avLst/>
          </a:prstGeom>
        </p:spPr>
      </p:pic>
    </p:spTree>
    <p:extLst>
      <p:ext uri="{BB962C8B-B14F-4D97-AF65-F5344CB8AC3E}">
        <p14:creationId xmlns:p14="http://schemas.microsoft.com/office/powerpoint/2010/main" val="2796728237"/>
      </p:ext>
    </p:extLst>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783</Words>
  <Application>Microsoft Office PowerPoint</Application>
  <PresentationFormat>On-screen Show (16:9)</PresentationFormat>
  <Paragraphs>92</Paragraphs>
  <Slides>10</Slides>
  <Notes>10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Lato Black</vt:lpstr>
      <vt:lpstr>Wingdings</vt:lpstr>
      <vt:lpstr>Lato</vt:lpstr>
      <vt:lpstr>Trebuchet MS</vt:lpstr>
      <vt:lpstr>Arial</vt:lpstr>
      <vt:lpstr>TI Template</vt:lpstr>
      <vt:lpstr>TI Template</vt:lpstr>
      <vt:lpstr>Bank of Baroda Hackathon - 2022</vt:lpstr>
      <vt:lpstr>Problem Statement?</vt:lpstr>
      <vt:lpstr>PowerPoint Presentation</vt:lpstr>
      <vt:lpstr>User Segment &amp; Pain Points</vt:lpstr>
      <vt:lpstr>Pre-Requisite</vt:lpstr>
      <vt:lpstr>Azure tools or resources</vt:lpstr>
      <vt:lpstr>Any Supporting Functional Documents</vt:lpstr>
      <vt:lpstr>Any Supporting Functional Documents</vt:lpstr>
      <vt:lpstr>Any Supporting Functional Documents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cp:lastModifiedBy>Sarmitha Thangavel</cp:lastModifiedBy>
  <cp:revision>133</cp:revision>
  <dcterms:modified xsi:type="dcterms:W3CDTF">2022-09-20T15:18:38Z</dcterms:modified>
</cp:coreProperties>
</file>