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61"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65" r:id="rId12"/>
    <p:sldId id="272" r:id="rId13"/>
    <p:sldId id="273" r:id="rId14"/>
    <p:sldId id="268" r:id="rId15"/>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6517BF-2BB3-4FA4-BA8C-B5625BC23A4A}" v="46" dt="2024-08-27T14:14:27.386"/>
    <p1510:client id="{EBF5067B-97DE-42E2-831F-1000AECE0DB3}" v="12" dt="2024-08-26T14:35:06.10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c4a8ff529ce8b0d9/Documents/Copy%20of%20employee_data_excel(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c4a8ff529ce8b0d9/Documents/Copy%20of%20employee_data_excel(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c4a8ff529ce8b0d9/Documents/Copy%20of%20employee_data_excel(1).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[Copy of employee_data_excel(1).xlsx]Sheet1!PivotTable1</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Employee</a:t>
            </a:r>
            <a:r>
              <a:rPr lang="en-IN" baseline="0" dirty="0"/>
              <a:t> performance analysis </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1574-4D79-8B12-3455A61CC2DF}"/>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1574-4D79-8B12-3455A61CC2DF}"/>
            </c:ext>
          </c:extLst>
        </c:ser>
        <c:dLbls>
          <c:showLegendKey val="0"/>
          <c:showVal val="0"/>
          <c:showCatName val="0"/>
          <c:showSerName val="0"/>
          <c:showPercent val="0"/>
          <c:showBubbleSize val="0"/>
        </c:dLbls>
        <c:gapWidth val="219"/>
        <c:axId val="445220896"/>
        <c:axId val="445216096"/>
      </c:barChart>
      <c:lineChart>
        <c:grouping val="standard"/>
        <c:varyColors val="0"/>
        <c:ser>
          <c:idx val="2"/>
          <c:order val="2"/>
          <c:tx>
            <c:strRef>
              <c:f>Sheet1!$D$3:$D$4</c:f>
              <c:strCache>
                <c:ptCount val="1"/>
                <c:pt idx="0">
                  <c:v>MED</c:v>
                </c:pt>
              </c:strCache>
            </c:strRef>
          </c:tx>
          <c:spPr>
            <a:ln w="28575" cap="rnd">
              <a:solidFill>
                <a:schemeClr val="accent3"/>
              </a:solidFill>
              <a:round/>
            </a:ln>
            <a:effectLst/>
          </c:spPr>
          <c:marker>
            <c:symbol val="none"/>
          </c:marke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mooth val="0"/>
          <c:extLst>
            <c:ext xmlns:c16="http://schemas.microsoft.com/office/drawing/2014/chart" uri="{C3380CC4-5D6E-409C-BE32-E72D297353CC}">
              <c16:uniqueId val="{00000002-1574-4D79-8B12-3455A61CC2DF}"/>
            </c:ext>
          </c:extLst>
        </c:ser>
        <c:ser>
          <c:idx val="3"/>
          <c:order val="3"/>
          <c:tx>
            <c:strRef>
              <c:f>Sheet1!$E$3:$E$4</c:f>
              <c:strCache>
                <c:ptCount val="1"/>
                <c:pt idx="0">
                  <c:v>VERY HIGH</c:v>
                </c:pt>
              </c:strCache>
            </c:strRef>
          </c:tx>
          <c:spPr>
            <a:ln w="28575" cap="rnd">
              <a:solidFill>
                <a:schemeClr val="accent4"/>
              </a:solidFill>
              <a:round/>
            </a:ln>
            <a:effectLst/>
          </c:spPr>
          <c:marker>
            <c:symbol val="none"/>
          </c:marke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mooth val="0"/>
          <c:extLst>
            <c:ext xmlns:c16="http://schemas.microsoft.com/office/drawing/2014/chart" uri="{C3380CC4-5D6E-409C-BE32-E72D297353CC}">
              <c16:uniqueId val="{00000003-1574-4D79-8B12-3455A61CC2DF}"/>
            </c:ext>
          </c:extLst>
        </c:ser>
        <c:dLbls>
          <c:showLegendKey val="0"/>
          <c:showVal val="0"/>
          <c:showCatName val="0"/>
          <c:showSerName val="0"/>
          <c:showPercent val="0"/>
          <c:showBubbleSize val="0"/>
        </c:dLbls>
        <c:marker val="1"/>
        <c:smooth val="0"/>
        <c:axId val="547173664"/>
        <c:axId val="547172704"/>
      </c:lineChart>
      <c:catAx>
        <c:axId val="4452208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5216096"/>
        <c:crosses val="autoZero"/>
        <c:auto val="1"/>
        <c:lblAlgn val="ctr"/>
        <c:lblOffset val="100"/>
        <c:noMultiLvlLbl val="0"/>
      </c:catAx>
      <c:valAx>
        <c:axId val="445216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5220896"/>
        <c:crosses val="autoZero"/>
        <c:crossBetween val="between"/>
      </c:valAx>
      <c:valAx>
        <c:axId val="547172704"/>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7173664"/>
        <c:crosses val="max"/>
        <c:crossBetween val="between"/>
      </c:valAx>
      <c:catAx>
        <c:axId val="547173664"/>
        <c:scaling>
          <c:orientation val="minMax"/>
        </c:scaling>
        <c:delete val="1"/>
        <c:axPos val="b"/>
        <c:numFmt formatCode="General" sourceLinked="1"/>
        <c:majorTickMark val="out"/>
        <c:minorTickMark val="none"/>
        <c:tickLblPos val="nextTo"/>
        <c:crossAx val="547172704"/>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[Copy of employee_data_excel(1).xlsx]Sheet1!PivotTable1</c:name>
    <c:fmtId val="9"/>
  </c:pivotSource>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IN" dirty="0"/>
              <a:t>Employee Performance analysis </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pivotFmt>
      <c:pivotFmt>
        <c:idx val="28"/>
        <c:spPr>
          <a:solidFill>
            <a:schemeClr val="accent1"/>
          </a:solidFill>
          <a:ln>
            <a:noFill/>
          </a:ln>
          <a:effectLst/>
        </c:spPr>
      </c:pivotFmt>
      <c:pivotFmt>
        <c:idx val="29"/>
        <c:spPr>
          <a:solidFill>
            <a:schemeClr val="accent1"/>
          </a:solidFill>
          <a:ln>
            <a:noFill/>
          </a:ln>
          <a:effectLst/>
        </c:spPr>
      </c:pivotFmt>
      <c:pivotFmt>
        <c:idx val="30"/>
        <c:spPr>
          <a:solidFill>
            <a:schemeClr val="accent1"/>
          </a:solidFill>
          <a:ln>
            <a:noFill/>
          </a:ln>
          <a:effectLst/>
        </c:spPr>
      </c:pivotFmt>
      <c:pivotFmt>
        <c:idx val="31"/>
        <c:spPr>
          <a:solidFill>
            <a:schemeClr val="accent1"/>
          </a:solidFill>
          <a:ln>
            <a:noFill/>
          </a:ln>
          <a:effectLst/>
        </c:spPr>
      </c:pivotFmt>
      <c:pivotFmt>
        <c:idx val="32"/>
        <c:spPr>
          <a:solidFill>
            <a:schemeClr val="accent1"/>
          </a:solidFill>
          <a:ln>
            <a:noFill/>
          </a:ln>
          <a:effectLst/>
        </c:spPr>
      </c:pivotFmt>
      <c:pivotFmt>
        <c:idx val="33"/>
        <c:spPr>
          <a:solidFill>
            <a:schemeClr val="accent1"/>
          </a:solidFill>
          <a:ln>
            <a:noFill/>
          </a:ln>
          <a:effectLst/>
        </c:spPr>
      </c:pivotFmt>
      <c:pivotFmt>
        <c:idx val="34"/>
        <c:spPr>
          <a:solidFill>
            <a:schemeClr val="accent1"/>
          </a:solidFill>
          <a:ln>
            <a:noFill/>
          </a:ln>
          <a:effectLst/>
        </c:spPr>
      </c:pivotFmt>
      <c:pivotFmt>
        <c:idx val="35"/>
        <c:spPr>
          <a:solidFill>
            <a:schemeClr val="accent1"/>
          </a:solidFill>
          <a:ln>
            <a:noFill/>
          </a:ln>
          <a:effectLst/>
        </c:spPr>
      </c:pivotFmt>
      <c:pivotFmt>
        <c:idx val="36"/>
        <c:spPr>
          <a:solidFill>
            <a:schemeClr val="accent1"/>
          </a:solidFill>
          <a:ln>
            <a:noFill/>
          </a:ln>
          <a:effectLst/>
        </c:spPr>
      </c:pivotFmt>
      <c:pivotFmt>
        <c:idx val="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pivotFmt>
      <c:pivotFmt>
        <c:idx val="39"/>
        <c:spPr>
          <a:solidFill>
            <a:schemeClr val="accent1"/>
          </a:solidFill>
          <a:ln>
            <a:noFill/>
          </a:ln>
          <a:effectLst/>
        </c:spPr>
      </c:pivotFmt>
      <c:pivotFmt>
        <c:idx val="40"/>
        <c:spPr>
          <a:solidFill>
            <a:schemeClr val="accent1"/>
          </a:solidFill>
          <a:ln>
            <a:noFill/>
          </a:ln>
          <a:effectLst/>
        </c:spPr>
      </c:pivotFmt>
      <c:pivotFmt>
        <c:idx val="41"/>
        <c:spPr>
          <a:solidFill>
            <a:schemeClr val="accent1"/>
          </a:solidFill>
          <a:ln>
            <a:noFill/>
          </a:ln>
          <a:effectLst/>
        </c:spPr>
      </c:pivotFmt>
      <c:pivotFmt>
        <c:idx val="42"/>
        <c:spPr>
          <a:solidFill>
            <a:schemeClr val="accent1"/>
          </a:solidFill>
          <a:ln>
            <a:noFill/>
          </a:ln>
          <a:effectLst/>
        </c:spPr>
      </c:pivotFmt>
      <c:pivotFmt>
        <c:idx val="43"/>
        <c:spPr>
          <a:solidFill>
            <a:schemeClr val="accent1"/>
          </a:solidFill>
          <a:ln>
            <a:noFill/>
          </a:ln>
          <a:effectLst/>
        </c:spPr>
      </c:pivotFmt>
      <c:pivotFmt>
        <c:idx val="44"/>
        <c:spPr>
          <a:solidFill>
            <a:schemeClr val="accent1"/>
          </a:solidFill>
          <a:ln>
            <a:noFill/>
          </a:ln>
          <a:effectLst/>
        </c:spPr>
      </c:pivotFmt>
      <c:pivotFmt>
        <c:idx val="45"/>
        <c:spPr>
          <a:solidFill>
            <a:schemeClr val="accent1"/>
          </a:solidFill>
          <a:ln>
            <a:noFill/>
          </a:ln>
          <a:effectLst/>
        </c:spPr>
      </c:pivotFmt>
      <c:pivotFmt>
        <c:idx val="46"/>
        <c:spPr>
          <a:solidFill>
            <a:schemeClr val="accent1"/>
          </a:solidFill>
          <a:ln>
            <a:noFill/>
          </a:ln>
          <a:effectLst/>
        </c:spPr>
      </c:pivotFmt>
      <c:pivotFmt>
        <c:idx val="47"/>
        <c:spPr>
          <a:solidFill>
            <a:schemeClr val="accent1"/>
          </a:solidFill>
          <a:ln>
            <a:noFill/>
          </a:ln>
          <a:effectLst/>
        </c:spPr>
      </c:pivotFmt>
      <c:pivotFmt>
        <c:idx val="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pivotFmt>
      <c:pivotFmt>
        <c:idx val="50"/>
        <c:spPr>
          <a:solidFill>
            <a:schemeClr val="accent1"/>
          </a:solidFill>
          <a:ln>
            <a:noFill/>
          </a:ln>
          <a:effectLst/>
        </c:spPr>
      </c:pivotFmt>
      <c:pivotFmt>
        <c:idx val="51"/>
        <c:spPr>
          <a:solidFill>
            <a:schemeClr val="accent1"/>
          </a:solidFill>
          <a:ln>
            <a:noFill/>
          </a:ln>
          <a:effectLst/>
        </c:spPr>
      </c:pivotFmt>
      <c:pivotFmt>
        <c:idx val="52"/>
        <c:spPr>
          <a:solidFill>
            <a:schemeClr val="accent1"/>
          </a:solidFill>
          <a:ln>
            <a:noFill/>
          </a:ln>
          <a:effectLst/>
        </c:spPr>
      </c:pivotFmt>
      <c:pivotFmt>
        <c:idx val="53"/>
        <c:spPr>
          <a:solidFill>
            <a:schemeClr val="accent1"/>
          </a:solidFill>
          <a:ln>
            <a:noFill/>
          </a:ln>
          <a:effectLst/>
        </c:spPr>
      </c:pivotFmt>
      <c:pivotFmt>
        <c:idx val="54"/>
        <c:spPr>
          <a:solidFill>
            <a:schemeClr val="accent1"/>
          </a:solidFill>
          <a:ln>
            <a:noFill/>
          </a:ln>
          <a:effectLst/>
        </c:spPr>
      </c:pivotFmt>
      <c:pivotFmt>
        <c:idx val="55"/>
        <c:spPr>
          <a:solidFill>
            <a:schemeClr val="accent1"/>
          </a:solidFill>
          <a:ln>
            <a:noFill/>
          </a:ln>
          <a:effectLst/>
        </c:spPr>
      </c:pivotFmt>
      <c:pivotFmt>
        <c:idx val="56"/>
        <c:spPr>
          <a:solidFill>
            <a:schemeClr val="accent1"/>
          </a:solidFill>
          <a:ln>
            <a:noFill/>
          </a:ln>
          <a:effectLst/>
        </c:spPr>
      </c:pivotFmt>
      <c:pivotFmt>
        <c:idx val="57"/>
        <c:spPr>
          <a:solidFill>
            <a:schemeClr val="accent1"/>
          </a:solidFill>
          <a:ln>
            <a:noFill/>
          </a:ln>
          <a:effectLst/>
        </c:spPr>
      </c:pivotFmt>
      <c:pivotFmt>
        <c:idx val="58"/>
        <c:spPr>
          <a:solidFill>
            <a:schemeClr val="accent1"/>
          </a:solidFill>
          <a:ln>
            <a:noFill/>
          </a:ln>
          <a:effectLst/>
        </c:spPr>
      </c:pivotFmt>
      <c:pivotFmt>
        <c:idx val="5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c:spPr>
      </c:pivotFmt>
      <c:pivotFmt>
        <c:idx val="61"/>
        <c:spPr>
          <a:solidFill>
            <a:schemeClr val="accent1"/>
          </a:solidFill>
          <a:ln>
            <a:noFill/>
          </a:ln>
          <a:effectLst/>
        </c:spPr>
      </c:pivotFmt>
      <c:pivotFmt>
        <c:idx val="62"/>
        <c:spPr>
          <a:solidFill>
            <a:schemeClr val="accent1"/>
          </a:solidFill>
          <a:ln>
            <a:noFill/>
          </a:ln>
          <a:effectLst/>
        </c:spPr>
      </c:pivotFmt>
      <c:pivotFmt>
        <c:idx val="63"/>
        <c:spPr>
          <a:solidFill>
            <a:schemeClr val="accent1"/>
          </a:solidFill>
          <a:ln>
            <a:noFill/>
          </a:ln>
          <a:effectLst/>
        </c:spPr>
      </c:pivotFmt>
      <c:pivotFmt>
        <c:idx val="64"/>
        <c:spPr>
          <a:solidFill>
            <a:schemeClr val="accent1"/>
          </a:solidFill>
          <a:ln>
            <a:noFill/>
          </a:ln>
          <a:effectLst/>
        </c:spPr>
      </c:pivotFmt>
      <c:pivotFmt>
        <c:idx val="65"/>
        <c:spPr>
          <a:solidFill>
            <a:schemeClr val="accent1"/>
          </a:solidFill>
          <a:ln>
            <a:noFill/>
          </a:ln>
          <a:effectLst/>
        </c:spPr>
      </c:pivotFmt>
      <c:pivotFmt>
        <c:idx val="66"/>
        <c:spPr>
          <a:solidFill>
            <a:schemeClr val="accent1"/>
          </a:solidFill>
          <a:ln>
            <a:noFill/>
          </a:ln>
          <a:effectLst/>
        </c:spPr>
      </c:pivotFmt>
      <c:pivotFmt>
        <c:idx val="67"/>
        <c:spPr>
          <a:solidFill>
            <a:schemeClr val="accent1"/>
          </a:solidFill>
          <a:ln>
            <a:noFill/>
          </a:ln>
          <a:effectLst/>
        </c:spPr>
      </c:pivotFmt>
      <c:pivotFmt>
        <c:idx val="68"/>
        <c:spPr>
          <a:solidFill>
            <a:schemeClr val="accent1"/>
          </a:solidFill>
          <a:ln>
            <a:noFill/>
          </a:ln>
          <a:effectLst/>
        </c:spPr>
      </c:pivotFmt>
      <c:pivotFmt>
        <c:idx val="69"/>
        <c:spPr>
          <a:solidFill>
            <a:schemeClr val="accent1"/>
          </a:solidFill>
          <a:ln>
            <a:noFill/>
          </a:ln>
          <a:effectLst/>
        </c:spPr>
      </c:pivotFmt>
      <c:pivotFmt>
        <c:idx val="7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pivotFmt>
      <c:pivotFmt>
        <c:idx val="72"/>
        <c:spPr>
          <a:solidFill>
            <a:schemeClr val="accent1"/>
          </a:solidFill>
          <a:ln>
            <a:noFill/>
          </a:ln>
          <a:effectLst/>
        </c:spPr>
      </c:pivotFmt>
      <c:pivotFmt>
        <c:idx val="73"/>
        <c:spPr>
          <a:solidFill>
            <a:schemeClr val="accent1"/>
          </a:solidFill>
          <a:ln>
            <a:noFill/>
          </a:ln>
          <a:effectLst/>
        </c:spPr>
      </c:pivotFmt>
      <c:pivotFmt>
        <c:idx val="74"/>
        <c:spPr>
          <a:solidFill>
            <a:schemeClr val="accent1"/>
          </a:solidFill>
          <a:ln>
            <a:noFill/>
          </a:ln>
          <a:effectLst/>
        </c:spPr>
      </c:pivotFmt>
      <c:pivotFmt>
        <c:idx val="75"/>
        <c:spPr>
          <a:solidFill>
            <a:schemeClr val="accent1"/>
          </a:solidFill>
          <a:ln>
            <a:noFill/>
          </a:ln>
          <a:effectLst/>
        </c:spPr>
      </c:pivotFmt>
      <c:pivotFmt>
        <c:idx val="76"/>
        <c:spPr>
          <a:solidFill>
            <a:schemeClr val="accent1"/>
          </a:solidFill>
          <a:ln>
            <a:noFill/>
          </a:ln>
          <a:effectLst/>
        </c:spPr>
      </c:pivotFmt>
      <c:pivotFmt>
        <c:idx val="77"/>
        <c:spPr>
          <a:solidFill>
            <a:schemeClr val="accent1"/>
          </a:solidFill>
          <a:ln>
            <a:noFill/>
          </a:ln>
          <a:effectLst/>
        </c:spPr>
      </c:pivotFmt>
      <c:pivotFmt>
        <c:idx val="78"/>
        <c:spPr>
          <a:solidFill>
            <a:schemeClr val="accent1"/>
          </a:solidFill>
          <a:ln>
            <a:noFill/>
          </a:ln>
          <a:effectLst/>
        </c:spPr>
      </c:pivotFmt>
      <c:pivotFmt>
        <c:idx val="79"/>
        <c:spPr>
          <a:solidFill>
            <a:schemeClr val="accent1"/>
          </a:solidFill>
          <a:ln>
            <a:noFill/>
          </a:ln>
          <a:effectLst/>
        </c:spPr>
      </c:pivotFmt>
      <c:pivotFmt>
        <c:idx val="80"/>
        <c:spPr>
          <a:solidFill>
            <a:schemeClr val="accent1"/>
          </a:solidFill>
          <a:ln>
            <a:noFill/>
          </a:ln>
          <a:effectLst/>
        </c:spPr>
      </c:pivotFmt>
      <c:pivotFmt>
        <c:idx val="8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a:noFill/>
          </a:ln>
          <a:effectLst/>
        </c:spPr>
      </c:pivotFmt>
      <c:pivotFmt>
        <c:idx val="83"/>
        <c:spPr>
          <a:solidFill>
            <a:schemeClr val="accent1"/>
          </a:solidFill>
          <a:ln>
            <a:noFill/>
          </a:ln>
          <a:effectLst/>
        </c:spPr>
      </c:pivotFmt>
      <c:pivotFmt>
        <c:idx val="84"/>
        <c:spPr>
          <a:solidFill>
            <a:schemeClr val="accent1"/>
          </a:solidFill>
          <a:ln>
            <a:noFill/>
          </a:ln>
          <a:effectLst/>
        </c:spPr>
      </c:pivotFmt>
      <c:pivotFmt>
        <c:idx val="85"/>
        <c:spPr>
          <a:solidFill>
            <a:schemeClr val="accent1"/>
          </a:solidFill>
          <a:ln>
            <a:noFill/>
          </a:ln>
          <a:effectLst/>
        </c:spPr>
      </c:pivotFmt>
      <c:pivotFmt>
        <c:idx val="86"/>
        <c:spPr>
          <a:solidFill>
            <a:schemeClr val="accent1"/>
          </a:solidFill>
          <a:ln>
            <a:noFill/>
          </a:ln>
          <a:effectLst/>
        </c:spPr>
      </c:pivotFmt>
      <c:pivotFmt>
        <c:idx val="87"/>
        <c:spPr>
          <a:solidFill>
            <a:schemeClr val="accent1"/>
          </a:solidFill>
          <a:ln>
            <a:noFill/>
          </a:ln>
          <a:effectLst/>
        </c:spPr>
      </c:pivotFmt>
      <c:pivotFmt>
        <c:idx val="88"/>
        <c:spPr>
          <a:solidFill>
            <a:schemeClr val="accent1"/>
          </a:solidFill>
          <a:ln>
            <a:noFill/>
          </a:ln>
          <a:effectLst/>
        </c:spPr>
      </c:pivotFmt>
      <c:pivotFmt>
        <c:idx val="89"/>
        <c:spPr>
          <a:solidFill>
            <a:schemeClr val="accent1"/>
          </a:solidFill>
          <a:ln>
            <a:noFill/>
          </a:ln>
          <a:effectLst/>
        </c:spPr>
      </c:pivotFmt>
      <c:pivotFmt>
        <c:idx val="90"/>
        <c:spPr>
          <a:solidFill>
            <a:schemeClr val="accent1"/>
          </a:solidFill>
          <a:ln>
            <a:noFill/>
          </a:ln>
          <a:effectLst/>
        </c:spPr>
      </c:pivotFmt>
      <c:pivotFmt>
        <c:idx val="91"/>
        <c:spPr>
          <a:solidFill>
            <a:schemeClr val="accent1"/>
          </a:solidFill>
          <a:ln>
            <a:noFill/>
          </a:ln>
          <a:effectLst/>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38100" dist="25400" dir="5400000" rotWithShape="0">
                  <a:srgbClr val="000000">
                    <a:alpha val="45000"/>
                  </a:srgbClr>
                </a:outerShdw>
              </a:effectLst>
              <a:sp3d/>
            </c:spPr>
            <c:extLst>
              <c:ext xmlns:c16="http://schemas.microsoft.com/office/drawing/2014/chart" uri="{C3380CC4-5D6E-409C-BE32-E72D297353CC}">
                <c16:uniqueId val="{00000001-D351-41FB-BE12-8553E5A7AAD5}"/>
              </c:ext>
            </c:extLst>
          </c:dPt>
          <c:dPt>
            <c:idx val="1"/>
            <c:bubble3D val="0"/>
            <c:spPr>
              <a:gradFill rotWithShape="1">
                <a:gsLst>
                  <a:gs pos="0">
                    <a:schemeClr val="accent2">
                      <a:tint val="98000"/>
                      <a:lumMod val="114000"/>
                    </a:schemeClr>
                  </a:gs>
                  <a:gs pos="100000">
                    <a:schemeClr val="accent2">
                      <a:shade val="90000"/>
                      <a:lumMod val="84000"/>
                    </a:schemeClr>
                  </a:gs>
                </a:gsLst>
                <a:lin ang="5400000" scaled="0"/>
              </a:gradFill>
              <a:ln>
                <a:noFill/>
              </a:ln>
              <a:effectLst>
                <a:outerShdw blurRad="38100" dist="25400" dir="5400000" rotWithShape="0">
                  <a:srgbClr val="000000">
                    <a:alpha val="45000"/>
                  </a:srgbClr>
                </a:outerShdw>
              </a:effectLst>
              <a:sp3d/>
            </c:spPr>
            <c:extLst>
              <c:ext xmlns:c16="http://schemas.microsoft.com/office/drawing/2014/chart" uri="{C3380CC4-5D6E-409C-BE32-E72D297353CC}">
                <c16:uniqueId val="{00000003-D351-41FB-BE12-8553E5A7AAD5}"/>
              </c:ext>
            </c:extLst>
          </c:dPt>
          <c:dPt>
            <c:idx val="2"/>
            <c:bubble3D val="0"/>
            <c:spPr>
              <a:gradFill rotWithShape="1">
                <a:gsLst>
                  <a:gs pos="0">
                    <a:schemeClr val="accent3">
                      <a:tint val="98000"/>
                      <a:lumMod val="114000"/>
                    </a:schemeClr>
                  </a:gs>
                  <a:gs pos="100000">
                    <a:schemeClr val="accent3">
                      <a:shade val="90000"/>
                      <a:lumMod val="84000"/>
                    </a:schemeClr>
                  </a:gs>
                </a:gsLst>
                <a:lin ang="5400000" scaled="0"/>
              </a:gradFill>
              <a:ln>
                <a:noFill/>
              </a:ln>
              <a:effectLst>
                <a:outerShdw blurRad="38100" dist="25400" dir="5400000" rotWithShape="0">
                  <a:srgbClr val="000000">
                    <a:alpha val="45000"/>
                  </a:srgbClr>
                </a:outerShdw>
              </a:effectLst>
              <a:sp3d/>
            </c:spPr>
            <c:extLst>
              <c:ext xmlns:c16="http://schemas.microsoft.com/office/drawing/2014/chart" uri="{C3380CC4-5D6E-409C-BE32-E72D297353CC}">
                <c16:uniqueId val="{00000005-D351-41FB-BE12-8553E5A7AAD5}"/>
              </c:ext>
            </c:extLst>
          </c:dPt>
          <c:dPt>
            <c:idx val="3"/>
            <c:bubble3D val="0"/>
            <c:spPr>
              <a:gradFill rotWithShape="1">
                <a:gsLst>
                  <a:gs pos="0">
                    <a:schemeClr val="accent4">
                      <a:tint val="98000"/>
                      <a:lumMod val="114000"/>
                    </a:schemeClr>
                  </a:gs>
                  <a:gs pos="100000">
                    <a:schemeClr val="accent4">
                      <a:shade val="90000"/>
                      <a:lumMod val="84000"/>
                    </a:schemeClr>
                  </a:gs>
                </a:gsLst>
                <a:lin ang="5400000" scaled="0"/>
              </a:gradFill>
              <a:ln>
                <a:noFill/>
              </a:ln>
              <a:effectLst>
                <a:outerShdw blurRad="38100" dist="25400" dir="5400000" rotWithShape="0">
                  <a:srgbClr val="000000">
                    <a:alpha val="45000"/>
                  </a:srgbClr>
                </a:outerShdw>
              </a:effectLst>
              <a:sp3d/>
            </c:spPr>
            <c:extLst>
              <c:ext xmlns:c16="http://schemas.microsoft.com/office/drawing/2014/chart" uri="{C3380CC4-5D6E-409C-BE32-E72D297353CC}">
                <c16:uniqueId val="{00000007-D351-41FB-BE12-8553E5A7AAD5}"/>
              </c:ext>
            </c:extLst>
          </c:dPt>
          <c:dPt>
            <c:idx val="4"/>
            <c:bubble3D val="0"/>
            <c:spPr>
              <a:gradFill rotWithShape="1">
                <a:gsLst>
                  <a:gs pos="0">
                    <a:schemeClr val="accent5">
                      <a:tint val="98000"/>
                      <a:lumMod val="114000"/>
                    </a:schemeClr>
                  </a:gs>
                  <a:gs pos="100000">
                    <a:schemeClr val="accent5">
                      <a:shade val="90000"/>
                      <a:lumMod val="84000"/>
                    </a:schemeClr>
                  </a:gs>
                </a:gsLst>
                <a:lin ang="5400000" scaled="0"/>
              </a:gradFill>
              <a:ln>
                <a:noFill/>
              </a:ln>
              <a:effectLst>
                <a:outerShdw blurRad="38100" dist="25400" dir="5400000" rotWithShape="0">
                  <a:srgbClr val="000000">
                    <a:alpha val="45000"/>
                  </a:srgbClr>
                </a:outerShdw>
              </a:effectLst>
              <a:sp3d/>
            </c:spPr>
            <c:extLst>
              <c:ext xmlns:c16="http://schemas.microsoft.com/office/drawing/2014/chart" uri="{C3380CC4-5D6E-409C-BE32-E72D297353CC}">
                <c16:uniqueId val="{00000009-D351-41FB-BE12-8553E5A7AAD5}"/>
              </c:ext>
            </c:extLst>
          </c:dPt>
          <c:dPt>
            <c:idx val="5"/>
            <c:bubble3D val="0"/>
            <c:spPr>
              <a:gradFill rotWithShape="1">
                <a:gsLst>
                  <a:gs pos="0">
                    <a:schemeClr val="accent6">
                      <a:tint val="98000"/>
                      <a:lumMod val="114000"/>
                    </a:schemeClr>
                  </a:gs>
                  <a:gs pos="100000">
                    <a:schemeClr val="accent6">
                      <a:shade val="90000"/>
                      <a:lumMod val="84000"/>
                    </a:schemeClr>
                  </a:gs>
                </a:gsLst>
                <a:lin ang="5400000" scaled="0"/>
              </a:gradFill>
              <a:ln>
                <a:noFill/>
              </a:ln>
              <a:effectLst>
                <a:outerShdw blurRad="38100" dist="25400" dir="5400000" rotWithShape="0">
                  <a:srgbClr val="000000">
                    <a:alpha val="45000"/>
                  </a:srgbClr>
                </a:outerShdw>
              </a:effectLst>
              <a:sp3d/>
            </c:spPr>
            <c:extLst>
              <c:ext xmlns:c16="http://schemas.microsoft.com/office/drawing/2014/chart" uri="{C3380CC4-5D6E-409C-BE32-E72D297353CC}">
                <c16:uniqueId val="{0000000B-D351-41FB-BE12-8553E5A7AAD5}"/>
              </c:ext>
            </c:extLst>
          </c:dPt>
          <c:dPt>
            <c:idx val="6"/>
            <c:bubble3D val="0"/>
            <c:spPr>
              <a:gradFill rotWithShape="1">
                <a:gsLst>
                  <a:gs pos="0">
                    <a:schemeClr val="accent1">
                      <a:lumMod val="60000"/>
                      <a:tint val="98000"/>
                      <a:lumMod val="114000"/>
                    </a:schemeClr>
                  </a:gs>
                  <a:gs pos="100000">
                    <a:schemeClr val="accent1">
                      <a:lumMod val="60000"/>
                      <a:shade val="90000"/>
                      <a:lumMod val="84000"/>
                    </a:schemeClr>
                  </a:gs>
                </a:gsLst>
                <a:lin ang="5400000" scaled="0"/>
              </a:gradFill>
              <a:ln>
                <a:noFill/>
              </a:ln>
              <a:effectLst>
                <a:outerShdw blurRad="38100" dist="25400" dir="5400000" rotWithShape="0">
                  <a:srgbClr val="000000">
                    <a:alpha val="45000"/>
                  </a:srgbClr>
                </a:outerShdw>
              </a:effectLst>
              <a:sp3d/>
            </c:spPr>
            <c:extLst>
              <c:ext xmlns:c16="http://schemas.microsoft.com/office/drawing/2014/chart" uri="{C3380CC4-5D6E-409C-BE32-E72D297353CC}">
                <c16:uniqueId val="{0000000D-D351-41FB-BE12-8553E5A7AAD5}"/>
              </c:ext>
            </c:extLst>
          </c:dPt>
          <c:dPt>
            <c:idx val="7"/>
            <c:bubble3D val="0"/>
            <c:spPr>
              <a:gradFill rotWithShape="1">
                <a:gsLst>
                  <a:gs pos="0">
                    <a:schemeClr val="accent2">
                      <a:lumMod val="60000"/>
                      <a:tint val="98000"/>
                      <a:lumMod val="114000"/>
                    </a:schemeClr>
                  </a:gs>
                  <a:gs pos="100000">
                    <a:schemeClr val="accent2">
                      <a:lumMod val="60000"/>
                      <a:shade val="90000"/>
                      <a:lumMod val="84000"/>
                    </a:schemeClr>
                  </a:gs>
                </a:gsLst>
                <a:lin ang="5400000" scaled="0"/>
              </a:gradFill>
              <a:ln>
                <a:noFill/>
              </a:ln>
              <a:effectLst>
                <a:outerShdw blurRad="38100" dist="25400" dir="5400000" rotWithShape="0">
                  <a:srgbClr val="000000">
                    <a:alpha val="45000"/>
                  </a:srgbClr>
                </a:outerShdw>
              </a:effectLst>
              <a:sp3d/>
            </c:spPr>
            <c:extLst>
              <c:ext xmlns:c16="http://schemas.microsoft.com/office/drawing/2014/chart" uri="{C3380CC4-5D6E-409C-BE32-E72D297353CC}">
                <c16:uniqueId val="{0000000F-D351-41FB-BE12-8553E5A7AAD5}"/>
              </c:ext>
            </c:extLst>
          </c:dPt>
          <c:dPt>
            <c:idx val="8"/>
            <c:bubble3D val="0"/>
            <c:spPr>
              <a:gradFill rotWithShape="1">
                <a:gsLst>
                  <a:gs pos="0">
                    <a:schemeClr val="accent3">
                      <a:lumMod val="60000"/>
                      <a:tint val="98000"/>
                      <a:lumMod val="114000"/>
                    </a:schemeClr>
                  </a:gs>
                  <a:gs pos="100000">
                    <a:schemeClr val="accent3">
                      <a:lumMod val="60000"/>
                      <a:shade val="90000"/>
                      <a:lumMod val="84000"/>
                    </a:schemeClr>
                  </a:gs>
                </a:gsLst>
                <a:lin ang="5400000" scaled="0"/>
              </a:gradFill>
              <a:ln>
                <a:noFill/>
              </a:ln>
              <a:effectLst>
                <a:outerShdw blurRad="38100" dist="25400" dir="5400000" rotWithShape="0">
                  <a:srgbClr val="000000">
                    <a:alpha val="45000"/>
                  </a:srgbClr>
                </a:outerShdw>
              </a:effectLst>
              <a:sp3d/>
            </c:spPr>
            <c:extLst>
              <c:ext xmlns:c16="http://schemas.microsoft.com/office/drawing/2014/chart" uri="{C3380CC4-5D6E-409C-BE32-E72D297353CC}">
                <c16:uniqueId val="{00000011-D351-41FB-BE12-8553E5A7AAD5}"/>
              </c:ext>
            </c:extLst>
          </c:dPt>
          <c:dPt>
            <c:idx val="9"/>
            <c:bubble3D val="0"/>
            <c:spPr>
              <a:gradFill rotWithShape="1">
                <a:gsLst>
                  <a:gs pos="0">
                    <a:schemeClr val="accent4">
                      <a:lumMod val="60000"/>
                      <a:tint val="98000"/>
                      <a:lumMod val="114000"/>
                    </a:schemeClr>
                  </a:gs>
                  <a:gs pos="100000">
                    <a:schemeClr val="accent4">
                      <a:lumMod val="60000"/>
                      <a:shade val="90000"/>
                      <a:lumMod val="84000"/>
                    </a:schemeClr>
                  </a:gs>
                </a:gsLst>
                <a:lin ang="5400000" scaled="0"/>
              </a:gradFill>
              <a:ln>
                <a:noFill/>
              </a:ln>
              <a:effectLst>
                <a:outerShdw blurRad="38100" dist="25400" dir="5400000" rotWithShape="0">
                  <a:srgbClr val="000000">
                    <a:alpha val="45000"/>
                  </a:srgbClr>
                </a:outerShdw>
              </a:effectLst>
              <a:sp3d/>
            </c:spPr>
            <c:extLst>
              <c:ext xmlns:c16="http://schemas.microsoft.com/office/drawing/2014/chart" uri="{C3380CC4-5D6E-409C-BE32-E72D297353CC}">
                <c16:uniqueId val="{00000013-D351-41FB-BE12-8553E5A7AAD5}"/>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D351-41FB-BE12-8553E5A7AAD5}"/>
            </c:ext>
          </c:extLst>
        </c:ser>
        <c:ser>
          <c:idx val="1"/>
          <c:order val="1"/>
          <c:tx>
            <c:strRef>
              <c:f>Sheet1!$C$3:$C$4</c:f>
              <c:strCache>
                <c:ptCount val="1"/>
                <c:pt idx="0">
                  <c:v>LOW</c:v>
                </c:pt>
              </c:strCache>
            </c:strRef>
          </c:tx>
          <c:dPt>
            <c:idx val="0"/>
            <c:bubble3D val="0"/>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38100" dist="25400" dir="5400000" rotWithShape="0">
                  <a:srgbClr val="000000">
                    <a:alpha val="45000"/>
                  </a:srgbClr>
                </a:outerShdw>
              </a:effectLst>
              <a:sp3d/>
            </c:spPr>
            <c:extLst>
              <c:ext xmlns:c16="http://schemas.microsoft.com/office/drawing/2014/chart" uri="{C3380CC4-5D6E-409C-BE32-E72D297353CC}">
                <c16:uniqueId val="{00000016-D351-41FB-BE12-8553E5A7AAD5}"/>
              </c:ext>
            </c:extLst>
          </c:dPt>
          <c:dPt>
            <c:idx val="1"/>
            <c:bubble3D val="0"/>
            <c:spPr>
              <a:gradFill rotWithShape="1">
                <a:gsLst>
                  <a:gs pos="0">
                    <a:schemeClr val="accent2">
                      <a:tint val="98000"/>
                      <a:lumMod val="114000"/>
                    </a:schemeClr>
                  </a:gs>
                  <a:gs pos="100000">
                    <a:schemeClr val="accent2">
                      <a:shade val="90000"/>
                      <a:lumMod val="84000"/>
                    </a:schemeClr>
                  </a:gs>
                </a:gsLst>
                <a:lin ang="5400000" scaled="0"/>
              </a:gradFill>
              <a:ln>
                <a:noFill/>
              </a:ln>
              <a:effectLst>
                <a:outerShdw blurRad="38100" dist="25400" dir="5400000" rotWithShape="0">
                  <a:srgbClr val="000000">
                    <a:alpha val="45000"/>
                  </a:srgbClr>
                </a:outerShdw>
              </a:effectLst>
              <a:sp3d/>
            </c:spPr>
            <c:extLst>
              <c:ext xmlns:c16="http://schemas.microsoft.com/office/drawing/2014/chart" uri="{C3380CC4-5D6E-409C-BE32-E72D297353CC}">
                <c16:uniqueId val="{00000018-D351-41FB-BE12-8553E5A7AAD5}"/>
              </c:ext>
            </c:extLst>
          </c:dPt>
          <c:dPt>
            <c:idx val="2"/>
            <c:bubble3D val="0"/>
            <c:spPr>
              <a:gradFill rotWithShape="1">
                <a:gsLst>
                  <a:gs pos="0">
                    <a:schemeClr val="accent3">
                      <a:tint val="98000"/>
                      <a:lumMod val="114000"/>
                    </a:schemeClr>
                  </a:gs>
                  <a:gs pos="100000">
                    <a:schemeClr val="accent3">
                      <a:shade val="90000"/>
                      <a:lumMod val="84000"/>
                    </a:schemeClr>
                  </a:gs>
                </a:gsLst>
                <a:lin ang="5400000" scaled="0"/>
              </a:gradFill>
              <a:ln>
                <a:noFill/>
              </a:ln>
              <a:effectLst>
                <a:outerShdw blurRad="38100" dist="25400" dir="5400000" rotWithShape="0">
                  <a:srgbClr val="000000">
                    <a:alpha val="45000"/>
                  </a:srgbClr>
                </a:outerShdw>
              </a:effectLst>
              <a:sp3d/>
            </c:spPr>
            <c:extLst>
              <c:ext xmlns:c16="http://schemas.microsoft.com/office/drawing/2014/chart" uri="{C3380CC4-5D6E-409C-BE32-E72D297353CC}">
                <c16:uniqueId val="{0000001A-D351-41FB-BE12-8553E5A7AAD5}"/>
              </c:ext>
            </c:extLst>
          </c:dPt>
          <c:dPt>
            <c:idx val="3"/>
            <c:bubble3D val="0"/>
            <c:spPr>
              <a:gradFill rotWithShape="1">
                <a:gsLst>
                  <a:gs pos="0">
                    <a:schemeClr val="accent4">
                      <a:tint val="98000"/>
                      <a:lumMod val="114000"/>
                    </a:schemeClr>
                  </a:gs>
                  <a:gs pos="100000">
                    <a:schemeClr val="accent4">
                      <a:shade val="90000"/>
                      <a:lumMod val="84000"/>
                    </a:schemeClr>
                  </a:gs>
                </a:gsLst>
                <a:lin ang="5400000" scaled="0"/>
              </a:gradFill>
              <a:ln>
                <a:noFill/>
              </a:ln>
              <a:effectLst>
                <a:outerShdw blurRad="38100" dist="25400" dir="5400000" rotWithShape="0">
                  <a:srgbClr val="000000">
                    <a:alpha val="45000"/>
                  </a:srgbClr>
                </a:outerShdw>
              </a:effectLst>
              <a:sp3d/>
            </c:spPr>
            <c:extLst>
              <c:ext xmlns:c16="http://schemas.microsoft.com/office/drawing/2014/chart" uri="{C3380CC4-5D6E-409C-BE32-E72D297353CC}">
                <c16:uniqueId val="{0000001C-D351-41FB-BE12-8553E5A7AAD5}"/>
              </c:ext>
            </c:extLst>
          </c:dPt>
          <c:dPt>
            <c:idx val="4"/>
            <c:bubble3D val="0"/>
            <c:spPr>
              <a:gradFill rotWithShape="1">
                <a:gsLst>
                  <a:gs pos="0">
                    <a:schemeClr val="accent5">
                      <a:tint val="98000"/>
                      <a:lumMod val="114000"/>
                    </a:schemeClr>
                  </a:gs>
                  <a:gs pos="100000">
                    <a:schemeClr val="accent5">
                      <a:shade val="90000"/>
                      <a:lumMod val="84000"/>
                    </a:schemeClr>
                  </a:gs>
                </a:gsLst>
                <a:lin ang="5400000" scaled="0"/>
              </a:gradFill>
              <a:ln>
                <a:noFill/>
              </a:ln>
              <a:effectLst>
                <a:outerShdw blurRad="38100" dist="25400" dir="5400000" rotWithShape="0">
                  <a:srgbClr val="000000">
                    <a:alpha val="45000"/>
                  </a:srgbClr>
                </a:outerShdw>
              </a:effectLst>
              <a:sp3d/>
            </c:spPr>
            <c:extLst>
              <c:ext xmlns:c16="http://schemas.microsoft.com/office/drawing/2014/chart" uri="{C3380CC4-5D6E-409C-BE32-E72D297353CC}">
                <c16:uniqueId val="{0000001E-D351-41FB-BE12-8553E5A7AAD5}"/>
              </c:ext>
            </c:extLst>
          </c:dPt>
          <c:dPt>
            <c:idx val="5"/>
            <c:bubble3D val="0"/>
            <c:spPr>
              <a:gradFill rotWithShape="1">
                <a:gsLst>
                  <a:gs pos="0">
                    <a:schemeClr val="accent6">
                      <a:tint val="98000"/>
                      <a:lumMod val="114000"/>
                    </a:schemeClr>
                  </a:gs>
                  <a:gs pos="100000">
                    <a:schemeClr val="accent6">
                      <a:shade val="90000"/>
                      <a:lumMod val="84000"/>
                    </a:schemeClr>
                  </a:gs>
                </a:gsLst>
                <a:lin ang="5400000" scaled="0"/>
              </a:gradFill>
              <a:ln>
                <a:noFill/>
              </a:ln>
              <a:effectLst>
                <a:outerShdw blurRad="38100" dist="25400" dir="5400000" rotWithShape="0">
                  <a:srgbClr val="000000">
                    <a:alpha val="45000"/>
                  </a:srgbClr>
                </a:outerShdw>
              </a:effectLst>
              <a:sp3d/>
            </c:spPr>
            <c:extLst>
              <c:ext xmlns:c16="http://schemas.microsoft.com/office/drawing/2014/chart" uri="{C3380CC4-5D6E-409C-BE32-E72D297353CC}">
                <c16:uniqueId val="{00000020-D351-41FB-BE12-8553E5A7AAD5}"/>
              </c:ext>
            </c:extLst>
          </c:dPt>
          <c:dPt>
            <c:idx val="6"/>
            <c:bubble3D val="0"/>
            <c:spPr>
              <a:gradFill rotWithShape="1">
                <a:gsLst>
                  <a:gs pos="0">
                    <a:schemeClr val="accent1">
                      <a:lumMod val="60000"/>
                      <a:tint val="98000"/>
                      <a:lumMod val="114000"/>
                    </a:schemeClr>
                  </a:gs>
                  <a:gs pos="100000">
                    <a:schemeClr val="accent1">
                      <a:lumMod val="60000"/>
                      <a:shade val="90000"/>
                      <a:lumMod val="84000"/>
                    </a:schemeClr>
                  </a:gs>
                </a:gsLst>
                <a:lin ang="5400000" scaled="0"/>
              </a:gradFill>
              <a:ln>
                <a:noFill/>
              </a:ln>
              <a:effectLst>
                <a:outerShdw blurRad="38100" dist="25400" dir="5400000" rotWithShape="0">
                  <a:srgbClr val="000000">
                    <a:alpha val="45000"/>
                  </a:srgbClr>
                </a:outerShdw>
              </a:effectLst>
              <a:sp3d/>
            </c:spPr>
            <c:extLst>
              <c:ext xmlns:c16="http://schemas.microsoft.com/office/drawing/2014/chart" uri="{C3380CC4-5D6E-409C-BE32-E72D297353CC}">
                <c16:uniqueId val="{00000022-D351-41FB-BE12-8553E5A7AAD5}"/>
              </c:ext>
            </c:extLst>
          </c:dPt>
          <c:dPt>
            <c:idx val="7"/>
            <c:bubble3D val="0"/>
            <c:spPr>
              <a:gradFill rotWithShape="1">
                <a:gsLst>
                  <a:gs pos="0">
                    <a:schemeClr val="accent2">
                      <a:lumMod val="60000"/>
                      <a:tint val="98000"/>
                      <a:lumMod val="114000"/>
                    </a:schemeClr>
                  </a:gs>
                  <a:gs pos="100000">
                    <a:schemeClr val="accent2">
                      <a:lumMod val="60000"/>
                      <a:shade val="90000"/>
                      <a:lumMod val="84000"/>
                    </a:schemeClr>
                  </a:gs>
                </a:gsLst>
                <a:lin ang="5400000" scaled="0"/>
              </a:gradFill>
              <a:ln>
                <a:noFill/>
              </a:ln>
              <a:effectLst>
                <a:outerShdw blurRad="38100" dist="25400" dir="5400000" rotWithShape="0">
                  <a:srgbClr val="000000">
                    <a:alpha val="45000"/>
                  </a:srgbClr>
                </a:outerShdw>
              </a:effectLst>
              <a:sp3d/>
            </c:spPr>
            <c:extLst>
              <c:ext xmlns:c16="http://schemas.microsoft.com/office/drawing/2014/chart" uri="{C3380CC4-5D6E-409C-BE32-E72D297353CC}">
                <c16:uniqueId val="{00000024-D351-41FB-BE12-8553E5A7AAD5}"/>
              </c:ext>
            </c:extLst>
          </c:dPt>
          <c:dPt>
            <c:idx val="8"/>
            <c:bubble3D val="0"/>
            <c:spPr>
              <a:gradFill rotWithShape="1">
                <a:gsLst>
                  <a:gs pos="0">
                    <a:schemeClr val="accent3">
                      <a:lumMod val="60000"/>
                      <a:tint val="98000"/>
                      <a:lumMod val="114000"/>
                    </a:schemeClr>
                  </a:gs>
                  <a:gs pos="100000">
                    <a:schemeClr val="accent3">
                      <a:lumMod val="60000"/>
                      <a:shade val="90000"/>
                      <a:lumMod val="84000"/>
                    </a:schemeClr>
                  </a:gs>
                </a:gsLst>
                <a:lin ang="5400000" scaled="0"/>
              </a:gradFill>
              <a:ln>
                <a:noFill/>
              </a:ln>
              <a:effectLst>
                <a:outerShdw blurRad="38100" dist="25400" dir="5400000" rotWithShape="0">
                  <a:srgbClr val="000000">
                    <a:alpha val="45000"/>
                  </a:srgbClr>
                </a:outerShdw>
              </a:effectLst>
              <a:sp3d/>
            </c:spPr>
            <c:extLst>
              <c:ext xmlns:c16="http://schemas.microsoft.com/office/drawing/2014/chart" uri="{C3380CC4-5D6E-409C-BE32-E72D297353CC}">
                <c16:uniqueId val="{00000026-D351-41FB-BE12-8553E5A7AAD5}"/>
              </c:ext>
            </c:extLst>
          </c:dPt>
          <c:dPt>
            <c:idx val="9"/>
            <c:bubble3D val="0"/>
            <c:spPr>
              <a:gradFill rotWithShape="1">
                <a:gsLst>
                  <a:gs pos="0">
                    <a:schemeClr val="accent4">
                      <a:lumMod val="60000"/>
                      <a:tint val="98000"/>
                      <a:lumMod val="114000"/>
                    </a:schemeClr>
                  </a:gs>
                  <a:gs pos="100000">
                    <a:schemeClr val="accent4">
                      <a:lumMod val="60000"/>
                      <a:shade val="90000"/>
                      <a:lumMod val="84000"/>
                    </a:schemeClr>
                  </a:gs>
                </a:gsLst>
                <a:lin ang="5400000" scaled="0"/>
              </a:gradFill>
              <a:ln>
                <a:noFill/>
              </a:ln>
              <a:effectLst>
                <a:outerShdw blurRad="38100" dist="25400" dir="5400000" rotWithShape="0">
                  <a:srgbClr val="000000">
                    <a:alpha val="45000"/>
                  </a:srgbClr>
                </a:outerShdw>
              </a:effectLst>
              <a:sp3d/>
            </c:spPr>
            <c:extLst>
              <c:ext xmlns:c16="http://schemas.microsoft.com/office/drawing/2014/chart" uri="{C3380CC4-5D6E-409C-BE32-E72D297353CC}">
                <c16:uniqueId val="{00000028-D351-41FB-BE12-8553E5A7AAD5}"/>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D351-41FB-BE12-8553E5A7AAD5}"/>
            </c:ext>
          </c:extLst>
        </c:ser>
        <c:ser>
          <c:idx val="2"/>
          <c:order val="2"/>
          <c:tx>
            <c:strRef>
              <c:f>Sheet1!$D$3:$D$4</c:f>
              <c:strCache>
                <c:ptCount val="1"/>
                <c:pt idx="0">
                  <c:v>MED</c:v>
                </c:pt>
              </c:strCache>
            </c:strRef>
          </c:tx>
          <c:dPt>
            <c:idx val="0"/>
            <c:bubble3D val="0"/>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38100" dist="25400" dir="5400000" rotWithShape="0">
                  <a:srgbClr val="000000">
                    <a:alpha val="45000"/>
                  </a:srgbClr>
                </a:outerShdw>
              </a:effectLst>
              <a:sp3d/>
            </c:spPr>
            <c:extLst>
              <c:ext xmlns:c16="http://schemas.microsoft.com/office/drawing/2014/chart" uri="{C3380CC4-5D6E-409C-BE32-E72D297353CC}">
                <c16:uniqueId val="{0000002B-D351-41FB-BE12-8553E5A7AAD5}"/>
              </c:ext>
            </c:extLst>
          </c:dPt>
          <c:dPt>
            <c:idx val="1"/>
            <c:bubble3D val="0"/>
            <c:spPr>
              <a:gradFill rotWithShape="1">
                <a:gsLst>
                  <a:gs pos="0">
                    <a:schemeClr val="accent2">
                      <a:tint val="98000"/>
                      <a:lumMod val="114000"/>
                    </a:schemeClr>
                  </a:gs>
                  <a:gs pos="100000">
                    <a:schemeClr val="accent2">
                      <a:shade val="90000"/>
                      <a:lumMod val="84000"/>
                    </a:schemeClr>
                  </a:gs>
                </a:gsLst>
                <a:lin ang="5400000" scaled="0"/>
              </a:gradFill>
              <a:ln>
                <a:noFill/>
              </a:ln>
              <a:effectLst>
                <a:outerShdw blurRad="38100" dist="25400" dir="5400000" rotWithShape="0">
                  <a:srgbClr val="000000">
                    <a:alpha val="45000"/>
                  </a:srgbClr>
                </a:outerShdw>
              </a:effectLst>
              <a:sp3d/>
            </c:spPr>
            <c:extLst>
              <c:ext xmlns:c16="http://schemas.microsoft.com/office/drawing/2014/chart" uri="{C3380CC4-5D6E-409C-BE32-E72D297353CC}">
                <c16:uniqueId val="{0000002D-D351-41FB-BE12-8553E5A7AAD5}"/>
              </c:ext>
            </c:extLst>
          </c:dPt>
          <c:dPt>
            <c:idx val="2"/>
            <c:bubble3D val="0"/>
            <c:spPr>
              <a:gradFill rotWithShape="1">
                <a:gsLst>
                  <a:gs pos="0">
                    <a:schemeClr val="accent3">
                      <a:tint val="98000"/>
                      <a:lumMod val="114000"/>
                    </a:schemeClr>
                  </a:gs>
                  <a:gs pos="100000">
                    <a:schemeClr val="accent3">
                      <a:shade val="90000"/>
                      <a:lumMod val="84000"/>
                    </a:schemeClr>
                  </a:gs>
                </a:gsLst>
                <a:lin ang="5400000" scaled="0"/>
              </a:gradFill>
              <a:ln>
                <a:noFill/>
              </a:ln>
              <a:effectLst>
                <a:outerShdw blurRad="38100" dist="25400" dir="5400000" rotWithShape="0">
                  <a:srgbClr val="000000">
                    <a:alpha val="45000"/>
                  </a:srgbClr>
                </a:outerShdw>
              </a:effectLst>
              <a:sp3d/>
            </c:spPr>
            <c:extLst>
              <c:ext xmlns:c16="http://schemas.microsoft.com/office/drawing/2014/chart" uri="{C3380CC4-5D6E-409C-BE32-E72D297353CC}">
                <c16:uniqueId val="{0000002F-D351-41FB-BE12-8553E5A7AAD5}"/>
              </c:ext>
            </c:extLst>
          </c:dPt>
          <c:dPt>
            <c:idx val="3"/>
            <c:bubble3D val="0"/>
            <c:spPr>
              <a:gradFill rotWithShape="1">
                <a:gsLst>
                  <a:gs pos="0">
                    <a:schemeClr val="accent4">
                      <a:tint val="98000"/>
                      <a:lumMod val="114000"/>
                    </a:schemeClr>
                  </a:gs>
                  <a:gs pos="100000">
                    <a:schemeClr val="accent4">
                      <a:shade val="90000"/>
                      <a:lumMod val="84000"/>
                    </a:schemeClr>
                  </a:gs>
                </a:gsLst>
                <a:lin ang="5400000" scaled="0"/>
              </a:gradFill>
              <a:ln>
                <a:noFill/>
              </a:ln>
              <a:effectLst>
                <a:outerShdw blurRad="38100" dist="25400" dir="5400000" rotWithShape="0">
                  <a:srgbClr val="000000">
                    <a:alpha val="45000"/>
                  </a:srgbClr>
                </a:outerShdw>
              </a:effectLst>
              <a:sp3d/>
            </c:spPr>
            <c:extLst>
              <c:ext xmlns:c16="http://schemas.microsoft.com/office/drawing/2014/chart" uri="{C3380CC4-5D6E-409C-BE32-E72D297353CC}">
                <c16:uniqueId val="{00000031-D351-41FB-BE12-8553E5A7AAD5}"/>
              </c:ext>
            </c:extLst>
          </c:dPt>
          <c:dPt>
            <c:idx val="4"/>
            <c:bubble3D val="0"/>
            <c:spPr>
              <a:gradFill rotWithShape="1">
                <a:gsLst>
                  <a:gs pos="0">
                    <a:schemeClr val="accent5">
                      <a:tint val="98000"/>
                      <a:lumMod val="114000"/>
                    </a:schemeClr>
                  </a:gs>
                  <a:gs pos="100000">
                    <a:schemeClr val="accent5">
                      <a:shade val="90000"/>
                      <a:lumMod val="84000"/>
                    </a:schemeClr>
                  </a:gs>
                </a:gsLst>
                <a:lin ang="5400000" scaled="0"/>
              </a:gradFill>
              <a:ln>
                <a:noFill/>
              </a:ln>
              <a:effectLst>
                <a:outerShdw blurRad="38100" dist="25400" dir="5400000" rotWithShape="0">
                  <a:srgbClr val="000000">
                    <a:alpha val="45000"/>
                  </a:srgbClr>
                </a:outerShdw>
              </a:effectLst>
              <a:sp3d/>
            </c:spPr>
            <c:extLst>
              <c:ext xmlns:c16="http://schemas.microsoft.com/office/drawing/2014/chart" uri="{C3380CC4-5D6E-409C-BE32-E72D297353CC}">
                <c16:uniqueId val="{00000033-D351-41FB-BE12-8553E5A7AAD5}"/>
              </c:ext>
            </c:extLst>
          </c:dPt>
          <c:dPt>
            <c:idx val="5"/>
            <c:bubble3D val="0"/>
            <c:spPr>
              <a:gradFill rotWithShape="1">
                <a:gsLst>
                  <a:gs pos="0">
                    <a:schemeClr val="accent6">
                      <a:tint val="98000"/>
                      <a:lumMod val="114000"/>
                    </a:schemeClr>
                  </a:gs>
                  <a:gs pos="100000">
                    <a:schemeClr val="accent6">
                      <a:shade val="90000"/>
                      <a:lumMod val="84000"/>
                    </a:schemeClr>
                  </a:gs>
                </a:gsLst>
                <a:lin ang="5400000" scaled="0"/>
              </a:gradFill>
              <a:ln>
                <a:noFill/>
              </a:ln>
              <a:effectLst>
                <a:outerShdw blurRad="38100" dist="25400" dir="5400000" rotWithShape="0">
                  <a:srgbClr val="000000">
                    <a:alpha val="45000"/>
                  </a:srgbClr>
                </a:outerShdw>
              </a:effectLst>
              <a:sp3d/>
            </c:spPr>
            <c:extLst>
              <c:ext xmlns:c16="http://schemas.microsoft.com/office/drawing/2014/chart" uri="{C3380CC4-5D6E-409C-BE32-E72D297353CC}">
                <c16:uniqueId val="{00000035-D351-41FB-BE12-8553E5A7AAD5}"/>
              </c:ext>
            </c:extLst>
          </c:dPt>
          <c:dPt>
            <c:idx val="6"/>
            <c:bubble3D val="0"/>
            <c:spPr>
              <a:gradFill rotWithShape="1">
                <a:gsLst>
                  <a:gs pos="0">
                    <a:schemeClr val="accent1">
                      <a:lumMod val="60000"/>
                      <a:tint val="98000"/>
                      <a:lumMod val="114000"/>
                    </a:schemeClr>
                  </a:gs>
                  <a:gs pos="100000">
                    <a:schemeClr val="accent1">
                      <a:lumMod val="60000"/>
                      <a:shade val="90000"/>
                      <a:lumMod val="84000"/>
                    </a:schemeClr>
                  </a:gs>
                </a:gsLst>
                <a:lin ang="5400000" scaled="0"/>
              </a:gradFill>
              <a:ln>
                <a:noFill/>
              </a:ln>
              <a:effectLst>
                <a:outerShdw blurRad="38100" dist="25400" dir="5400000" rotWithShape="0">
                  <a:srgbClr val="000000">
                    <a:alpha val="45000"/>
                  </a:srgbClr>
                </a:outerShdw>
              </a:effectLst>
              <a:sp3d/>
            </c:spPr>
            <c:extLst>
              <c:ext xmlns:c16="http://schemas.microsoft.com/office/drawing/2014/chart" uri="{C3380CC4-5D6E-409C-BE32-E72D297353CC}">
                <c16:uniqueId val="{00000037-D351-41FB-BE12-8553E5A7AAD5}"/>
              </c:ext>
            </c:extLst>
          </c:dPt>
          <c:dPt>
            <c:idx val="7"/>
            <c:bubble3D val="0"/>
            <c:spPr>
              <a:gradFill rotWithShape="1">
                <a:gsLst>
                  <a:gs pos="0">
                    <a:schemeClr val="accent2">
                      <a:lumMod val="60000"/>
                      <a:tint val="98000"/>
                      <a:lumMod val="114000"/>
                    </a:schemeClr>
                  </a:gs>
                  <a:gs pos="100000">
                    <a:schemeClr val="accent2">
                      <a:lumMod val="60000"/>
                      <a:shade val="90000"/>
                      <a:lumMod val="84000"/>
                    </a:schemeClr>
                  </a:gs>
                </a:gsLst>
                <a:lin ang="5400000" scaled="0"/>
              </a:gradFill>
              <a:ln>
                <a:noFill/>
              </a:ln>
              <a:effectLst>
                <a:outerShdw blurRad="38100" dist="25400" dir="5400000" rotWithShape="0">
                  <a:srgbClr val="000000">
                    <a:alpha val="45000"/>
                  </a:srgbClr>
                </a:outerShdw>
              </a:effectLst>
              <a:sp3d/>
            </c:spPr>
            <c:extLst>
              <c:ext xmlns:c16="http://schemas.microsoft.com/office/drawing/2014/chart" uri="{C3380CC4-5D6E-409C-BE32-E72D297353CC}">
                <c16:uniqueId val="{00000039-D351-41FB-BE12-8553E5A7AAD5}"/>
              </c:ext>
            </c:extLst>
          </c:dPt>
          <c:dPt>
            <c:idx val="8"/>
            <c:bubble3D val="0"/>
            <c:spPr>
              <a:gradFill rotWithShape="1">
                <a:gsLst>
                  <a:gs pos="0">
                    <a:schemeClr val="accent3">
                      <a:lumMod val="60000"/>
                      <a:tint val="98000"/>
                      <a:lumMod val="114000"/>
                    </a:schemeClr>
                  </a:gs>
                  <a:gs pos="100000">
                    <a:schemeClr val="accent3">
                      <a:lumMod val="60000"/>
                      <a:shade val="90000"/>
                      <a:lumMod val="84000"/>
                    </a:schemeClr>
                  </a:gs>
                </a:gsLst>
                <a:lin ang="5400000" scaled="0"/>
              </a:gradFill>
              <a:ln>
                <a:noFill/>
              </a:ln>
              <a:effectLst>
                <a:outerShdw blurRad="38100" dist="25400" dir="5400000" rotWithShape="0">
                  <a:srgbClr val="000000">
                    <a:alpha val="45000"/>
                  </a:srgbClr>
                </a:outerShdw>
              </a:effectLst>
              <a:sp3d/>
            </c:spPr>
            <c:extLst>
              <c:ext xmlns:c16="http://schemas.microsoft.com/office/drawing/2014/chart" uri="{C3380CC4-5D6E-409C-BE32-E72D297353CC}">
                <c16:uniqueId val="{0000003B-D351-41FB-BE12-8553E5A7AAD5}"/>
              </c:ext>
            </c:extLst>
          </c:dPt>
          <c:dPt>
            <c:idx val="9"/>
            <c:bubble3D val="0"/>
            <c:spPr>
              <a:gradFill rotWithShape="1">
                <a:gsLst>
                  <a:gs pos="0">
                    <a:schemeClr val="accent4">
                      <a:lumMod val="60000"/>
                      <a:tint val="98000"/>
                      <a:lumMod val="114000"/>
                    </a:schemeClr>
                  </a:gs>
                  <a:gs pos="100000">
                    <a:schemeClr val="accent4">
                      <a:lumMod val="60000"/>
                      <a:shade val="90000"/>
                      <a:lumMod val="84000"/>
                    </a:schemeClr>
                  </a:gs>
                </a:gsLst>
                <a:lin ang="5400000" scaled="0"/>
              </a:gradFill>
              <a:ln>
                <a:noFill/>
              </a:ln>
              <a:effectLst>
                <a:outerShdw blurRad="38100" dist="25400" dir="5400000" rotWithShape="0">
                  <a:srgbClr val="000000">
                    <a:alpha val="45000"/>
                  </a:srgbClr>
                </a:outerShdw>
              </a:effectLst>
              <a:sp3d/>
            </c:spPr>
            <c:extLst>
              <c:ext xmlns:c16="http://schemas.microsoft.com/office/drawing/2014/chart" uri="{C3380CC4-5D6E-409C-BE32-E72D297353CC}">
                <c16:uniqueId val="{0000003D-D351-41FB-BE12-8553E5A7AAD5}"/>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D351-41FB-BE12-8553E5A7AAD5}"/>
            </c:ext>
          </c:extLst>
        </c:ser>
        <c:ser>
          <c:idx val="3"/>
          <c:order val="3"/>
          <c:tx>
            <c:strRef>
              <c:f>Sheet1!$E$3:$E$4</c:f>
              <c:strCache>
                <c:ptCount val="1"/>
                <c:pt idx="0">
                  <c:v>VERY HIGH</c:v>
                </c:pt>
              </c:strCache>
            </c:strRef>
          </c:tx>
          <c:dPt>
            <c:idx val="0"/>
            <c:bubble3D val="0"/>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38100" dist="25400" dir="5400000" rotWithShape="0">
                  <a:srgbClr val="000000">
                    <a:alpha val="45000"/>
                  </a:srgbClr>
                </a:outerShdw>
              </a:effectLst>
              <a:sp3d/>
            </c:spPr>
            <c:extLst>
              <c:ext xmlns:c16="http://schemas.microsoft.com/office/drawing/2014/chart" uri="{C3380CC4-5D6E-409C-BE32-E72D297353CC}">
                <c16:uniqueId val="{00000040-D351-41FB-BE12-8553E5A7AAD5}"/>
              </c:ext>
            </c:extLst>
          </c:dPt>
          <c:dPt>
            <c:idx val="1"/>
            <c:bubble3D val="0"/>
            <c:spPr>
              <a:gradFill rotWithShape="1">
                <a:gsLst>
                  <a:gs pos="0">
                    <a:schemeClr val="accent2">
                      <a:tint val="98000"/>
                      <a:lumMod val="114000"/>
                    </a:schemeClr>
                  </a:gs>
                  <a:gs pos="100000">
                    <a:schemeClr val="accent2">
                      <a:shade val="90000"/>
                      <a:lumMod val="84000"/>
                    </a:schemeClr>
                  </a:gs>
                </a:gsLst>
                <a:lin ang="5400000" scaled="0"/>
              </a:gradFill>
              <a:ln>
                <a:noFill/>
              </a:ln>
              <a:effectLst>
                <a:outerShdw blurRad="38100" dist="25400" dir="5400000" rotWithShape="0">
                  <a:srgbClr val="000000">
                    <a:alpha val="45000"/>
                  </a:srgbClr>
                </a:outerShdw>
              </a:effectLst>
              <a:sp3d/>
            </c:spPr>
            <c:extLst>
              <c:ext xmlns:c16="http://schemas.microsoft.com/office/drawing/2014/chart" uri="{C3380CC4-5D6E-409C-BE32-E72D297353CC}">
                <c16:uniqueId val="{00000042-D351-41FB-BE12-8553E5A7AAD5}"/>
              </c:ext>
            </c:extLst>
          </c:dPt>
          <c:dPt>
            <c:idx val="2"/>
            <c:bubble3D val="0"/>
            <c:spPr>
              <a:gradFill rotWithShape="1">
                <a:gsLst>
                  <a:gs pos="0">
                    <a:schemeClr val="accent3">
                      <a:tint val="98000"/>
                      <a:lumMod val="114000"/>
                    </a:schemeClr>
                  </a:gs>
                  <a:gs pos="100000">
                    <a:schemeClr val="accent3">
                      <a:shade val="90000"/>
                      <a:lumMod val="84000"/>
                    </a:schemeClr>
                  </a:gs>
                </a:gsLst>
                <a:lin ang="5400000" scaled="0"/>
              </a:gradFill>
              <a:ln>
                <a:noFill/>
              </a:ln>
              <a:effectLst>
                <a:outerShdw blurRad="38100" dist="25400" dir="5400000" rotWithShape="0">
                  <a:srgbClr val="000000">
                    <a:alpha val="45000"/>
                  </a:srgbClr>
                </a:outerShdw>
              </a:effectLst>
              <a:sp3d/>
            </c:spPr>
            <c:extLst>
              <c:ext xmlns:c16="http://schemas.microsoft.com/office/drawing/2014/chart" uri="{C3380CC4-5D6E-409C-BE32-E72D297353CC}">
                <c16:uniqueId val="{00000044-D351-41FB-BE12-8553E5A7AAD5}"/>
              </c:ext>
            </c:extLst>
          </c:dPt>
          <c:dPt>
            <c:idx val="3"/>
            <c:bubble3D val="0"/>
            <c:spPr>
              <a:gradFill rotWithShape="1">
                <a:gsLst>
                  <a:gs pos="0">
                    <a:schemeClr val="accent4">
                      <a:tint val="98000"/>
                      <a:lumMod val="114000"/>
                    </a:schemeClr>
                  </a:gs>
                  <a:gs pos="100000">
                    <a:schemeClr val="accent4">
                      <a:shade val="90000"/>
                      <a:lumMod val="84000"/>
                    </a:schemeClr>
                  </a:gs>
                </a:gsLst>
                <a:lin ang="5400000" scaled="0"/>
              </a:gradFill>
              <a:ln>
                <a:noFill/>
              </a:ln>
              <a:effectLst>
                <a:outerShdw blurRad="38100" dist="25400" dir="5400000" rotWithShape="0">
                  <a:srgbClr val="000000">
                    <a:alpha val="45000"/>
                  </a:srgbClr>
                </a:outerShdw>
              </a:effectLst>
              <a:sp3d/>
            </c:spPr>
            <c:extLst>
              <c:ext xmlns:c16="http://schemas.microsoft.com/office/drawing/2014/chart" uri="{C3380CC4-5D6E-409C-BE32-E72D297353CC}">
                <c16:uniqueId val="{00000046-D351-41FB-BE12-8553E5A7AAD5}"/>
              </c:ext>
            </c:extLst>
          </c:dPt>
          <c:dPt>
            <c:idx val="4"/>
            <c:bubble3D val="0"/>
            <c:spPr>
              <a:gradFill rotWithShape="1">
                <a:gsLst>
                  <a:gs pos="0">
                    <a:schemeClr val="accent5">
                      <a:tint val="98000"/>
                      <a:lumMod val="114000"/>
                    </a:schemeClr>
                  </a:gs>
                  <a:gs pos="100000">
                    <a:schemeClr val="accent5">
                      <a:shade val="90000"/>
                      <a:lumMod val="84000"/>
                    </a:schemeClr>
                  </a:gs>
                </a:gsLst>
                <a:lin ang="5400000" scaled="0"/>
              </a:gradFill>
              <a:ln>
                <a:noFill/>
              </a:ln>
              <a:effectLst>
                <a:outerShdw blurRad="38100" dist="25400" dir="5400000" rotWithShape="0">
                  <a:srgbClr val="000000">
                    <a:alpha val="45000"/>
                  </a:srgbClr>
                </a:outerShdw>
              </a:effectLst>
              <a:sp3d/>
            </c:spPr>
            <c:extLst>
              <c:ext xmlns:c16="http://schemas.microsoft.com/office/drawing/2014/chart" uri="{C3380CC4-5D6E-409C-BE32-E72D297353CC}">
                <c16:uniqueId val="{00000048-D351-41FB-BE12-8553E5A7AAD5}"/>
              </c:ext>
            </c:extLst>
          </c:dPt>
          <c:dPt>
            <c:idx val="5"/>
            <c:bubble3D val="0"/>
            <c:spPr>
              <a:gradFill rotWithShape="1">
                <a:gsLst>
                  <a:gs pos="0">
                    <a:schemeClr val="accent6">
                      <a:tint val="98000"/>
                      <a:lumMod val="114000"/>
                    </a:schemeClr>
                  </a:gs>
                  <a:gs pos="100000">
                    <a:schemeClr val="accent6">
                      <a:shade val="90000"/>
                      <a:lumMod val="84000"/>
                    </a:schemeClr>
                  </a:gs>
                </a:gsLst>
                <a:lin ang="5400000" scaled="0"/>
              </a:gradFill>
              <a:ln>
                <a:noFill/>
              </a:ln>
              <a:effectLst>
                <a:outerShdw blurRad="38100" dist="25400" dir="5400000" rotWithShape="0">
                  <a:srgbClr val="000000">
                    <a:alpha val="45000"/>
                  </a:srgbClr>
                </a:outerShdw>
              </a:effectLst>
              <a:sp3d/>
            </c:spPr>
            <c:extLst>
              <c:ext xmlns:c16="http://schemas.microsoft.com/office/drawing/2014/chart" uri="{C3380CC4-5D6E-409C-BE32-E72D297353CC}">
                <c16:uniqueId val="{0000004A-D351-41FB-BE12-8553E5A7AAD5}"/>
              </c:ext>
            </c:extLst>
          </c:dPt>
          <c:dPt>
            <c:idx val="6"/>
            <c:bubble3D val="0"/>
            <c:spPr>
              <a:gradFill rotWithShape="1">
                <a:gsLst>
                  <a:gs pos="0">
                    <a:schemeClr val="accent1">
                      <a:lumMod val="60000"/>
                      <a:tint val="98000"/>
                      <a:lumMod val="114000"/>
                    </a:schemeClr>
                  </a:gs>
                  <a:gs pos="100000">
                    <a:schemeClr val="accent1">
                      <a:lumMod val="60000"/>
                      <a:shade val="90000"/>
                      <a:lumMod val="84000"/>
                    </a:schemeClr>
                  </a:gs>
                </a:gsLst>
                <a:lin ang="5400000" scaled="0"/>
              </a:gradFill>
              <a:ln>
                <a:noFill/>
              </a:ln>
              <a:effectLst>
                <a:outerShdw blurRad="38100" dist="25400" dir="5400000" rotWithShape="0">
                  <a:srgbClr val="000000">
                    <a:alpha val="45000"/>
                  </a:srgbClr>
                </a:outerShdw>
              </a:effectLst>
              <a:sp3d/>
            </c:spPr>
            <c:extLst>
              <c:ext xmlns:c16="http://schemas.microsoft.com/office/drawing/2014/chart" uri="{C3380CC4-5D6E-409C-BE32-E72D297353CC}">
                <c16:uniqueId val="{0000004C-D351-41FB-BE12-8553E5A7AAD5}"/>
              </c:ext>
            </c:extLst>
          </c:dPt>
          <c:dPt>
            <c:idx val="7"/>
            <c:bubble3D val="0"/>
            <c:spPr>
              <a:gradFill rotWithShape="1">
                <a:gsLst>
                  <a:gs pos="0">
                    <a:schemeClr val="accent2">
                      <a:lumMod val="60000"/>
                      <a:tint val="98000"/>
                      <a:lumMod val="114000"/>
                    </a:schemeClr>
                  </a:gs>
                  <a:gs pos="100000">
                    <a:schemeClr val="accent2">
                      <a:lumMod val="60000"/>
                      <a:shade val="90000"/>
                      <a:lumMod val="84000"/>
                    </a:schemeClr>
                  </a:gs>
                </a:gsLst>
                <a:lin ang="5400000" scaled="0"/>
              </a:gradFill>
              <a:ln>
                <a:noFill/>
              </a:ln>
              <a:effectLst>
                <a:outerShdw blurRad="38100" dist="25400" dir="5400000" rotWithShape="0">
                  <a:srgbClr val="000000">
                    <a:alpha val="45000"/>
                  </a:srgbClr>
                </a:outerShdw>
              </a:effectLst>
              <a:sp3d/>
            </c:spPr>
            <c:extLst>
              <c:ext xmlns:c16="http://schemas.microsoft.com/office/drawing/2014/chart" uri="{C3380CC4-5D6E-409C-BE32-E72D297353CC}">
                <c16:uniqueId val="{0000004E-D351-41FB-BE12-8553E5A7AAD5}"/>
              </c:ext>
            </c:extLst>
          </c:dPt>
          <c:dPt>
            <c:idx val="8"/>
            <c:bubble3D val="0"/>
            <c:spPr>
              <a:gradFill rotWithShape="1">
                <a:gsLst>
                  <a:gs pos="0">
                    <a:schemeClr val="accent3">
                      <a:lumMod val="60000"/>
                      <a:tint val="98000"/>
                      <a:lumMod val="114000"/>
                    </a:schemeClr>
                  </a:gs>
                  <a:gs pos="100000">
                    <a:schemeClr val="accent3">
                      <a:lumMod val="60000"/>
                      <a:shade val="90000"/>
                      <a:lumMod val="84000"/>
                    </a:schemeClr>
                  </a:gs>
                </a:gsLst>
                <a:lin ang="5400000" scaled="0"/>
              </a:gradFill>
              <a:ln>
                <a:noFill/>
              </a:ln>
              <a:effectLst>
                <a:outerShdw blurRad="38100" dist="25400" dir="5400000" rotWithShape="0">
                  <a:srgbClr val="000000">
                    <a:alpha val="45000"/>
                  </a:srgbClr>
                </a:outerShdw>
              </a:effectLst>
              <a:sp3d/>
            </c:spPr>
            <c:extLst>
              <c:ext xmlns:c16="http://schemas.microsoft.com/office/drawing/2014/chart" uri="{C3380CC4-5D6E-409C-BE32-E72D297353CC}">
                <c16:uniqueId val="{00000050-D351-41FB-BE12-8553E5A7AAD5}"/>
              </c:ext>
            </c:extLst>
          </c:dPt>
          <c:dPt>
            <c:idx val="9"/>
            <c:bubble3D val="0"/>
            <c:spPr>
              <a:gradFill rotWithShape="1">
                <a:gsLst>
                  <a:gs pos="0">
                    <a:schemeClr val="accent4">
                      <a:lumMod val="60000"/>
                      <a:tint val="98000"/>
                      <a:lumMod val="114000"/>
                    </a:schemeClr>
                  </a:gs>
                  <a:gs pos="100000">
                    <a:schemeClr val="accent4">
                      <a:lumMod val="60000"/>
                      <a:shade val="90000"/>
                      <a:lumMod val="84000"/>
                    </a:schemeClr>
                  </a:gs>
                </a:gsLst>
                <a:lin ang="5400000" scaled="0"/>
              </a:gradFill>
              <a:ln>
                <a:noFill/>
              </a:ln>
              <a:effectLst>
                <a:outerShdw blurRad="38100" dist="25400" dir="5400000" rotWithShape="0">
                  <a:srgbClr val="000000">
                    <a:alpha val="45000"/>
                  </a:srgbClr>
                </a:outerShdw>
              </a:effectLst>
              <a:sp3d/>
            </c:spPr>
            <c:extLst>
              <c:ext xmlns:c16="http://schemas.microsoft.com/office/drawing/2014/chart" uri="{C3380CC4-5D6E-409C-BE32-E72D297353CC}">
                <c16:uniqueId val="{00000052-D351-41FB-BE12-8553E5A7AAD5}"/>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D351-41FB-BE12-8553E5A7AAD5}"/>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[Copy of employee_data_excel(1).xlsx]Sheet1!PivotTable1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Employee</a:t>
            </a:r>
            <a:r>
              <a:rPr lang="en-IN" baseline="0" dirty="0"/>
              <a:t> performance analysis</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3F98-4D6C-B8AA-DA93D35F9407}"/>
            </c:ext>
          </c:extLst>
        </c:ser>
        <c:ser>
          <c:idx val="1"/>
          <c:order val="1"/>
          <c:tx>
            <c:strRef>
              <c:f>Sheet1!$C$3:$C$4</c:f>
              <c:strCache>
                <c:ptCount val="1"/>
                <c:pt idx="0">
                  <c:v>LOW</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3F98-4D6C-B8AA-DA93D35F9407}"/>
            </c:ext>
          </c:extLst>
        </c:ser>
        <c:ser>
          <c:idx val="2"/>
          <c:order val="2"/>
          <c:tx>
            <c:strRef>
              <c:f>Sheet1!$D$3:$D$4</c:f>
              <c:strCache>
                <c:ptCount val="1"/>
                <c:pt idx="0">
                  <c:v>MED</c:v>
                </c:pt>
              </c:strCache>
            </c:strRef>
          </c:tx>
          <c:spPr>
            <a:solidFill>
              <a:schemeClr val="accent5"/>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3F98-4D6C-B8AA-DA93D35F9407}"/>
            </c:ext>
          </c:extLst>
        </c:ser>
        <c:ser>
          <c:idx val="3"/>
          <c:order val="3"/>
          <c:tx>
            <c:strRef>
              <c:f>Sheet1!$E$3:$E$4</c:f>
              <c:strCache>
                <c:ptCount val="1"/>
                <c:pt idx="0">
                  <c:v>VERY HIGH</c:v>
                </c:pt>
              </c:strCache>
            </c:strRef>
          </c:tx>
          <c:spPr>
            <a:solidFill>
              <a:schemeClr val="accent1">
                <a:lumMod val="60000"/>
              </a:schemeClr>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3F98-4D6C-B8AA-DA93D35F9407}"/>
            </c:ext>
          </c:extLst>
        </c:ser>
        <c:dLbls>
          <c:showLegendKey val="0"/>
          <c:showVal val="0"/>
          <c:showCatName val="0"/>
          <c:showSerName val="0"/>
          <c:showPercent val="0"/>
          <c:showBubbleSize val="0"/>
        </c:dLbls>
        <c:gapWidth val="219"/>
        <c:overlap val="-27"/>
        <c:axId val="445220896"/>
        <c:axId val="445216096"/>
      </c:barChart>
      <c:catAx>
        <c:axId val="4452208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5216096"/>
        <c:crosses val="autoZero"/>
        <c:auto val="1"/>
        <c:lblAlgn val="ctr"/>
        <c:lblOffset val="100"/>
        <c:noMultiLvlLbl val="0"/>
      </c:catAx>
      <c:valAx>
        <c:axId val="445216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522089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6">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z</a:t>
            </a:r>
          </a:p>
        </p:txBody>
      </p:sp>
      <p:sp>
        <p:nvSpPr>
          <p:cNvPr id="4" name="Slide Number Placeholder 3"/>
          <p:cNvSpPr>
            <a:spLocks noGrp="1"/>
          </p:cNvSpPr>
          <p:nvPr>
            <p:ph type="sldNum" sz="quarter" idx="5"/>
          </p:nvPr>
        </p:nvSpPr>
        <p:spPr/>
        <p:txBody>
          <a:bodyPr/>
          <a:lstStyle/>
          <a:p>
            <a:fld id="{F7F439ED-1E90-4106-847A-8EF19031FE2F}" type="slidenum">
              <a:rPr lang="en-IN" smtClean="0"/>
              <a:t>9</a:t>
            </a:fld>
            <a:endParaRPr lang="en-IN"/>
          </a:p>
        </p:txBody>
      </p:sp>
    </p:spTree>
    <p:extLst>
      <p:ext uri="{BB962C8B-B14F-4D97-AF65-F5344CB8AC3E}">
        <p14:creationId xmlns:p14="http://schemas.microsoft.com/office/powerpoint/2010/main" val="1234415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14</a:t>
            </a:fld>
            <a:endParaRPr lang="en-IN"/>
          </a:p>
        </p:txBody>
      </p:sp>
    </p:spTree>
    <p:extLst>
      <p:ext uri="{BB962C8B-B14F-4D97-AF65-F5344CB8AC3E}">
        <p14:creationId xmlns:p14="http://schemas.microsoft.com/office/powerpoint/2010/main" val="65438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43081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4280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381650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476140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12277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548736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318901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813352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861719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770424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5990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15697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73795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8/28/2024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18777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58236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17957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6276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17701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t>8/28/2024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09901290"/>
      </p:ext>
    </p:extLst>
  </p:cSld>
  <p:clrMap bg1="dk1" tx1="lt1" bg2="dk2" tx2="lt2" accent1="accent1" accent2="accent2" accent3="accent3" accent4="accent4" accent5="accent5" accent6="accent6" hlink="hlink" folHlink="folHlink"/>
  <p:sldLayoutIdLst>
    <p:sldLayoutId id="2147483962" r:id="rId1"/>
    <p:sldLayoutId id="2147483963" r:id="rId2"/>
    <p:sldLayoutId id="2147483964" r:id="rId3"/>
    <p:sldLayoutId id="2147483965" r:id="rId4"/>
    <p:sldLayoutId id="2147483966" r:id="rId5"/>
    <p:sldLayoutId id="2147483967" r:id="rId6"/>
    <p:sldLayoutId id="2147483968" r:id="rId7"/>
    <p:sldLayoutId id="2147483969" r:id="rId8"/>
    <p:sldLayoutId id="2147483970" r:id="rId9"/>
    <p:sldLayoutId id="2147483971" r:id="rId10"/>
    <p:sldLayoutId id="2147483972" r:id="rId11"/>
    <p:sldLayoutId id="2147483973" r:id="rId12"/>
    <p:sldLayoutId id="2147483974" r:id="rId13"/>
    <p:sldLayoutId id="2147483975" r:id="rId14"/>
    <p:sldLayoutId id="2147483976" r:id="rId15"/>
    <p:sldLayoutId id="2147483977" r:id="rId16"/>
    <p:sldLayoutId id="2147483978" r:id="rId17"/>
    <p:sldLayoutId id="2147483979"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69880"/>
          </a:xfrm>
          <a:prstGeom prst="rect">
            <a:avLst/>
          </a:prstGeom>
          <a:noFill/>
        </p:spPr>
        <p:txBody>
          <a:bodyPr wrap="square" rtlCol="0">
            <a:spAutoFit/>
          </a:bodyPr>
          <a:lstStyle/>
          <a:p>
            <a:r>
              <a:rPr lang="en-US" sz="2400" dirty="0"/>
              <a:t>STUDENT NAME: </a:t>
            </a:r>
            <a:r>
              <a:rPr lang="en-US" sz="2800" b="1" dirty="0"/>
              <a:t>SRUTHIKA.K</a:t>
            </a:r>
          </a:p>
          <a:p>
            <a:r>
              <a:rPr lang="en-US" sz="2400" dirty="0"/>
              <a:t>REGISTER NO: </a:t>
            </a:r>
            <a:r>
              <a:rPr lang="en-US" sz="2400" b="1" dirty="0"/>
              <a:t>312209867</a:t>
            </a:r>
          </a:p>
          <a:p>
            <a:r>
              <a:rPr lang="en-US" sz="2400" dirty="0"/>
              <a:t>                NM ID:</a:t>
            </a:r>
            <a:r>
              <a:rPr lang="en-US" sz="2400" b="1" dirty="0"/>
              <a:t>asunm1363312209867</a:t>
            </a:r>
          </a:p>
          <a:p>
            <a:r>
              <a:rPr lang="en-US" sz="2400" dirty="0"/>
              <a:t>DEPARTMENT: </a:t>
            </a:r>
            <a:r>
              <a:rPr lang="en-US" sz="2400" b="1" dirty="0"/>
              <a:t>B.COM ACCOUNTING &amp; FINANCE </a:t>
            </a:r>
          </a:p>
          <a:p>
            <a:r>
              <a:rPr lang="en-US" sz="2400" dirty="0"/>
              <a:t>COLLEGE : </a:t>
            </a:r>
            <a:r>
              <a:rPr lang="en-US" sz="2400" b="1" dirty="0"/>
              <a:t>VALLIAMMAL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8099425" cy="949041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IN" sz="4800" b="1" spc="5" dirty="0">
              <a:latin typeface="Trebuchet MS"/>
              <a:cs typeface="Trebuchet MS"/>
            </a:endParaRPr>
          </a:p>
          <a:p>
            <a:pPr marL="12700">
              <a:lnSpc>
                <a:spcPct val="100000"/>
              </a:lnSpc>
              <a:spcBef>
                <a:spcPts val="105"/>
              </a:spcBef>
            </a:pPr>
            <a:r>
              <a:rPr lang="en-IN" sz="4800" b="1" spc="5" dirty="0">
                <a:latin typeface="Trebuchet MS"/>
                <a:cs typeface="Trebuchet MS"/>
              </a:rPr>
              <a:t> </a:t>
            </a:r>
            <a:r>
              <a:rPr lang="en-IN" sz="2400" spc="5" dirty="0">
                <a:latin typeface="Trebuchet MS"/>
                <a:cs typeface="Trebuchet MS"/>
              </a:rPr>
              <a:t>1.Data collection </a:t>
            </a:r>
          </a:p>
          <a:p>
            <a:pPr marL="12700">
              <a:lnSpc>
                <a:spcPct val="100000"/>
              </a:lnSpc>
              <a:spcBef>
                <a:spcPts val="105"/>
              </a:spcBef>
            </a:pPr>
            <a:r>
              <a:rPr lang="en-IN" sz="2400" spc="5" dirty="0">
                <a:latin typeface="Trebuchet MS"/>
                <a:cs typeface="Trebuchet MS"/>
              </a:rPr>
              <a:t>       Identification</a:t>
            </a:r>
          </a:p>
          <a:p>
            <a:pPr marL="12700">
              <a:lnSpc>
                <a:spcPct val="100000"/>
              </a:lnSpc>
              <a:spcBef>
                <a:spcPts val="105"/>
              </a:spcBef>
            </a:pPr>
            <a:r>
              <a:rPr lang="en-IN" sz="2400" spc="5" dirty="0">
                <a:latin typeface="Trebuchet MS"/>
                <a:cs typeface="Trebuchet MS"/>
              </a:rPr>
              <a:t>       gathering</a:t>
            </a:r>
          </a:p>
          <a:p>
            <a:pPr marL="12700">
              <a:lnSpc>
                <a:spcPct val="100000"/>
              </a:lnSpc>
              <a:spcBef>
                <a:spcPts val="105"/>
              </a:spcBef>
            </a:pPr>
            <a:r>
              <a:rPr lang="en-IN" sz="2400" spc="5" dirty="0">
                <a:latin typeface="Trebuchet MS"/>
                <a:cs typeface="Trebuchet MS"/>
              </a:rPr>
              <a:t>       preparation</a:t>
            </a:r>
          </a:p>
          <a:p>
            <a:pPr marL="12700">
              <a:lnSpc>
                <a:spcPct val="100000"/>
              </a:lnSpc>
              <a:spcBef>
                <a:spcPts val="105"/>
              </a:spcBef>
            </a:pPr>
            <a:r>
              <a:rPr lang="en-IN" sz="2400" spc="5" dirty="0">
                <a:latin typeface="Trebuchet MS"/>
                <a:cs typeface="Trebuchet MS"/>
              </a:rPr>
              <a:t>       data cleaning </a:t>
            </a:r>
          </a:p>
          <a:p>
            <a:pPr marL="12700">
              <a:lnSpc>
                <a:spcPct val="100000"/>
              </a:lnSpc>
              <a:spcBef>
                <a:spcPts val="105"/>
              </a:spcBef>
            </a:pPr>
            <a:r>
              <a:rPr lang="en-IN" sz="2400" spc="5" dirty="0">
                <a:latin typeface="Trebuchet MS"/>
                <a:cs typeface="Trebuchet MS"/>
              </a:rPr>
              <a:t>  2. standardization </a:t>
            </a:r>
          </a:p>
          <a:p>
            <a:pPr marL="12700">
              <a:lnSpc>
                <a:spcPct val="100000"/>
              </a:lnSpc>
              <a:spcBef>
                <a:spcPts val="105"/>
              </a:spcBef>
            </a:pPr>
            <a:r>
              <a:rPr lang="en-IN" sz="2400" spc="5" dirty="0">
                <a:latin typeface="Trebuchet MS"/>
                <a:cs typeface="Trebuchet MS"/>
              </a:rPr>
              <a:t>        correction</a:t>
            </a:r>
          </a:p>
          <a:p>
            <a:pPr marL="12700">
              <a:lnSpc>
                <a:spcPct val="100000"/>
              </a:lnSpc>
              <a:spcBef>
                <a:spcPts val="105"/>
              </a:spcBef>
            </a:pPr>
            <a:r>
              <a:rPr lang="en-IN" sz="2400" spc="5" dirty="0">
                <a:latin typeface="Trebuchet MS"/>
                <a:cs typeface="Trebuchet MS"/>
              </a:rPr>
              <a:t>        validation</a:t>
            </a:r>
          </a:p>
          <a:p>
            <a:pPr marL="12700">
              <a:lnSpc>
                <a:spcPct val="100000"/>
              </a:lnSpc>
              <a:spcBef>
                <a:spcPts val="105"/>
              </a:spcBef>
            </a:pPr>
            <a:r>
              <a:rPr lang="en-IN" sz="2400" spc="5" dirty="0">
                <a:latin typeface="Trebuchet MS"/>
                <a:cs typeface="Trebuchet MS"/>
              </a:rPr>
              <a:t>        summary </a:t>
            </a:r>
          </a:p>
          <a:p>
            <a:pPr marL="12700">
              <a:lnSpc>
                <a:spcPct val="100000"/>
              </a:lnSpc>
              <a:spcBef>
                <a:spcPts val="105"/>
              </a:spcBef>
            </a:pPr>
            <a:r>
              <a:rPr lang="en-IN" sz="2400" spc="5" dirty="0">
                <a:latin typeface="Trebuchet MS"/>
                <a:cs typeface="Trebuchet MS"/>
              </a:rPr>
              <a:t>  3.Data analysis involves examining , transforming , and </a:t>
            </a:r>
            <a:r>
              <a:rPr lang="en-IN" sz="2400" spc="5" dirty="0" err="1">
                <a:latin typeface="Trebuchet MS"/>
                <a:cs typeface="Trebuchet MS"/>
              </a:rPr>
              <a:t>modeling</a:t>
            </a:r>
            <a:r>
              <a:rPr lang="en-IN" sz="2400" spc="5" dirty="0">
                <a:latin typeface="Trebuchet MS"/>
                <a:cs typeface="Trebuchet MS"/>
              </a:rPr>
              <a:t> data to extract meaningful insights, identify patterns, and support decision – making .</a:t>
            </a:r>
          </a:p>
          <a:p>
            <a:pPr marL="12700">
              <a:lnSpc>
                <a:spcPct val="100000"/>
              </a:lnSpc>
              <a:spcBef>
                <a:spcPts val="105"/>
              </a:spcBef>
            </a:pPr>
            <a:r>
              <a:rPr lang="en-IN" sz="2400" spc="5" dirty="0">
                <a:latin typeface="Trebuchet MS"/>
                <a:cs typeface="Trebuchet MS"/>
              </a:rPr>
              <a:t>   </a:t>
            </a:r>
          </a:p>
          <a:p>
            <a:pPr marL="12700">
              <a:lnSpc>
                <a:spcPct val="100000"/>
              </a:lnSpc>
              <a:spcBef>
                <a:spcPts val="105"/>
              </a:spcBef>
            </a:pPr>
            <a:r>
              <a:rPr lang="en-IN" sz="2400" spc="5" dirty="0">
                <a:latin typeface="Trebuchet MS"/>
                <a:cs typeface="Trebuchet MS"/>
              </a:rPr>
              <a:t>     </a:t>
            </a:r>
          </a:p>
          <a:p>
            <a:pPr marL="12700">
              <a:lnSpc>
                <a:spcPct val="100000"/>
              </a:lnSpc>
              <a:spcBef>
                <a:spcPts val="105"/>
              </a:spcBef>
            </a:pPr>
            <a:endParaRPr lang="en-IN" sz="1200" spc="5" dirty="0">
              <a:latin typeface="Trebuchet MS"/>
              <a:cs typeface="Trebuchet MS"/>
            </a:endParaRPr>
          </a:p>
          <a:p>
            <a:pPr marL="12700">
              <a:lnSpc>
                <a:spcPct val="100000"/>
              </a:lnSpc>
              <a:spcBef>
                <a:spcPts val="105"/>
              </a:spcBef>
            </a:pPr>
            <a:endParaRPr lang="en-IN" sz="1200" b="1" spc="5" dirty="0">
              <a:latin typeface="Trebuchet MS"/>
              <a:cs typeface="Trebuchet MS"/>
            </a:endParaRPr>
          </a:p>
          <a:p>
            <a:pPr marL="12700">
              <a:lnSpc>
                <a:spcPct val="100000"/>
              </a:lnSpc>
              <a:spcBef>
                <a:spcPts val="105"/>
              </a:spcBef>
            </a:pPr>
            <a:endParaRPr lang="en-IN" sz="1200" b="1" spc="5" dirty="0">
              <a:latin typeface="Trebuchet MS"/>
              <a:cs typeface="Trebuchet MS"/>
            </a:endParaRPr>
          </a:p>
          <a:p>
            <a:pPr marL="12700">
              <a:lnSpc>
                <a:spcPct val="100000"/>
              </a:lnSpc>
              <a:spcBef>
                <a:spcPts val="105"/>
              </a:spcBef>
            </a:pPr>
            <a:endParaRPr lang="en-IN" sz="12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9226868" cy="1306127"/>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r>
              <a:rPr lang="en-IN" dirty="0"/>
              <a:t>    </a:t>
            </a:r>
            <a:br>
              <a:rPr lang="en-IN" dirty="0"/>
            </a:br>
            <a:r>
              <a:rPr lang="en-IN" dirty="0"/>
              <a:t>               </a:t>
            </a:r>
            <a:endParaRPr sz="18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1A13F818-EDD2-AFF0-C59B-268FCE6F660B}"/>
              </a:ext>
            </a:extLst>
          </p:cNvPr>
          <p:cNvGraphicFramePr>
            <a:graphicFrameLocks/>
          </p:cNvGraphicFramePr>
          <p:nvPr>
            <p:extLst>
              <p:ext uri="{D42A27DB-BD31-4B8C-83A1-F6EECF244321}">
                <p14:modId xmlns:p14="http://schemas.microsoft.com/office/powerpoint/2010/main" val="1740129992"/>
              </p:ext>
            </p:extLst>
          </p:nvPr>
        </p:nvGraphicFramePr>
        <p:xfrm>
          <a:off x="3810000" y="205740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088CC-69B5-3A36-7A39-20A1098353C2}"/>
              </a:ext>
            </a:extLst>
          </p:cNvPr>
          <p:cNvSpPr>
            <a:spLocks noGrp="1"/>
          </p:cNvSpPr>
          <p:nvPr>
            <p:ph type="title"/>
          </p:nvPr>
        </p:nvSpPr>
        <p:spPr/>
        <p:txBody>
          <a:bodyPr/>
          <a:lstStyle/>
          <a:p>
            <a:r>
              <a:rPr lang="en-IN" dirty="0"/>
              <a:t>RESULTS</a:t>
            </a:r>
            <a:br>
              <a:rPr lang="en-IN" dirty="0"/>
            </a:br>
            <a:r>
              <a:rPr lang="en-IN" dirty="0"/>
              <a:t>                            </a:t>
            </a:r>
          </a:p>
        </p:txBody>
      </p:sp>
      <p:graphicFrame>
        <p:nvGraphicFramePr>
          <p:cNvPr id="3" name="Chart 2">
            <a:extLst>
              <a:ext uri="{FF2B5EF4-FFF2-40B4-BE49-F238E27FC236}">
                <a16:creationId xmlns:a16="http://schemas.microsoft.com/office/drawing/2014/main" id="{1A13F818-EDD2-AFF0-C59B-268FCE6F660B}"/>
              </a:ext>
            </a:extLst>
          </p:cNvPr>
          <p:cNvGraphicFramePr>
            <a:graphicFrameLocks/>
          </p:cNvGraphicFramePr>
          <p:nvPr>
            <p:extLst>
              <p:ext uri="{D42A27DB-BD31-4B8C-83A1-F6EECF244321}">
                <p14:modId xmlns:p14="http://schemas.microsoft.com/office/powerpoint/2010/main" val="207263467"/>
              </p:ext>
            </p:extLst>
          </p:nvPr>
        </p:nvGraphicFramePr>
        <p:xfrm>
          <a:off x="3810000" y="205740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30977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48A2-42B4-874B-CA0C-5A5B569CF9EA}"/>
              </a:ext>
            </a:extLst>
          </p:cNvPr>
          <p:cNvSpPr>
            <a:spLocks noGrp="1"/>
          </p:cNvSpPr>
          <p:nvPr>
            <p:ph type="title"/>
          </p:nvPr>
        </p:nvSpPr>
        <p:spPr/>
        <p:txBody>
          <a:bodyPr/>
          <a:lstStyle/>
          <a:p>
            <a:r>
              <a:rPr lang="en-IN" dirty="0"/>
              <a:t>RESULTS</a:t>
            </a:r>
            <a:br>
              <a:rPr lang="en-IN" dirty="0"/>
            </a:br>
            <a:r>
              <a:rPr lang="en-IN" dirty="0"/>
              <a:t>                      </a:t>
            </a:r>
            <a:br>
              <a:rPr lang="en-IN" dirty="0"/>
            </a:br>
            <a:endParaRPr lang="en-IN" dirty="0"/>
          </a:p>
        </p:txBody>
      </p:sp>
      <p:graphicFrame>
        <p:nvGraphicFramePr>
          <p:cNvPr id="3" name="Chart 2">
            <a:extLst>
              <a:ext uri="{FF2B5EF4-FFF2-40B4-BE49-F238E27FC236}">
                <a16:creationId xmlns:a16="http://schemas.microsoft.com/office/drawing/2014/main" id="{1A13F818-EDD2-AFF0-C59B-268FCE6F660B}"/>
              </a:ext>
            </a:extLst>
          </p:cNvPr>
          <p:cNvGraphicFramePr>
            <a:graphicFrameLocks/>
          </p:cNvGraphicFramePr>
          <p:nvPr>
            <p:extLst>
              <p:ext uri="{D42A27DB-BD31-4B8C-83A1-F6EECF244321}">
                <p14:modId xmlns:p14="http://schemas.microsoft.com/office/powerpoint/2010/main" val="2918846099"/>
              </p:ext>
            </p:extLst>
          </p:nvPr>
        </p:nvGraphicFramePr>
        <p:xfrm>
          <a:off x="2667000" y="2057400"/>
          <a:ext cx="5715000" cy="3429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45025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4A218F5-099B-63BE-2FF6-3915AE954609}"/>
              </a:ext>
            </a:extLst>
          </p:cNvPr>
          <p:cNvSpPr>
            <a:spLocks noGrp="1"/>
          </p:cNvSpPr>
          <p:nvPr>
            <p:ph type="title"/>
          </p:nvPr>
        </p:nvSpPr>
        <p:spPr>
          <a:xfrm>
            <a:off x="381000" y="381000"/>
            <a:ext cx="11125200" cy="2740828"/>
          </a:xfrm>
        </p:spPr>
        <p:txBody>
          <a:bodyPr>
            <a:normAutofit fontScale="90000"/>
          </a:bodyPr>
          <a:lstStyle/>
          <a:p>
            <a:pPr algn="l"/>
            <a:r>
              <a:rPr lang="en-IN" dirty="0"/>
              <a:t> CONCLUSION</a:t>
            </a:r>
            <a:br>
              <a:rPr lang="en-IN" dirty="0"/>
            </a:br>
            <a:br>
              <a:rPr lang="en-IN" dirty="0"/>
            </a:br>
            <a:r>
              <a:rPr lang="en-IN" dirty="0"/>
              <a:t>	</a:t>
            </a:r>
            <a:r>
              <a:rPr lang="en-IN" sz="3100" dirty="0"/>
              <a:t>In conclusion , the employee data analysis conducted using excel provided valuable insights into workforce trends , enabling more informed decision-making . </a:t>
            </a:r>
            <a:br>
              <a:rPr lang="en-IN" sz="3100" dirty="0"/>
            </a:br>
            <a:r>
              <a:rPr lang="en-IN" sz="3100" dirty="0"/>
              <a:t>     The use of excel allowed for efficient data organisation, visualization , and reporting , ultimately helping to enhance HR strategies , improve employee satisfaction . </a:t>
            </a:r>
            <a:br>
              <a:rPr lang="en-IN" sz="3100" dirty="0"/>
            </a:br>
            <a:endParaRPr lang="en-IN" sz="31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146281" y="0"/>
            <a:ext cx="45719"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endParaRPr sz="2400" dirty="0">
              <a:solidFill>
                <a:srgbClr val="002060"/>
              </a:solidFill>
              <a:latin typeface="Sitka Small Semibold" pitchFamily="2" charset="0"/>
              <a:cs typeface="Times New Roman" panose="02020603050405020304" pitchFamily="18" charset="0"/>
            </a:endParaRPr>
          </a:p>
        </p:txBody>
      </p:sp>
      <p:grpSp>
        <p:nvGrpSpPr>
          <p:cNvPr id="3" name="object 3"/>
          <p:cNvGrpSpPr/>
          <p:nvPr/>
        </p:nvGrpSpPr>
        <p:grpSpPr>
          <a:xfrm>
            <a:off x="7306945"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03505" y="-22269"/>
            <a:ext cx="8997695" cy="7788029"/>
          </a:xfrm>
          <a:prstGeom prst="rect">
            <a:avLst/>
          </a:prstGeom>
        </p:spPr>
        <p:txBody>
          <a:bodyPr vert="horz" wrap="square" lIns="0" tIns="16510" rIns="0" bIns="0" rtlCol="0">
            <a:spAutoFit/>
          </a:bodyPr>
          <a:lstStyle/>
          <a:p>
            <a:pPr marL="12700" algn="l">
              <a:lnSpc>
                <a:spcPct val="100000"/>
              </a:lnSpc>
              <a:spcBef>
                <a:spcPts val="130"/>
              </a:spcBef>
            </a:pPr>
            <a:r>
              <a:rPr lang="en-IN" sz="4250" spc="5" dirty="0">
                <a:solidFill>
                  <a:schemeClr val="tx1">
                    <a:lumMod val="95000"/>
                  </a:schemeClr>
                </a:solidFill>
              </a:rPr>
              <a:t>PROJECT TITLE</a:t>
            </a:r>
            <a:br>
              <a:rPr lang="en-IN" sz="4250" spc="5" dirty="0">
                <a:solidFill>
                  <a:schemeClr val="tx1">
                    <a:lumMod val="95000"/>
                  </a:schemeClr>
                </a:solidFill>
              </a:rPr>
            </a:br>
            <a:br>
              <a:rPr lang="en-IN" sz="4250" spc="5" dirty="0">
                <a:solidFill>
                  <a:schemeClr val="tx1">
                    <a:lumMod val="95000"/>
                  </a:schemeClr>
                </a:solidFill>
              </a:rPr>
            </a:br>
            <a:r>
              <a:rPr lang="en-IN" sz="4250" spc="5" dirty="0">
                <a:solidFill>
                  <a:schemeClr val="tx1">
                    <a:lumMod val="95000"/>
                  </a:schemeClr>
                </a:solidFill>
              </a:rPr>
              <a:t>      														       	</a:t>
            </a:r>
            <a:r>
              <a:rPr lang="en-IN" sz="4000" b="1" spc="5" dirty="0">
                <a:solidFill>
                  <a:schemeClr val="tx1">
                    <a:lumMod val="95000"/>
                  </a:schemeClr>
                </a:solidFill>
              </a:rPr>
              <a:t>EMPLOYEE PERFORMANCE ANALSIS USING EXCEL</a:t>
            </a:r>
            <a:br>
              <a:rPr lang="en-IN" sz="2400" b="1" spc="5" dirty="0">
                <a:solidFill>
                  <a:schemeClr val="tx1">
                    <a:lumMod val="95000"/>
                  </a:schemeClr>
                </a:solidFill>
              </a:rPr>
            </a:br>
            <a:br>
              <a:rPr lang="en-IN" sz="4250" b="1" spc="5" dirty="0">
                <a:solidFill>
                  <a:schemeClr val="tx1">
                    <a:lumMod val="95000"/>
                  </a:schemeClr>
                </a:solidFill>
              </a:rPr>
            </a:br>
            <a:br>
              <a:rPr lang="en-IN" sz="4250" spc="5" dirty="0">
                <a:solidFill>
                  <a:schemeClr val="tx1">
                    <a:lumMod val="95000"/>
                  </a:schemeClr>
                </a:solidFill>
              </a:rPr>
            </a:br>
            <a:br>
              <a:rPr lang="en-IN" sz="4250" spc="5" dirty="0">
                <a:solidFill>
                  <a:schemeClr val="tx1">
                    <a:lumMod val="95000"/>
                  </a:schemeClr>
                </a:solidFill>
              </a:rPr>
            </a:br>
            <a:br>
              <a:rPr lang="en-IN" sz="4250" spc="5" dirty="0">
                <a:solidFill>
                  <a:schemeClr val="tx1">
                    <a:lumMod val="95000"/>
                  </a:schemeClr>
                </a:solidFill>
              </a:rPr>
            </a:br>
            <a:br>
              <a:rPr lang="en-IN" sz="4250" spc="5" dirty="0">
                <a:solidFill>
                  <a:schemeClr val="tx1">
                    <a:lumMod val="95000"/>
                  </a:schemeClr>
                </a:solidFill>
              </a:rPr>
            </a:br>
            <a:br>
              <a:rPr lang="en-IN" sz="4250" spc="5" dirty="0">
                <a:solidFill>
                  <a:schemeClr val="tx1">
                    <a:lumMod val="95000"/>
                  </a:schemeClr>
                </a:solidFill>
              </a:rPr>
            </a:br>
            <a:endParaRPr sz="4250" dirty="0">
              <a:solidFill>
                <a:schemeClr val="tx1">
                  <a:lumMod val="95000"/>
                </a:schemeClr>
              </a:solidFill>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110113" y="-152400"/>
            <a:ext cx="12954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79196"/>
            <a:ext cx="2841625" cy="690574"/>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3970318"/>
          </a:xfrm>
          <a:prstGeom prst="rect">
            <a:avLst/>
          </a:prstGeom>
          <a:noFill/>
        </p:spPr>
        <p:txBody>
          <a:bodyPr wrap="square" rtlCol="0">
            <a:spAutoFit/>
          </a:bodyPr>
          <a:lstStyle/>
          <a:p>
            <a:pPr algn="l"/>
            <a:endParaRPr lang="en-US" sz="2800" b="0" i="0" dirty="0">
              <a:solidFill>
                <a:schemeClr val="tx1">
                  <a:lumMod val="95000"/>
                </a:schemeClr>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tx1">
                    <a:lumMod val="95000"/>
                  </a:schemeClr>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chemeClr val="tx1">
                    <a:lumMod val="95000"/>
                  </a:schemeClr>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chemeClr val="tx1">
                    <a:lumMod val="95000"/>
                  </a:schemeClr>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chemeClr val="tx1">
                    <a:lumMod val="95000"/>
                  </a:schemeClr>
                </a:solidFill>
                <a:latin typeface="Times New Roman" panose="02020603050405020304" pitchFamily="18" charset="0"/>
                <a:cs typeface="Times New Roman" panose="02020603050405020304" pitchFamily="18" charset="0"/>
              </a:rPr>
              <a:t>Dataset Description</a:t>
            </a:r>
            <a:endParaRPr lang="en-US" sz="2800" b="0" i="0" dirty="0">
              <a:solidFill>
                <a:schemeClr val="tx1">
                  <a:lumMod val="95000"/>
                </a:schemeClr>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tx1">
                    <a:lumMod val="95000"/>
                  </a:schemeClr>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chemeClr val="tx1">
                    <a:lumMod val="95000"/>
                  </a:schemeClr>
                </a:solidFill>
                <a:effectLst/>
                <a:latin typeface="Times New Roman" panose="02020603050405020304" pitchFamily="18" charset="0"/>
                <a:cs typeface="Times New Roman" panose="02020603050405020304" pitchFamily="18" charset="0"/>
              </a:rPr>
              <a:t>Results and </a:t>
            </a:r>
            <a:r>
              <a:rPr lang="en-US" sz="2800" dirty="0">
                <a:solidFill>
                  <a:schemeClr val="tx1">
                    <a:lumMod val="95000"/>
                  </a:schemeClr>
                </a:solidFill>
                <a:latin typeface="Times New Roman" panose="02020603050405020304" pitchFamily="18" charset="0"/>
                <a:cs typeface="Times New Roman" panose="02020603050405020304" pitchFamily="18" charset="0"/>
              </a:rPr>
              <a:t>Discussion</a:t>
            </a:r>
            <a:endParaRPr lang="en-US" sz="2800" b="0" i="0" dirty="0">
              <a:solidFill>
                <a:schemeClr val="tx1">
                  <a:lumMod val="95000"/>
                </a:schemeClr>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tx1">
                    <a:lumMod val="95000"/>
                  </a:schemeClr>
                </a:solidFill>
                <a:effectLst/>
                <a:latin typeface="Times New Roman" panose="02020603050405020304" pitchFamily="18" charset="0"/>
                <a:cs typeface="Times New Roman" panose="02020603050405020304" pitchFamily="18" charset="0"/>
              </a:rPr>
              <a:t>Conclusion</a:t>
            </a:r>
          </a:p>
          <a:p>
            <a:endParaRPr lang="en-IN" sz="2800" dirty="0">
              <a:solidFill>
                <a:schemeClr val="tx1">
                  <a:lumMod val="9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20201" y="28194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09549" y="-376499"/>
            <a:ext cx="9010651" cy="11519820"/>
          </a:xfrm>
          <a:prstGeom prst="rect">
            <a:avLst/>
          </a:prstGeom>
        </p:spPr>
        <p:txBody>
          <a:bodyPr vert="horz" wrap="square" lIns="0" tIns="16510" rIns="0" bIns="0" rtlCol="0">
            <a:spAutoFit/>
          </a:bodyPr>
          <a:lstStyle/>
          <a:p>
            <a:pPr marL="12700" algn="l">
              <a:lnSpc>
                <a:spcPct val="100000"/>
              </a:lnSpc>
              <a:spcBef>
                <a:spcPts val="130"/>
              </a:spcBef>
              <a:tabLst>
                <a:tab pos="2727960" algn="l"/>
              </a:tabLst>
            </a:pPr>
            <a:br>
              <a:rPr lang="en-IN" sz="4250" spc="-20" dirty="0"/>
            </a:br>
            <a:r>
              <a:rPr lang="en-IN" sz="4250" spc="-20" dirty="0"/>
              <a:t>PROBLEM STATEMENT  </a:t>
            </a:r>
            <a:br>
              <a:rPr lang="en-IN" sz="4250" spc="-20" dirty="0"/>
            </a:br>
            <a:r>
              <a:rPr lang="en-IN" sz="4250" spc="-20" dirty="0"/>
              <a:t> </a:t>
            </a:r>
            <a:r>
              <a:rPr lang="en-IN" sz="3200" spc="-20" dirty="0"/>
              <a:t>Uti</a:t>
            </a:r>
            <a:r>
              <a:rPr lang="en-IN" sz="2800" spc="-20" dirty="0"/>
              <a:t>lize excel to efficiently analyse employee data by leveraging functions such as pivot tables, and conditional formatting. </a:t>
            </a:r>
            <a:br>
              <a:rPr lang="en-IN" sz="2800" spc="-20" dirty="0"/>
            </a:br>
            <a:r>
              <a:rPr lang="en-IN" sz="2800" spc="-20" dirty="0"/>
              <a:t> This enables the identification of key trends, such as current employee rates, performance levels. </a:t>
            </a:r>
            <a:br>
              <a:rPr lang="en-IN" sz="2800" spc="-20" dirty="0"/>
            </a:br>
            <a:r>
              <a:rPr lang="en-IN" sz="2800" spc="-20" dirty="0"/>
              <a:t>   Decision – making processes by visualizing this data through pie chart .”</a:t>
            </a:r>
            <a:br>
              <a:rPr lang="en-IN" sz="2800" spc="-20" dirty="0"/>
            </a:br>
            <a:r>
              <a:rPr lang="en-IN" sz="2800" spc="-20" dirty="0"/>
              <a:t>   The performance of each employee in departments of each and every departments of a company.</a:t>
            </a:r>
            <a:br>
              <a:rPr lang="en-IN" sz="2800" spc="-20" dirty="0"/>
            </a:br>
            <a:br>
              <a:rPr lang="en-IN" sz="4250" spc="-20" dirty="0"/>
            </a:br>
            <a:br>
              <a:rPr lang="en-IN" sz="4250" b="0" spc="-20" dirty="0">
                <a:latin typeface="Sitka Subheading" pitchFamily="2" charset="0"/>
              </a:rPr>
            </a:br>
            <a:br>
              <a:rPr lang="en-IN" sz="4250" b="0" spc="-20" dirty="0">
                <a:latin typeface="Sitka Subheading" pitchFamily="2" charset="0"/>
              </a:rPr>
            </a:br>
            <a:r>
              <a:rPr lang="en-IN" sz="4250" spc="-20" dirty="0">
                <a:latin typeface="Sitka Subheading" pitchFamily="2" charset="0"/>
              </a:rPr>
              <a:t>			</a:t>
            </a:r>
            <a:br>
              <a:rPr lang="en-IN" sz="4250" spc="-20" dirty="0"/>
            </a:br>
            <a:br>
              <a:rPr lang="en-IN" sz="4250" spc="-20" dirty="0"/>
            </a:br>
            <a:br>
              <a:rPr lang="en-IN" sz="4250" spc="-20" dirty="0"/>
            </a:br>
            <a:br>
              <a:rPr lang="en-IN" sz="4250" spc="-20" dirty="0"/>
            </a:br>
            <a:r>
              <a:rPr lang="en-IN" sz="4250" spc="-20" dirty="0"/>
              <a:t>                  </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33369"/>
            <a:ext cx="5584825" cy="670696"/>
          </a:xfrm>
          <a:prstGeom prst="rect">
            <a:avLst/>
          </a:prstGeom>
        </p:spPr>
        <p:txBody>
          <a:bodyPr vert="horz" wrap="square" lIns="0" tIns="16510" rIns="0" bIns="0" rtlCol="0">
            <a:spAutoFit/>
          </a:bodyPr>
          <a:lstStyle/>
          <a:p>
            <a:pPr marL="12700" algn="l">
              <a:lnSpc>
                <a:spcPct val="100000"/>
              </a:lnSpc>
              <a:spcBef>
                <a:spcPts val="130"/>
              </a:spcBef>
              <a:tabLst>
                <a:tab pos="2642870" algn="l"/>
              </a:tabLst>
            </a:pPr>
            <a:r>
              <a:rPr sz="4250" spc="5" dirty="0"/>
              <a:t>PROJECT</a:t>
            </a:r>
            <a:r>
              <a:rPr lang="en-IN" sz="4250" spc="5" dirty="0"/>
              <a:t> </a:t>
            </a:r>
            <a:r>
              <a:rPr sz="4250" spc="-20" dirty="0"/>
              <a:t>OVERVI</a:t>
            </a:r>
            <a:r>
              <a:rPr lang="en-IN" sz="4250" spc="-20" dirty="0" err="1"/>
              <a:t>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381000" y="1600200"/>
            <a:ext cx="9296399" cy="6309420"/>
          </a:xfrm>
          <a:prstGeom prst="rect">
            <a:avLst/>
          </a:prstGeom>
          <a:noFill/>
        </p:spPr>
        <p:txBody>
          <a:bodyPr wrap="square" rtlCol="0">
            <a:spAutoFit/>
          </a:bodyPr>
          <a:lstStyle/>
          <a:p>
            <a:pPr algn="l"/>
            <a:r>
              <a:rPr lang="en-IN" sz="28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a:t>
            </a:r>
          </a:p>
          <a:p>
            <a:r>
              <a:rPr lang="en-IN" sz="2800" dirty="0">
                <a:latin typeface="Times New Roman" panose="02020603050405020304" pitchFamily="18" charset="0"/>
                <a:cs typeface="Times New Roman" panose="02020603050405020304" pitchFamily="18" charset="0"/>
              </a:rPr>
              <a:t>Excel will be used to clean, organize , and visualize key metrics such as employee demographics, performance , and retention rates. </a:t>
            </a:r>
          </a:p>
          <a:p>
            <a:r>
              <a:rPr lang="en-IN" sz="2800" dirty="0">
                <a:latin typeface="Times New Roman" panose="02020603050405020304" pitchFamily="18" charset="0"/>
                <a:cs typeface="Times New Roman" panose="02020603050405020304" pitchFamily="18" charset="0"/>
              </a:rPr>
              <a:t>The analysis will highlight areas of improvement in workforce management ,  helping to optimize resources allocation.</a:t>
            </a:r>
          </a:p>
          <a:p>
            <a:r>
              <a:rPr lang="en-IN" sz="2800" dirty="0">
                <a:latin typeface="Times New Roman" panose="02020603050405020304" pitchFamily="18" charset="0"/>
                <a:cs typeface="Times New Roman" panose="02020603050405020304" pitchFamily="18" charset="0"/>
              </a:rPr>
              <a:t>Outcomes will includes detailed reports and dashboards for management review. </a:t>
            </a:r>
          </a:p>
          <a:p>
            <a:r>
              <a:rPr lang="en-IN" sz="2800" dirty="0">
                <a:latin typeface="Times New Roman" panose="02020603050405020304" pitchFamily="18" charset="0"/>
                <a:cs typeface="Times New Roman" panose="02020603050405020304" pitchFamily="18" charset="0"/>
              </a:rPr>
              <a:t>The findings aim to support strategic planning .</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430129"/>
            <a:ext cx="8654098" cy="5864426"/>
          </a:xfrm>
          <a:prstGeom prst="rect">
            <a:avLst/>
          </a:prstGeom>
        </p:spPr>
        <p:txBody>
          <a:bodyPr vert="horz" wrap="square" lIns="0" tIns="16510" rIns="0" bIns="0" rtlCol="0">
            <a:spAutoFit/>
          </a:bodyPr>
          <a:lstStyle/>
          <a:p>
            <a:pPr marL="12700" algn="l">
              <a:lnSpc>
                <a:spcPct val="100000"/>
              </a:lnSpc>
              <a:spcBef>
                <a:spcPts val="130"/>
              </a:spcBef>
            </a:pPr>
            <a:br>
              <a:rPr lang="en-IN" sz="3200" spc="25" dirty="0"/>
            </a:br>
            <a:br>
              <a:rPr lang="en-IN" sz="3200" spc="25" dirty="0"/>
            </a:b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lang="en-IN" sz="3200" spc="5" dirty="0"/>
              <a:t>  </a:t>
            </a:r>
            <a:br>
              <a:rPr lang="en-IN" sz="3200" spc="5" dirty="0"/>
            </a:br>
            <a:r>
              <a:rPr lang="en-IN" sz="3200" spc="5" dirty="0"/>
              <a:t>                                                                                             </a:t>
            </a:r>
            <a:br>
              <a:rPr lang="en-IN" sz="3200" spc="5" dirty="0"/>
            </a:br>
            <a:r>
              <a:rPr lang="en-IN" sz="3600" b="0" spc="5" dirty="0">
                <a:latin typeface="Times New Roman" panose="02020603050405020304" pitchFamily="18" charset="0"/>
                <a:cs typeface="Times New Roman" panose="02020603050405020304" pitchFamily="18" charset="0"/>
              </a:rPr>
              <a:t>The end users are the employee data analysis are HR </a:t>
            </a:r>
            <a:r>
              <a:rPr lang="en-IN" sz="3600" b="0" spc="5" dirty="0" err="1">
                <a:latin typeface="Times New Roman" panose="02020603050405020304" pitchFamily="18" charset="0"/>
                <a:cs typeface="Times New Roman" panose="02020603050405020304" pitchFamily="18" charset="0"/>
              </a:rPr>
              <a:t>managers,team</a:t>
            </a:r>
            <a:r>
              <a:rPr lang="en-IN" sz="3600" b="0" spc="5" dirty="0">
                <a:latin typeface="Times New Roman" panose="02020603050405020304" pitchFamily="18" charset="0"/>
                <a:cs typeface="Times New Roman" panose="02020603050405020304" pitchFamily="18" charset="0"/>
              </a:rPr>
              <a:t> leads, and senior management</a:t>
            </a:r>
            <a:r>
              <a:rPr lang="en-IN" sz="3600" spc="5" dirty="0"/>
              <a:t>.</a:t>
            </a:r>
            <a:br>
              <a:rPr lang="en-IN" sz="3600" spc="5" dirty="0"/>
            </a:br>
            <a:br>
              <a:rPr lang="en-IN" sz="3600" spc="5" dirty="0"/>
            </a:br>
            <a:br>
              <a:rPr lang="en-IN" sz="3600" spc="5" dirty="0"/>
            </a:br>
            <a:br>
              <a:rPr lang="en-IN" sz="3600" spc="5" dirty="0"/>
            </a:br>
            <a:endParaRPr sz="36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819399" y="781051"/>
            <a:ext cx="7501891" cy="9923871"/>
          </a:xfrm>
          <a:prstGeom prst="rect">
            <a:avLst/>
          </a:prstGeom>
        </p:spPr>
        <p:txBody>
          <a:bodyPr vert="horz" wrap="square" lIns="0" tIns="13335" rIns="0" bIns="0" rtlCol="0">
            <a:spAutoFit/>
          </a:bodyPr>
          <a:lstStyle/>
          <a:p>
            <a:pPr marL="12700" algn="l">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r>
              <a:rPr lang="en-IN" sz="3200" b="0" dirty="0"/>
              <a:t>1.Conditional formatting - highlights</a:t>
            </a:r>
            <a:br>
              <a:rPr lang="en-IN" sz="3200" b="0" dirty="0"/>
            </a:br>
            <a:r>
              <a:rPr lang="en-IN" sz="3200" b="0" dirty="0"/>
              <a:t>	missing cells </a:t>
            </a:r>
            <a:br>
              <a:rPr lang="en-IN" sz="3200" b="0" dirty="0"/>
            </a:br>
            <a:r>
              <a:rPr lang="en-IN" sz="3200" b="0" dirty="0"/>
              <a:t> Filter – helps to remove the empty                                           cells</a:t>
            </a:r>
            <a:br>
              <a:rPr lang="en-IN" sz="3200" b="0" dirty="0"/>
            </a:br>
            <a:r>
              <a:rPr lang="en-IN" sz="3200" b="0" dirty="0"/>
              <a:t> Formula – helps to identify the performance of employees </a:t>
            </a:r>
            <a:br>
              <a:rPr lang="en-IN" sz="3200" b="0" dirty="0"/>
            </a:br>
            <a:r>
              <a:rPr lang="en-IN" sz="3200" b="0" dirty="0"/>
              <a:t>pivot table – helps to </a:t>
            </a:r>
            <a:r>
              <a:rPr lang="en-IN" sz="3200" b="0" dirty="0" err="1"/>
              <a:t>summerise</a:t>
            </a:r>
            <a:br>
              <a:rPr lang="en-IN" sz="3200" b="0" dirty="0"/>
            </a:br>
            <a:r>
              <a:rPr lang="en-IN" sz="3200" b="0" dirty="0"/>
              <a:t>pie chart – shows the data</a:t>
            </a:r>
            <a:br>
              <a:rPr lang="en-IN" sz="3200" b="0" dirty="0"/>
            </a:br>
            <a:br>
              <a:rPr lang="en-IN" sz="3200" b="0" dirty="0"/>
            </a:br>
            <a:r>
              <a:rPr lang="en-IN" sz="3200" b="0" dirty="0"/>
              <a:t>			   </a:t>
            </a:r>
            <a:br>
              <a:rPr lang="en-IN" sz="3200" dirty="0"/>
            </a:br>
            <a:r>
              <a:rPr lang="en-IN" sz="3600" dirty="0"/>
              <a:t>				</a:t>
            </a:r>
            <a:br>
              <a:rPr lang="en-IN" sz="3600" dirty="0"/>
            </a:br>
            <a:br>
              <a:rPr lang="en-IN" sz="3600" dirty="0"/>
            </a:br>
            <a:br>
              <a:rPr lang="en-IN" sz="3600" dirty="0"/>
            </a:br>
            <a:br>
              <a:rPr lang="en-IN" sz="3600" dirty="0"/>
            </a:br>
            <a:br>
              <a:rPr lang="en-IN" sz="3600" dirty="0"/>
            </a:br>
            <a:br>
              <a:rPr lang="en-IN" sz="3600" dirty="0"/>
            </a:br>
            <a:endParaRPr sz="3600"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914400" y="457200"/>
            <a:ext cx="10681335" cy="5943600"/>
          </a:xfrm>
        </p:spPr>
        <p:txBody>
          <a:bodyPr>
            <a:normAutofit fontScale="90000"/>
          </a:bodyPr>
          <a:lstStyle/>
          <a:p>
            <a:pPr algn="l"/>
            <a:br>
              <a:rPr lang="en-IN" dirty="0"/>
            </a:br>
            <a:r>
              <a:rPr lang="en-IN" dirty="0"/>
              <a:t>Dataset Description</a:t>
            </a:r>
            <a:br>
              <a:rPr lang="en-IN" dirty="0"/>
            </a:br>
            <a:r>
              <a:rPr lang="en-IN" dirty="0"/>
              <a:t>  </a:t>
            </a:r>
            <a:r>
              <a:rPr lang="en-IN" sz="3100" b="0" dirty="0">
                <a:latin typeface="Times New Roman" panose="02020603050405020304" pitchFamily="18" charset="0"/>
                <a:cs typeface="Times New Roman" panose="02020603050405020304" pitchFamily="18" charset="0"/>
              </a:rPr>
              <a:t>EMPLOYEE ID</a:t>
            </a:r>
            <a:br>
              <a:rPr lang="en-IN" sz="3100" b="0" dirty="0">
                <a:latin typeface="Times New Roman" panose="02020603050405020304" pitchFamily="18" charset="0"/>
                <a:cs typeface="Times New Roman" panose="02020603050405020304" pitchFamily="18" charset="0"/>
              </a:rPr>
            </a:br>
            <a:r>
              <a:rPr lang="en-IN" sz="3100" b="0" dirty="0">
                <a:latin typeface="Times New Roman" panose="02020603050405020304" pitchFamily="18" charset="0"/>
                <a:cs typeface="Times New Roman" panose="02020603050405020304" pitchFamily="18" charset="0"/>
              </a:rPr>
              <a:t>   FIRST NAME </a:t>
            </a:r>
            <a:br>
              <a:rPr lang="en-IN" sz="3100" b="0" dirty="0">
                <a:latin typeface="Times New Roman" panose="02020603050405020304" pitchFamily="18" charset="0"/>
                <a:cs typeface="Times New Roman" panose="02020603050405020304" pitchFamily="18" charset="0"/>
              </a:rPr>
            </a:br>
            <a:r>
              <a:rPr lang="en-IN" sz="3100" b="0" dirty="0">
                <a:latin typeface="Times New Roman" panose="02020603050405020304" pitchFamily="18" charset="0"/>
                <a:cs typeface="Times New Roman" panose="02020603050405020304" pitchFamily="18" charset="0"/>
              </a:rPr>
              <a:t>   LAST NAME </a:t>
            </a:r>
            <a:br>
              <a:rPr lang="en-IN" sz="3100" b="0" dirty="0">
                <a:latin typeface="Times New Roman" panose="02020603050405020304" pitchFamily="18" charset="0"/>
                <a:cs typeface="Times New Roman" panose="02020603050405020304" pitchFamily="18" charset="0"/>
              </a:rPr>
            </a:br>
            <a:r>
              <a:rPr lang="en-IN" sz="3100" b="0" dirty="0">
                <a:latin typeface="Times New Roman" panose="02020603050405020304" pitchFamily="18" charset="0"/>
                <a:cs typeface="Times New Roman" panose="02020603050405020304" pitchFamily="18" charset="0"/>
              </a:rPr>
              <a:t>   BUSINESS UNIT </a:t>
            </a:r>
            <a:br>
              <a:rPr lang="en-IN" sz="3100" b="0" dirty="0">
                <a:latin typeface="Times New Roman" panose="02020603050405020304" pitchFamily="18" charset="0"/>
                <a:cs typeface="Times New Roman" panose="02020603050405020304" pitchFamily="18" charset="0"/>
              </a:rPr>
            </a:br>
            <a:r>
              <a:rPr lang="en-IN" sz="3100" b="0" dirty="0">
                <a:latin typeface="Times New Roman" panose="02020603050405020304" pitchFamily="18" charset="0"/>
                <a:cs typeface="Times New Roman" panose="02020603050405020304" pitchFamily="18" charset="0"/>
              </a:rPr>
              <a:t>   EMPLOYEE TYPE</a:t>
            </a:r>
            <a:br>
              <a:rPr lang="en-IN" sz="3100" b="0" dirty="0">
                <a:latin typeface="Times New Roman" panose="02020603050405020304" pitchFamily="18" charset="0"/>
                <a:cs typeface="Times New Roman" panose="02020603050405020304" pitchFamily="18" charset="0"/>
              </a:rPr>
            </a:br>
            <a:r>
              <a:rPr lang="en-IN" sz="3100" b="0" dirty="0">
                <a:latin typeface="Times New Roman" panose="02020603050405020304" pitchFamily="18" charset="0"/>
                <a:cs typeface="Times New Roman" panose="02020603050405020304" pitchFamily="18" charset="0"/>
              </a:rPr>
              <a:t>   EMPLOYEE CLASSIFICATION TYPE</a:t>
            </a:r>
            <a:br>
              <a:rPr lang="en-IN" sz="3100" b="0" dirty="0">
                <a:latin typeface="Times New Roman" panose="02020603050405020304" pitchFamily="18" charset="0"/>
                <a:cs typeface="Times New Roman" panose="02020603050405020304" pitchFamily="18" charset="0"/>
              </a:rPr>
            </a:br>
            <a:r>
              <a:rPr lang="en-IN" sz="3100" b="0" dirty="0">
                <a:latin typeface="Times New Roman" panose="02020603050405020304" pitchFamily="18" charset="0"/>
                <a:cs typeface="Times New Roman" panose="02020603050405020304" pitchFamily="18" charset="0"/>
              </a:rPr>
              <a:t>   GENDER</a:t>
            </a:r>
            <a:br>
              <a:rPr lang="en-IN" sz="3100" b="0" dirty="0">
                <a:latin typeface="Times New Roman" panose="02020603050405020304" pitchFamily="18" charset="0"/>
                <a:cs typeface="Times New Roman" panose="02020603050405020304" pitchFamily="18" charset="0"/>
              </a:rPr>
            </a:br>
            <a:r>
              <a:rPr lang="en-IN" sz="3100" b="0" dirty="0">
                <a:latin typeface="Times New Roman" panose="02020603050405020304" pitchFamily="18" charset="0"/>
                <a:cs typeface="Times New Roman" panose="02020603050405020304" pitchFamily="18" charset="0"/>
              </a:rPr>
              <a:t>   PERFORMANCE SCORE</a:t>
            </a:r>
            <a:br>
              <a:rPr lang="en-IN" sz="3100" b="0" dirty="0">
                <a:latin typeface="Times New Roman" panose="02020603050405020304" pitchFamily="18" charset="0"/>
                <a:cs typeface="Times New Roman" panose="02020603050405020304" pitchFamily="18" charset="0"/>
              </a:rPr>
            </a:br>
            <a:r>
              <a:rPr lang="en-IN" sz="3100" b="0" dirty="0">
                <a:latin typeface="Times New Roman" panose="02020603050405020304" pitchFamily="18" charset="0"/>
                <a:cs typeface="Times New Roman" panose="02020603050405020304" pitchFamily="18" charset="0"/>
              </a:rPr>
              <a:t>   CURRENT EMPLOYEE RATE </a:t>
            </a:r>
            <a:br>
              <a:rPr lang="en-IN" sz="3100" b="0" dirty="0">
                <a:latin typeface="Times New Roman" panose="02020603050405020304" pitchFamily="18" charset="0"/>
                <a:cs typeface="Times New Roman" panose="02020603050405020304" pitchFamily="18" charset="0"/>
              </a:rPr>
            </a:br>
            <a:r>
              <a:rPr lang="en-IN" sz="3100" b="0" dirty="0">
                <a:latin typeface="Times New Roman" panose="02020603050405020304" pitchFamily="18" charset="0"/>
                <a:cs typeface="Times New Roman" panose="02020603050405020304" pitchFamily="18" charset="0"/>
              </a:rPr>
              <a:t>   PERFORMANCE LEVEL</a:t>
            </a:r>
            <a:br>
              <a:rPr lang="en-IN" sz="3100" b="0" dirty="0">
                <a:latin typeface="Times New Roman" panose="02020603050405020304" pitchFamily="18" charset="0"/>
                <a:cs typeface="Times New Roman" panose="02020603050405020304" pitchFamily="18" charset="0"/>
              </a:rPr>
            </a:br>
            <a:br>
              <a:rPr lang="en-IN" sz="3100" b="0" dirty="0">
                <a:latin typeface="Times New Roman" panose="02020603050405020304" pitchFamily="18" charset="0"/>
                <a:cs typeface="Times New Roman" panose="02020603050405020304" pitchFamily="18" charset="0"/>
              </a:rPr>
            </a:br>
            <a:r>
              <a:rPr lang="en-IN" sz="3600" b="0" dirty="0">
                <a:latin typeface="Times New Roman" panose="02020603050405020304" pitchFamily="18" charset="0"/>
                <a:cs typeface="Times New Roman" panose="02020603050405020304" pitchFamily="18" charset="0"/>
              </a:rPr>
              <a:t>     </a:t>
            </a:r>
            <a:br>
              <a:rPr lang="en-IN" sz="3600" b="0" dirty="0">
                <a:latin typeface="Times New Roman" panose="02020603050405020304" pitchFamily="18" charset="0"/>
                <a:cs typeface="Times New Roman" panose="02020603050405020304" pitchFamily="18" charset="0"/>
              </a:rPr>
            </a:br>
            <a:r>
              <a:rPr lang="en-IN" sz="3600" b="0" dirty="0">
                <a:latin typeface="Times New Roman" panose="02020603050405020304" pitchFamily="18" charset="0"/>
                <a:cs typeface="Times New Roman" panose="02020603050405020304" pitchFamily="18" charset="0"/>
              </a:rPr>
              <a:t>     </a:t>
            </a:r>
            <a:br>
              <a:rPr lang="en-IN" sz="3600" b="0" dirty="0">
                <a:latin typeface="Times New Roman" panose="02020603050405020304" pitchFamily="18" charset="0"/>
                <a:cs typeface="Times New Roman" panose="02020603050405020304" pitchFamily="18" charset="0"/>
              </a:rPr>
            </a:br>
            <a:r>
              <a:rPr lang="en-IN" sz="3600" b="0" dirty="0">
                <a:latin typeface="Times New Roman" panose="02020603050405020304" pitchFamily="18" charset="0"/>
                <a:cs typeface="Times New Roman" panose="02020603050405020304" pitchFamily="18" charset="0"/>
              </a:rPr>
              <a:t>        </a:t>
            </a:r>
            <a:br>
              <a:rPr lang="en-IN" dirty="0"/>
            </a:b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9183329" y="1524000"/>
            <a:ext cx="2466975" cy="3419475"/>
          </a:xfrm>
          <a:prstGeom prst="rect">
            <a:avLst/>
          </a:prstGeom>
        </p:spPr>
      </p:pic>
      <p:sp>
        <p:nvSpPr>
          <p:cNvPr id="7" name="object 7"/>
          <p:cNvSpPr txBox="1">
            <a:spLocks noGrp="1"/>
          </p:cNvSpPr>
          <p:nvPr>
            <p:ph type="title"/>
          </p:nvPr>
        </p:nvSpPr>
        <p:spPr>
          <a:xfrm>
            <a:off x="739775" y="-245307"/>
            <a:ext cx="8480425" cy="7218643"/>
          </a:xfrm>
          <a:prstGeom prst="rect">
            <a:avLst/>
          </a:prstGeom>
        </p:spPr>
        <p:txBody>
          <a:bodyPr vert="horz" wrap="square" lIns="0" tIns="16510" rIns="0" bIns="0" rtlCol="0">
            <a:spAutoFit/>
          </a:bodyPr>
          <a:lstStyle/>
          <a:p>
            <a:pPr marL="12700" algn="l">
              <a:lnSpc>
                <a:spcPct val="100000"/>
              </a:lnSpc>
              <a:spcBef>
                <a:spcPts val="130"/>
              </a:spcBef>
            </a:pPr>
            <a:br>
              <a:rPr lang="en-IN" sz="4250" spc="15" dirty="0"/>
            </a:br>
            <a:br>
              <a:rPr lang="en-IN" sz="4250" spc="15" dirty="0"/>
            </a:b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IN" sz="4250" spc="20" dirty="0"/>
            </a:br>
            <a:r>
              <a:rPr lang="en-IN" sz="4250" spc="20" dirty="0"/>
              <a:t>                                                 	</a:t>
            </a:r>
            <a:br>
              <a:rPr lang="en-IN" sz="4250" spc="20" dirty="0"/>
            </a:br>
            <a:r>
              <a:rPr lang="en-IN" sz="3200" b="0" spc="20" dirty="0">
                <a:latin typeface="Times New Roman" panose="02020603050405020304" pitchFamily="18" charset="0"/>
                <a:cs typeface="Times New Roman" panose="02020603050405020304" pitchFamily="18" charset="0"/>
              </a:rPr>
              <a:t>Performance level is easily identified by pivot table and charts representation . </a:t>
            </a:r>
            <a:br>
              <a:rPr lang="en-IN" sz="3200" b="0" spc="20" dirty="0">
                <a:latin typeface="Times New Roman" panose="02020603050405020304" pitchFamily="18" charset="0"/>
                <a:cs typeface="Times New Roman" panose="02020603050405020304" pitchFamily="18" charset="0"/>
              </a:rPr>
            </a:br>
            <a:r>
              <a:rPr lang="en-IN" sz="3200" b="0" spc="20" dirty="0">
                <a:latin typeface="Times New Roman" panose="02020603050405020304" pitchFamily="18" charset="0"/>
                <a:cs typeface="Times New Roman" panose="02020603050405020304" pitchFamily="18" charset="0"/>
              </a:rPr>
              <a:t>                       =IFS(Z8&gt;5,”VERY HIGH , “Z8&gt;=4,”HIGH”,Z8&gt;=3,”MED”,TRUE,”LOW”)</a:t>
            </a:r>
            <a:br>
              <a:rPr lang="en-IN" sz="3200" spc="20" dirty="0"/>
            </a:br>
            <a:br>
              <a:rPr lang="en-IN" sz="4250" spc="20" dirty="0"/>
            </a:br>
            <a:br>
              <a:rPr lang="en-IN" sz="4250" spc="20" dirty="0"/>
            </a:br>
            <a:br>
              <a:rPr lang="en-IN" sz="4250" spc="20" dirty="0"/>
            </a:b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335</TotalTime>
  <Words>615</Words>
  <Application>Microsoft Office PowerPoint</Application>
  <PresentationFormat>Widescreen</PresentationFormat>
  <Paragraphs>83</Paragraphs>
  <Slides>14</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Calibri</vt:lpstr>
      <vt:lpstr>Century Gothic</vt:lpstr>
      <vt:lpstr>Roboto</vt:lpstr>
      <vt:lpstr>Sitka Small Semibold</vt:lpstr>
      <vt:lpstr>Sitka Subheading</vt:lpstr>
      <vt:lpstr>Times New Roman</vt:lpstr>
      <vt:lpstr>Trebuchet MS</vt:lpstr>
      <vt:lpstr>Wingdings 3</vt:lpstr>
      <vt:lpstr>Ion</vt:lpstr>
      <vt:lpstr>Employee Data Analysis using Excel  </vt:lpstr>
      <vt:lpstr>PROJECT TITLE                              EMPLOYEE PERFORMANCE ANALSIS USING EXCEL       </vt:lpstr>
      <vt:lpstr>AGENDA</vt:lpstr>
      <vt:lpstr> PROBLEM STATEMENT    Utilize excel to efficiently analyse employee data by leveraging functions such as pivot tables, and conditional formatting.   This enables the identification of key trends, such as current employee rates, performance levels.     Decision – making processes by visualizing this data through pie chart .”    The performance of each employee in departments of each and every departments of a company.                             </vt:lpstr>
      <vt:lpstr>PROJECT OVERVIew</vt:lpstr>
      <vt:lpstr>  WHO ARE THE END USERS?                                                                                                 The end users are the employee data analysis are HR managers,team leads, and senior management.    </vt:lpstr>
      <vt:lpstr>OUR SOLUTION AND ITS VALUE PROPOSITION 1.Conditional formatting - highlights  missing cells   Filter – helps to remove the empty                                           cells  Formula – helps to identify the performance of employees  pivot table – helps to summerise pie chart – shows the data                   </vt:lpstr>
      <vt:lpstr> Dataset Description   EMPLOYEE ID    FIRST NAME     LAST NAME     BUSINESS UNIT     EMPLOYEE TYPE    EMPLOYEE CLASSIFICATION TYPE    GENDER    PERFORMANCE SCORE    CURRENT EMPLOYEE RATE     PERFORMANCE LEVEL                       </vt:lpstr>
      <vt:lpstr>  THE "WOW" IN OUR SOLUTION                                                    Performance level is easily identified by pivot table and charts representation .                         =IFS(Z8&gt;5,”VERY HIGH , “Z8&gt;=4,”HIGH”,Z8&gt;=3,”MED”,TRUE,”LOW”)    </vt:lpstr>
      <vt:lpstr>PowerPoint Presentation</vt:lpstr>
      <vt:lpstr>RESULTS                    </vt:lpstr>
      <vt:lpstr>RESULTS                             </vt:lpstr>
      <vt:lpstr>RESULTS                        </vt:lpstr>
      <vt:lpstr> CONCLUSION   In conclusion , the employee data analysis conducted using excel provided valuable insights into workforce trends , enabling more informed decision-making .       The use of excel allowed for efficient data organisation, visualization , and reporting , ultimately helping to enhance HR strategies , improve employee satisfaction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sruthika k</cp:lastModifiedBy>
  <cp:revision>16</cp:revision>
  <dcterms:created xsi:type="dcterms:W3CDTF">2024-03-29T15:07:22Z</dcterms:created>
  <dcterms:modified xsi:type="dcterms:W3CDTF">2024-08-28T14:59:14Z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