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1234440" y="4058588"/>
            <a:ext cx="9473184"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 </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 SRUTHI THOTA</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PBR VISVODAYA INSTITUTE  OF           TECHNOLOGY AND SCIENCE , CSE DEPT.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DEC5BA-DBAA-4168-B387-AD2CA19024CB}"/>
              </a:ext>
            </a:extLst>
          </p:cNvPr>
          <p:cNvPicPr>
            <a:picLocks noChangeAspect="1"/>
          </p:cNvPicPr>
          <p:nvPr/>
        </p:nvPicPr>
        <p:blipFill>
          <a:blip r:embed="rId2"/>
          <a:stretch>
            <a:fillRect/>
          </a:stretch>
        </p:blipFill>
        <p:spPr>
          <a:xfrm>
            <a:off x="893379" y="790903"/>
            <a:ext cx="9995338" cy="5276193"/>
          </a:xfrm>
          <a:prstGeom prst="rect">
            <a:avLst/>
          </a:prstGeom>
        </p:spPr>
      </p:pic>
    </p:spTree>
    <p:extLst>
      <p:ext uri="{BB962C8B-B14F-4D97-AF65-F5344CB8AC3E}">
        <p14:creationId xmlns:p14="http://schemas.microsoft.com/office/powerpoint/2010/main" val="321332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293324" y="827190"/>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93325" y="1092338"/>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development of a robust steganography technique for secure data hiding in images effectively addresses the challenges of data integrity, image quality preservation, and resistance to unauthorized detection. </a:t>
            </a:r>
            <a:r>
              <a:rPr lang="en-US" sz="2400" u="sng" dirty="0">
                <a:latin typeface="Times New Roman" panose="02020603050405020304" pitchFamily="18" charset="0"/>
                <a:cs typeface="Times New Roman" panose="02020603050405020304" pitchFamily="18" charset="0"/>
              </a:rPr>
              <a:t>By ensuring the seamless embedding and accurate extraction of confidential information, this approach significantly enhances the security of digital communication and data protection. </a:t>
            </a:r>
            <a:r>
              <a:rPr lang="en-US" sz="2400" dirty="0">
                <a:latin typeface="Times New Roman" panose="02020603050405020304" pitchFamily="18" charset="0"/>
                <a:cs typeface="Times New Roman" panose="02020603050405020304" pitchFamily="18" charset="0"/>
              </a:rPr>
              <a:t>The successful implementation of this solution will contribute to the advancement of secure information exchange, safeguarding sensitive data from potential cyber threats and unauthorized access, thereby fostering trust and confidence in digital mediums.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US" sz="1800" b="1" dirty="0">
              <a:solidFill>
                <a:schemeClr val="accent1">
                  <a:lumMod val="75000"/>
                </a:schemeClr>
              </a:solidFill>
              <a:latin typeface="Arial" pitchFamily="34" charset="0"/>
              <a:cs typeface="Arial" pitchFamily="34" charset="0"/>
            </a:endParaRPr>
          </a:p>
          <a:p>
            <a:endParaRPr lang="en-IN" dirty="0"/>
          </a:p>
        </p:txBody>
      </p:sp>
      <p:sp>
        <p:nvSpPr>
          <p:cNvPr id="5" name="TextBox 4">
            <a:extLst>
              <a:ext uri="{FF2B5EF4-FFF2-40B4-BE49-F238E27FC236}">
                <a16:creationId xmlns:a16="http://schemas.microsoft.com/office/drawing/2014/main" id="{6368BD37-25EA-D4FD-9569-117D72E803A7}"/>
              </a:ext>
            </a:extLst>
          </p:cNvPr>
          <p:cNvSpPr txBox="1"/>
          <p:nvPr/>
        </p:nvSpPr>
        <p:spPr>
          <a:xfrm>
            <a:off x="669798" y="1872734"/>
            <a:ext cx="6094476"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2">
                    <a:lumMod val="75000"/>
                  </a:schemeClr>
                </a:solidFill>
              </a:rPr>
              <a:t>https://github.com/Sruthinaid/edunet_aicte.git</a:t>
            </a:r>
          </a:p>
          <a:p>
            <a:pPr marL="285750" indent="-285750">
              <a:buFont typeface="Arial" panose="020B0604020202020204" pitchFamily="34" charset="0"/>
              <a:buChar char="•"/>
            </a:pPr>
            <a:endParaRPr lang="en-IN" dirty="0">
              <a:solidFill>
                <a:schemeClr val="accent2">
                  <a:lumMod val="75000"/>
                </a:schemeClr>
              </a:solidFill>
            </a:endParaRPr>
          </a:p>
          <a:p>
            <a:pPr marL="285750" indent="-285750">
              <a:buFont typeface="Arial" panose="020B0604020202020204" pitchFamily="34" charset="0"/>
              <a:buChar char="•"/>
            </a:pPr>
            <a:r>
              <a:rPr lang="en-IN" dirty="0">
                <a:solidFill>
                  <a:schemeClr val="accent2">
                    <a:lumMod val="75000"/>
                  </a:schemeClr>
                </a:solidFill>
              </a:rPr>
              <a:t>https://github.com/Sruthinaid/edunet_aicte</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71125" y="100569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field of secure data hiding in images using steganography has vast potential for advancements. Future research can focus on developing more robust and efficient steganographic algorithms, enhancing resistance to steganalysis attacks, and increasing real-time applications in various sectors like healthcare and military. Integration with emerging technologies such as blockchain and AI can further bolster security. Additionally, creating user-friendly tools and ensuring cross-platform compatibility will broaden the accessibility and utility of steganography.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Technology used</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End users</a:t>
            </a: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00003" y="85663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challenge of secure data hiding in images using steganography lies in developing an effective method to </a:t>
            </a:r>
            <a:r>
              <a:rPr lang="en-US" sz="2400" u="sng" dirty="0">
                <a:latin typeface="Times New Roman" panose="02020603050405020304" pitchFamily="18" charset="0"/>
                <a:cs typeface="Times New Roman" panose="02020603050405020304" pitchFamily="18" charset="0"/>
              </a:rPr>
              <a:t>embed confidential information within digital images while maintaining the image quality and ensuring the hidden data remains undetectable to unauthorized parties. </a:t>
            </a:r>
            <a:r>
              <a:rPr lang="en-US" sz="2400" dirty="0">
                <a:latin typeface="Times New Roman" panose="02020603050405020304" pitchFamily="18" charset="0"/>
                <a:cs typeface="Times New Roman" panose="02020603050405020304" pitchFamily="18" charset="0"/>
              </a:rPr>
              <a:t>The solution must address the issues of data integrity, robustness against various attacks, and compatibility with different image formats. Furthermore, the system should ensure the embedded data can be accurately extracted by authorized users without compromising the security of the hidden information. </a:t>
            </a:r>
            <a:r>
              <a:rPr lang="en-US" sz="2400" u="sng" dirty="0">
                <a:latin typeface="Times New Roman" panose="02020603050405020304" pitchFamily="18" charset="0"/>
                <a:cs typeface="Times New Roman" panose="02020603050405020304" pitchFamily="18" charset="0"/>
              </a:rPr>
              <a:t>This approach aims to enhance secure communication and data protection in digital mediums.</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8657" y="702156"/>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88559" y="3867154"/>
            <a:ext cx="11613485" cy="5563973"/>
          </a:xfrm>
        </p:spPr>
        <p:txBody>
          <a:bodyPr vert="horz" lIns="91440" tIns="45720" rIns="91440" bIns="45720" rtlCol="0" anchor="ctr">
            <a:noAutofit/>
          </a:bodyPr>
          <a:lstStyle/>
          <a:p>
            <a:pPr marL="0" indent="0">
              <a:buNone/>
            </a:pPr>
            <a:r>
              <a:rPr lang="en-IN" dirty="0"/>
              <a:t> </a:t>
            </a:r>
          </a:p>
        </p:txBody>
      </p:sp>
      <p:sp>
        <p:nvSpPr>
          <p:cNvPr id="3" name="Rectangle 1">
            <a:extLst>
              <a:ext uri="{FF2B5EF4-FFF2-40B4-BE49-F238E27FC236}">
                <a16:creationId xmlns:a16="http://schemas.microsoft.com/office/drawing/2014/main" id="{B43A5AF2-E7BE-8DE5-C7EA-C731D56D9DAB}"/>
              </a:ext>
            </a:extLst>
          </p:cNvPr>
          <p:cNvSpPr>
            <a:spLocks noChangeArrowheads="1"/>
          </p:cNvSpPr>
          <p:nvPr/>
        </p:nvSpPr>
        <p:spPr bwMode="auto">
          <a:xfrm>
            <a:off x="181034" y="1232452"/>
            <a:ext cx="1212101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cv2</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tasks, such as reading and writing images.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interacting with the operating system, such as opening the image file.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constants and classes for string operations (though not directly used in the provided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programming language used for implementing the steganography technique.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IDLE or any Integrated Development Environment (IDE):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writing and executing the Python code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E538FE7-4ADC-2CB5-0528-44F8FBA695DA}"/>
              </a:ext>
            </a:extLst>
          </p:cNvPr>
          <p:cNvSpPr>
            <a:spLocks noGrp="1" noChangeArrowheads="1"/>
          </p:cNvSpPr>
          <p:nvPr>
            <p:ph idx="1"/>
          </p:nvPr>
        </p:nvSpPr>
        <p:spPr bwMode="auto">
          <a:xfrm>
            <a:off x="581191" y="1404223"/>
            <a:ext cx="105162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Stealthy Data Embedding: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ability to hide confidential data within seemingly ordinary images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without altering their visual quality.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advanced algorithms to ensure data remains undetectable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protected from unauthorized access and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Compatible with various image formats and adaptable to different use cases,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making it a flexible solution for secure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Robustness: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Resistant to common attacks and image manipulations, ensuring data integrity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 when images are compressed or edited.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Easy-to-use tools for embedding and extracting hidden data,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accessible to users with varying levels of technical expertise.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End users</a:t>
            </a:r>
          </a:p>
        </p:txBody>
      </p:sp>
      <p:sp>
        <p:nvSpPr>
          <p:cNvPr id="4" name="Rectangle 1">
            <a:extLst>
              <a:ext uri="{FF2B5EF4-FFF2-40B4-BE49-F238E27FC236}">
                <a16:creationId xmlns:a16="http://schemas.microsoft.com/office/drawing/2014/main" id="{6035573C-422A-3428-CE90-BC7702FA622D}"/>
              </a:ext>
            </a:extLst>
          </p:cNvPr>
          <p:cNvSpPr>
            <a:spLocks noGrp="1" noChangeArrowheads="1"/>
          </p:cNvSpPr>
          <p:nvPr>
            <p:ph idx="1"/>
          </p:nvPr>
        </p:nvSpPr>
        <p:spPr bwMode="auto">
          <a:xfrm>
            <a:off x="581192" y="1541835"/>
            <a:ext cx="106717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transmit sensitive information and confidential communications.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Military and Defense: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communication and data protection in strategic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 Institutions: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protect patient records and sensitive medical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handling of financial transactions and confidential client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share investigative data and intelligence.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personal privacy and secure sharing of confidential information.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08040" y="629637"/>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Results</a:t>
            </a:r>
          </a:p>
        </p:txBody>
      </p:sp>
      <p:pic>
        <p:nvPicPr>
          <p:cNvPr id="11" name="Content Placeholder 10">
            <a:extLst>
              <a:ext uri="{FF2B5EF4-FFF2-40B4-BE49-F238E27FC236}">
                <a16:creationId xmlns:a16="http://schemas.microsoft.com/office/drawing/2014/main" id="{65291944-BDE6-4D34-86BA-7DF65DD626E9}"/>
              </a:ext>
            </a:extLst>
          </p:cNvPr>
          <p:cNvPicPr>
            <a:picLocks noGrp="1" noChangeAspect="1"/>
          </p:cNvPicPr>
          <p:nvPr>
            <p:ph idx="1"/>
          </p:nvPr>
        </p:nvPicPr>
        <p:blipFill>
          <a:blip r:embed="rId2"/>
          <a:stretch>
            <a:fillRect/>
          </a:stretch>
        </p:blipFill>
        <p:spPr>
          <a:xfrm>
            <a:off x="508040" y="1301750"/>
            <a:ext cx="10832621"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C84EFE-59C1-4BC9-948F-3316658CC19F}"/>
              </a:ext>
            </a:extLst>
          </p:cNvPr>
          <p:cNvPicPr>
            <a:picLocks noChangeAspect="1"/>
          </p:cNvPicPr>
          <p:nvPr/>
        </p:nvPicPr>
        <p:blipFill>
          <a:blip r:embed="rId2"/>
          <a:stretch>
            <a:fillRect/>
          </a:stretch>
        </p:blipFill>
        <p:spPr>
          <a:xfrm>
            <a:off x="399393" y="767255"/>
            <a:ext cx="11309132" cy="5517932"/>
          </a:xfrm>
          <a:prstGeom prst="rect">
            <a:avLst/>
          </a:prstGeom>
        </p:spPr>
      </p:pic>
    </p:spTree>
    <p:extLst>
      <p:ext uri="{BB962C8B-B14F-4D97-AF65-F5344CB8AC3E}">
        <p14:creationId xmlns:p14="http://schemas.microsoft.com/office/powerpoint/2010/main" val="84851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D2E484-28C2-4699-83BC-B1F0D08C6E03}"/>
              </a:ext>
            </a:extLst>
          </p:cNvPr>
          <p:cNvPicPr>
            <a:picLocks noChangeAspect="1"/>
          </p:cNvPicPr>
          <p:nvPr/>
        </p:nvPicPr>
        <p:blipFill>
          <a:blip r:embed="rId2"/>
          <a:stretch>
            <a:fillRect/>
          </a:stretch>
        </p:blipFill>
        <p:spPr>
          <a:xfrm>
            <a:off x="567559" y="903890"/>
            <a:ext cx="10625958" cy="5412827"/>
          </a:xfrm>
          <a:prstGeom prst="rect">
            <a:avLst/>
          </a:prstGeom>
        </p:spPr>
      </p:pic>
    </p:spTree>
    <p:extLst>
      <p:ext uri="{BB962C8B-B14F-4D97-AF65-F5344CB8AC3E}">
        <p14:creationId xmlns:p14="http://schemas.microsoft.com/office/powerpoint/2010/main" val="2096936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93</TotalTime>
  <Words>629</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37</cp:revision>
  <dcterms:created xsi:type="dcterms:W3CDTF">2021-05-26T16:50:10Z</dcterms:created>
  <dcterms:modified xsi:type="dcterms:W3CDTF">2025-02-18T06:25:02Z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