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286" r:id="rId10"/>
    <p:sldId id="1287" r:id="rId11"/>
    <p:sldId id="1292" r:id="rId12"/>
    <p:sldId id="1293" r:id="rId13"/>
    <p:sldId id="1294" r:id="rId14"/>
    <p:sldId id="1295" r:id="rId15"/>
    <p:sldId id="1296" r:id="rId16"/>
    <p:sldId id="1297" r:id="rId17"/>
    <p:sldId id="1288" r:id="rId18"/>
    <p:sldId id="1249" r:id="rId19"/>
  </p:sldIdLst>
  <p:sldSz cx="9144000" cy="5143500" type="screen16x9"/>
  <p:notesSz cx="6858000" cy="9144000"/>
  <p:custShowLst>
    <p:custShow name="Custom Show 1" id="0">
      <p:sldLst>
        <p:sld r:id="rId3"/>
        <p:sld r:id="rId6"/>
        <p:sld r:id="rId7"/>
        <p:sld r:id="rId8"/>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D5D"/>
    <a:srgbClr val="841910"/>
    <a:srgbClr val="213264"/>
    <a:srgbClr val="DFDDFB"/>
    <a:srgbClr val="213164"/>
    <a:srgbClr val="213163"/>
    <a:srgbClr val="E3E1FB"/>
    <a:srgbClr val="FFAB4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86441" autoAdjust="0"/>
  </p:normalViewPr>
  <p:slideViewPr>
    <p:cSldViewPr snapToGrid="0" showGuides="1">
      <p:cViewPr>
        <p:scale>
          <a:sx n="100" d="100"/>
          <a:sy n="100" d="100"/>
        </p:scale>
        <p:origin x="-802" y="-96"/>
      </p:cViewPr>
      <p:guideLst>
        <p:guide orient="horz" pos="612"/>
        <p:guide pos="144"/>
        <p:guide orient="horz" pos="876"/>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8.png"/><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10.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81345" y="3887316"/>
            <a:ext cx="2095554" cy="6502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endPar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 R.Sruthi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:814721104054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altLang="en-GB" b="1" dirty="0" smtClean="0"/>
              <a:t>STUDENT HOME</a:t>
            </a:r>
            <a:r>
              <a:rPr lang="en-GB" b="1" dirty="0" smtClean="0"/>
              <a:t> PAGE</a:t>
            </a:r>
            <a:endParaRPr lang="en-US" b="1" dirty="0"/>
          </a:p>
        </p:txBody>
      </p:sp>
      <p:pic>
        <p:nvPicPr>
          <p:cNvPr id="2051" name="Picture 3"/>
          <p:cNvPicPr>
            <a:picLocks noChangeAspect="1" noChangeArrowheads="1"/>
          </p:cNvPicPr>
          <p:nvPr/>
        </p:nvPicPr>
        <p:blipFill>
          <a:blip r:embed="rId1"/>
          <a:srcRect/>
          <a:stretch>
            <a:fillRect/>
          </a:stretch>
        </p:blipFill>
        <p:spPr bwMode="auto">
          <a:xfrm>
            <a:off x="1295400" y="1325880"/>
            <a:ext cx="6477000" cy="3230880"/>
          </a:xfrm>
          <a:prstGeom prst="rect">
            <a:avLst/>
          </a:prstGeom>
          <a:noFill/>
          <a:ln w="9525">
            <a:noFill/>
            <a:miter lim="800000"/>
            <a:headEnd/>
            <a:tailEnd/>
          </a:ln>
          <a:effectLst/>
        </p:spPr>
      </p:pic>
      <p:pic>
        <p:nvPicPr>
          <p:cNvPr id="3" name="Picture 2" descr="student page"/>
          <p:cNvPicPr>
            <a:picLocks noChangeAspect="1"/>
          </p:cNvPicPr>
          <p:nvPr/>
        </p:nvPicPr>
        <p:blipFill>
          <a:blip r:embed="rId2"/>
          <a:stretch>
            <a:fillRect/>
          </a:stretch>
        </p:blipFill>
        <p:spPr>
          <a:xfrm>
            <a:off x="726440" y="1139190"/>
            <a:ext cx="7477125" cy="35077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GB" b="1" dirty="0" smtClean="0"/>
              <a:t>TEACHERS</a:t>
            </a:r>
            <a:r>
              <a:rPr lang="en-GB" b="1" dirty="0" smtClean="0"/>
              <a:t> HOME PAGE</a:t>
            </a:r>
            <a:endParaRPr lang="en-US" b="1" dirty="0"/>
          </a:p>
        </p:txBody>
      </p:sp>
      <p:pic>
        <p:nvPicPr>
          <p:cNvPr id="3074" name="Picture 2"/>
          <p:cNvPicPr>
            <a:picLocks noChangeAspect="1" noChangeArrowheads="1"/>
          </p:cNvPicPr>
          <p:nvPr/>
        </p:nvPicPr>
        <p:blipFill>
          <a:blip r:embed="rId1"/>
          <a:srcRect/>
          <a:stretch>
            <a:fillRect/>
          </a:stretch>
        </p:blipFill>
        <p:spPr bwMode="auto">
          <a:xfrm>
            <a:off x="1145893" y="1331089"/>
            <a:ext cx="6829065" cy="2986268"/>
          </a:xfrm>
          <a:prstGeom prst="rect">
            <a:avLst/>
          </a:prstGeom>
          <a:noFill/>
          <a:ln w="9525">
            <a:noFill/>
            <a:miter lim="800000"/>
            <a:headEnd/>
            <a:tailEnd/>
          </a:ln>
          <a:effectLst/>
        </p:spPr>
      </p:pic>
      <p:pic>
        <p:nvPicPr>
          <p:cNvPr id="3" name="Picture 2" descr="Teacher page"/>
          <p:cNvPicPr>
            <a:picLocks noChangeAspect="1"/>
          </p:cNvPicPr>
          <p:nvPr/>
        </p:nvPicPr>
        <p:blipFill>
          <a:blip r:embed="rId2"/>
          <a:stretch>
            <a:fillRect/>
          </a:stretch>
        </p:blipFill>
        <p:spPr>
          <a:xfrm>
            <a:off x="1010285" y="1330960"/>
            <a:ext cx="7345680" cy="3060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43255"/>
            <a:ext cx="7504430" cy="624205"/>
          </a:xfrm>
        </p:spPr>
        <p:txBody>
          <a:bodyPr/>
          <a:lstStyle/>
          <a:p>
            <a:pPr algn="ctr"/>
            <a:r>
              <a:rPr lang="en-US" b="1" dirty="0"/>
              <a:t>NO ACCESS</a:t>
            </a:r>
            <a:endParaRPr lang="en-US" b="1" dirty="0"/>
          </a:p>
        </p:txBody>
      </p:sp>
      <p:pic>
        <p:nvPicPr>
          <p:cNvPr id="4" name="Picture 3" descr="Your paragraph text.jpg"/>
          <p:cNvPicPr>
            <a:picLocks noChangeAspect="1"/>
          </p:cNvPicPr>
          <p:nvPr/>
        </p:nvPicPr>
        <p:blipFill>
          <a:blip r:embed="rId1"/>
          <a:stretch>
            <a:fillRect/>
          </a:stretch>
        </p:blipFill>
        <p:spPr>
          <a:xfrm>
            <a:off x="1493520" y="1325880"/>
            <a:ext cx="5943600" cy="3078480"/>
          </a:xfrm>
          <a:prstGeom prst="rect">
            <a:avLst/>
          </a:prstGeom>
        </p:spPr>
      </p:pic>
      <p:pic>
        <p:nvPicPr>
          <p:cNvPr id="3" name="Picture 2" descr="no access"/>
          <p:cNvPicPr>
            <a:picLocks noChangeAspect="1"/>
          </p:cNvPicPr>
          <p:nvPr/>
        </p:nvPicPr>
        <p:blipFill>
          <a:blip r:embed="rId2"/>
          <a:stretch>
            <a:fillRect/>
          </a:stretch>
        </p:blipFill>
        <p:spPr>
          <a:xfrm>
            <a:off x="922020" y="1326515"/>
            <a:ext cx="7131685" cy="33674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GB" b="1" dirty="0" smtClean="0"/>
              <a:t>NOT FOUND PAGE</a:t>
            </a:r>
            <a:endParaRPr lang="en-US" b="1" dirty="0"/>
          </a:p>
        </p:txBody>
      </p:sp>
      <p:pic>
        <p:nvPicPr>
          <p:cNvPr id="4098" name="Picture 2"/>
          <p:cNvPicPr>
            <a:picLocks noChangeAspect="1" noChangeArrowheads="1"/>
          </p:cNvPicPr>
          <p:nvPr/>
        </p:nvPicPr>
        <p:blipFill>
          <a:blip r:embed="rId1"/>
          <a:srcRect/>
          <a:stretch>
            <a:fillRect/>
          </a:stretch>
        </p:blipFill>
        <p:spPr bwMode="auto">
          <a:xfrm>
            <a:off x="1635760" y="1442720"/>
            <a:ext cx="6482080" cy="3220720"/>
          </a:xfrm>
          <a:prstGeom prst="rect">
            <a:avLst/>
          </a:prstGeom>
          <a:noFill/>
          <a:ln w="9525">
            <a:noFill/>
            <a:miter lim="800000"/>
            <a:headEnd/>
            <a:tailEnd/>
          </a:ln>
          <a:effectLst/>
        </p:spPr>
      </p:pic>
      <p:pic>
        <p:nvPicPr>
          <p:cNvPr id="3" name="Picture 2" descr="404"/>
          <p:cNvPicPr>
            <a:picLocks noChangeAspect="1"/>
          </p:cNvPicPr>
          <p:nvPr/>
        </p:nvPicPr>
        <p:blipFill>
          <a:blip r:embed="rId2"/>
          <a:stretch>
            <a:fillRect/>
          </a:stretch>
        </p:blipFill>
        <p:spPr>
          <a:xfrm>
            <a:off x="820420" y="1442720"/>
            <a:ext cx="7568565" cy="32207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4" y="719666"/>
            <a:ext cx="8413308" cy="3790457"/>
          </a:xfrm>
        </p:spPr>
        <p:txBody>
          <a:bodyPr/>
          <a:lstStyle/>
          <a:p>
            <a:br>
              <a:rPr lang="en-US" b="0" i="0" dirty="0" smtClean="0">
                <a:solidFill>
                  <a:srgbClr val="374151"/>
                </a:solidFill>
                <a:effectLst/>
                <a:latin typeface="Söhne"/>
              </a:rPr>
            </a:br>
            <a:endParaRPr lang="en-US" dirty="0"/>
          </a:p>
        </p:txBody>
      </p:sp>
      <p:sp>
        <p:nvSpPr>
          <p:cNvPr id="3" name="TextBox 2"/>
          <p:cNvSpPr txBox="1"/>
          <p:nvPr/>
        </p:nvSpPr>
        <p:spPr>
          <a:xfrm>
            <a:off x="261258" y="646268"/>
            <a:ext cx="6022664" cy="307777"/>
          </a:xfrm>
          <a:prstGeom prst="rect">
            <a:avLst/>
          </a:prstGeom>
          <a:noFill/>
        </p:spPr>
        <p:txBody>
          <a:bodyPr wrap="square" rtlCol="0">
            <a:spAutoFit/>
          </a:bodyPr>
          <a:lstStyle/>
          <a:p>
            <a:endParaRPr lang="en-US" b="1" dirty="0"/>
          </a:p>
        </p:txBody>
      </p:sp>
      <p:sp>
        <p:nvSpPr>
          <p:cNvPr id="4" name="TextBox 3"/>
          <p:cNvSpPr txBox="1"/>
          <p:nvPr/>
        </p:nvSpPr>
        <p:spPr>
          <a:xfrm>
            <a:off x="226881" y="556890"/>
            <a:ext cx="8669612" cy="4185761"/>
          </a:xfrm>
          <a:prstGeom prst="rect">
            <a:avLst/>
          </a:prstGeom>
          <a:noFill/>
        </p:spPr>
        <p:txBody>
          <a:bodyPr wrap="square" rtlCol="0">
            <a:spAutoFit/>
          </a:bodyPr>
          <a:lstStyle/>
          <a:p>
            <a:r>
              <a:rPr lang="en-IN" b="1" dirty="0" smtClean="0">
                <a:solidFill>
                  <a:srgbClr val="213163"/>
                </a:solidFill>
              </a:rPr>
              <a:t>Future </a:t>
            </a:r>
            <a:r>
              <a:rPr lang="en-US" b="1" dirty="0" smtClean="0">
                <a:solidFill>
                  <a:srgbClr val="213163"/>
                </a:solidFill>
              </a:rPr>
              <a:t>Enhancements</a:t>
            </a:r>
            <a:r>
              <a:rPr lang="en-US" b="1" dirty="0" smtClean="0">
                <a:solidFill>
                  <a:srgbClr val="374151"/>
                </a:solidFill>
                <a:cs typeface="Times New Roman" panose="02020603050405020304" pitchFamily="18" charset="0"/>
              </a:rPr>
              <a:t>:</a:t>
            </a:r>
            <a:endParaRPr lang="en-US" b="1" dirty="0" smtClean="0">
              <a:solidFill>
                <a:srgbClr val="374151"/>
              </a:solidFill>
              <a:cs typeface="Times New Roman" panose="02020603050405020304" pitchFamily="18" charset="0"/>
            </a:endParaRPr>
          </a:p>
          <a:p>
            <a:endParaRPr lang="en-US" b="1" dirty="0" smtClean="0">
              <a:solidFill>
                <a:srgbClr val="374151"/>
              </a:solidFill>
              <a:cs typeface="Times New Roman" panose="02020603050405020304" pitchFamily="18" charset="0"/>
            </a:endParaRPr>
          </a:p>
          <a:p>
            <a:pPr>
              <a:buFont typeface="Wingdings" panose="05000000000000000000" pitchFamily="2" charset="2"/>
              <a:buChar char="v"/>
            </a:pPr>
            <a:r>
              <a:rPr lang="en-GB" b="1" dirty="0" smtClean="0">
                <a:solidFill>
                  <a:srgbClr val="FF0000"/>
                </a:solidFill>
              </a:rPr>
              <a:t>Version Control for Notes</a:t>
            </a:r>
            <a:endParaRPr lang="en-GB" dirty="0" smtClean="0">
              <a:solidFill>
                <a:srgbClr val="FF0000"/>
              </a:solidFill>
            </a:endParaRPr>
          </a:p>
          <a:p>
            <a:r>
              <a:rPr lang="en-GB" dirty="0" smtClean="0"/>
              <a:t>Introduce version control functionality to track and manage revisions of notes, allowing users to view and revert to previous versions</a:t>
            </a:r>
            <a:endParaRPr lang="en-GB" dirty="0" smtClean="0"/>
          </a:p>
          <a:p>
            <a:pPr>
              <a:buFont typeface="Wingdings" panose="05000000000000000000" pitchFamily="2" charset="2"/>
              <a:buChar char="v"/>
            </a:pPr>
            <a:r>
              <a:rPr lang="en-GB" b="1" dirty="0" smtClean="0">
                <a:solidFill>
                  <a:srgbClr val="FF0000"/>
                </a:solidFill>
              </a:rPr>
              <a:t>Advanced Search and Filtering</a:t>
            </a:r>
            <a:endParaRPr lang="en-GB" dirty="0" smtClean="0">
              <a:solidFill>
                <a:srgbClr val="FF0000"/>
              </a:solidFill>
            </a:endParaRPr>
          </a:p>
          <a:p>
            <a:r>
              <a:rPr lang="en-GB" dirty="0" smtClean="0"/>
              <a:t>Enhance the search functionality with advanced filtering options, such as filtering notes by tags, categories, or custom attributes.</a:t>
            </a:r>
            <a:endParaRPr lang="en-GB" dirty="0" smtClean="0"/>
          </a:p>
          <a:p>
            <a:pPr>
              <a:buFont typeface="Wingdings" panose="05000000000000000000" pitchFamily="2" charset="2"/>
              <a:buChar char="v"/>
            </a:pPr>
            <a:r>
              <a:rPr lang="en-GB" b="1" dirty="0" smtClean="0">
                <a:solidFill>
                  <a:srgbClr val="FF0000"/>
                </a:solidFill>
              </a:rPr>
              <a:t>Mobile Application</a:t>
            </a:r>
            <a:endParaRPr lang="en-GB" dirty="0" smtClean="0">
              <a:solidFill>
                <a:srgbClr val="FF0000"/>
              </a:solidFill>
            </a:endParaRPr>
          </a:p>
          <a:p>
            <a:pPr lvl="1"/>
            <a:r>
              <a:rPr lang="en-GB" dirty="0" smtClean="0"/>
              <a:t>Develop a companion mobile application (</a:t>
            </a:r>
            <a:r>
              <a:rPr lang="en-GB" dirty="0" err="1" smtClean="0"/>
              <a:t>iOS</a:t>
            </a:r>
            <a:r>
              <a:rPr lang="en-GB" dirty="0" smtClean="0"/>
              <a:t>/Android) to provide users with seamless access to their notes on mobile devices with offline support.</a:t>
            </a:r>
            <a:endParaRPr lang="en-GB" dirty="0" smtClean="0"/>
          </a:p>
          <a:p>
            <a:pPr>
              <a:buFont typeface="Wingdings" panose="05000000000000000000" pitchFamily="2" charset="2"/>
              <a:buChar char="v"/>
            </a:pPr>
            <a:r>
              <a:rPr lang="en-GB" b="1" dirty="0" smtClean="0">
                <a:solidFill>
                  <a:srgbClr val="FF0000"/>
                </a:solidFill>
              </a:rPr>
              <a:t>Notifications and Activity Feeds</a:t>
            </a:r>
            <a:endParaRPr lang="en-GB" dirty="0" smtClean="0">
              <a:solidFill>
                <a:srgbClr val="FF0000"/>
              </a:solidFill>
            </a:endParaRPr>
          </a:p>
          <a:p>
            <a:pPr lvl="1"/>
            <a:r>
              <a:rPr lang="en-GB" dirty="0" smtClean="0"/>
              <a:t>Implement notifications for note sharing, comments, and updates to keep users informed about activities related to their shared notes.</a:t>
            </a:r>
            <a:endParaRPr lang="en-GB" dirty="0" smtClean="0"/>
          </a:p>
          <a:p>
            <a:endParaRPr lang="en-GB" dirty="0" smtClean="0"/>
          </a:p>
          <a:p>
            <a:pPr>
              <a:buFont typeface="Arial" panose="020B0604020202020204" pitchFamily="34" charset="0"/>
              <a:buChar char="•"/>
            </a:pPr>
            <a:endParaRPr lang="en-GB" dirty="0" smtClean="0"/>
          </a:p>
          <a:p>
            <a:endParaRPr lang="en-GB" dirty="0" smtClean="0"/>
          </a:p>
          <a:p>
            <a:br>
              <a:rPr lang="en-US" b="1" dirty="0" smtClean="0">
                <a:solidFill>
                  <a:srgbClr val="374151"/>
                </a:solidFill>
                <a:cs typeface="Times New Roman" panose="02020603050405020304" pitchFamily="18" charset="0"/>
              </a:rPr>
            </a:br>
            <a:endParaRPr lang="en-US" dirty="0"/>
          </a:p>
        </p:txBody>
      </p:sp>
      <p:pic>
        <p:nvPicPr>
          <p:cNvPr id="5" name="Picture 4" descr="images (1).jpeg"/>
          <p:cNvPicPr>
            <a:picLocks noChangeAspect="1"/>
          </p:cNvPicPr>
          <p:nvPr/>
        </p:nvPicPr>
        <p:blipFill>
          <a:blip r:embed="rId1"/>
          <a:stretch>
            <a:fillRect/>
          </a:stretch>
        </p:blipFill>
        <p:spPr>
          <a:xfrm>
            <a:off x="4960620" y="3509010"/>
            <a:ext cx="2286000" cy="12801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291073" cy="2996096"/>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Conclusion:</a:t>
            </a:r>
            <a:br>
              <a:rPr lang="en-IN" sz="1600" b="1" dirty="0" smtClean="0">
                <a:solidFill>
                  <a:srgbClr val="213163"/>
                </a:solidFill>
              </a:rPr>
            </a:br>
            <a:br>
              <a:rPr lang="en-IN" sz="1600" b="1" dirty="0" smtClean="0">
                <a:solidFill>
                  <a:srgbClr val="213163"/>
                </a:solidFill>
              </a:rPr>
            </a:br>
            <a:r>
              <a:rPr lang="en-IN" sz="1600" b="1" dirty="0" smtClean="0">
                <a:solidFill>
                  <a:srgbClr val="213163"/>
                </a:solidFill>
              </a:rPr>
              <a:t>           </a:t>
            </a:r>
            <a:r>
              <a:rPr lang="en-GB" sz="1600" dirty="0" smtClean="0"/>
              <a:t>By </a:t>
            </a:r>
            <a:r>
              <a:rPr lang="en-GB" sz="1600" dirty="0" err="1" smtClean="0"/>
              <a:t>modeling</a:t>
            </a:r>
            <a:r>
              <a:rPr lang="en-GB" sz="1600" dirty="0" smtClean="0"/>
              <a:t> the database schema with </a:t>
            </a:r>
            <a:r>
              <a:rPr lang="en-GB" sz="1600" dirty="0" err="1" smtClean="0"/>
              <a:t>Django</a:t>
            </a:r>
            <a:r>
              <a:rPr lang="en-GB" sz="1600" dirty="0" smtClean="0"/>
              <a:t> models and implementing views, templates, and forms for notes management and sharing functionalities, you can create a fully functional Notes Sharing Web Application using </a:t>
            </a:r>
            <a:r>
              <a:rPr lang="en-GB" sz="1600" dirty="0" err="1" smtClean="0"/>
              <a:t>Django</a:t>
            </a:r>
            <a:r>
              <a:rPr lang="en-GB" sz="1600" dirty="0" smtClean="0"/>
              <a:t> framework.</a:t>
            </a:r>
            <a:br>
              <a:rPr lang="en-GB" sz="1600" dirty="0" smtClean="0"/>
            </a:br>
            <a:r>
              <a:rPr lang="en-GB" sz="1600" dirty="0" smtClean="0"/>
              <a:t>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a:t>
            </a:r>
            <a:br>
              <a:rPr lang="en-GB" sz="1600" dirty="0" smtClean="0"/>
            </a:br>
            <a:br>
              <a:rPr lang="en-GB" sz="1600" dirty="0" smtClean="0"/>
            </a:br>
            <a:br>
              <a:rPr lang="en-IN" sz="1600" b="1" dirty="0" smtClean="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596680" cy="3717990"/>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t>
            </a:r>
            <a:r>
              <a:rPr lang="en-GB" sz="1600" b="1" dirty="0" smtClean="0">
                <a:solidFill>
                  <a:srgbClr val="177D5D"/>
                </a:solidFill>
              </a:rPr>
              <a:t>A Collaborative Notes Sharing Platform </a:t>
            </a:r>
            <a:br>
              <a:rPr lang="en-IN" sz="1600" b="1" dirty="0" smtClean="0">
                <a:solidFill>
                  <a:srgbClr val="213163"/>
                </a:solidFill>
              </a:rPr>
            </a:br>
            <a:r>
              <a:rPr lang="en-GB" sz="1600" b="1" dirty="0" smtClean="0"/>
              <a:t> </a:t>
            </a:r>
            <a:br>
              <a:rPr lang="en-GB" sz="1600" dirty="0" smtClean="0"/>
            </a:br>
            <a:r>
              <a:rPr lang="en-GB" sz="1600" dirty="0" smtClean="0"/>
              <a:t>        </a:t>
            </a:r>
            <a:r>
              <a:rPr lang="en-US" altLang="en-GB" sz="1600" dirty="0" smtClean="0"/>
              <a:t>READ SEE</a:t>
            </a:r>
            <a:r>
              <a:rPr lang="en-GB" sz="1600" dirty="0" smtClean="0"/>
              <a:t>  is a web application developed using </a:t>
            </a:r>
            <a:r>
              <a:rPr lang="en-GB" sz="1600" dirty="0" err="1" smtClean="0"/>
              <a:t>Django</a:t>
            </a:r>
            <a:r>
              <a:rPr lang="en-GB" sz="1600" dirty="0" smtClean="0"/>
              <a:t>, offering users a seamless way to create, manage, and share notes collaboratively. Key features include:</a:t>
            </a:r>
            <a:br>
              <a:rPr lang="en-GB" sz="1600" dirty="0" smtClean="0"/>
            </a:br>
            <a:r>
              <a:rPr lang="en-GB" sz="1600" b="1" dirty="0" smtClean="0"/>
              <a:t>User Authentication:</a:t>
            </a:r>
            <a:r>
              <a:rPr lang="en-GB" sz="1600" dirty="0" smtClean="0"/>
              <a:t> Secure registration and login system for user management.</a:t>
            </a:r>
            <a:br>
              <a:rPr lang="en-GB" sz="1600" dirty="0" smtClean="0"/>
            </a:br>
            <a:r>
              <a:rPr lang="en-GB" sz="1600" b="1" dirty="0" smtClean="0"/>
              <a:t>Notes Management:</a:t>
            </a:r>
            <a:r>
              <a:rPr lang="en-GB" sz="1600" dirty="0" smtClean="0"/>
              <a:t> Users can create, edit, and organize notes with rich text formatting.</a:t>
            </a:r>
            <a:br>
              <a:rPr lang="en-GB" sz="1600" dirty="0" smtClean="0"/>
            </a:br>
            <a:r>
              <a:rPr lang="en-GB" sz="1600" b="1" dirty="0" smtClean="0"/>
              <a:t>Collaborative Sharing:</a:t>
            </a:r>
            <a:r>
              <a:rPr lang="en-GB" sz="1600" dirty="0" smtClean="0"/>
              <a:t> Share notes with others and manage permissions for viewing and editing.</a:t>
            </a:r>
            <a:br>
              <a:rPr lang="en-GB" sz="1600" dirty="0" smtClean="0"/>
            </a:br>
            <a:r>
              <a:rPr lang="en-GB" sz="1600" b="1" dirty="0" smtClean="0"/>
              <a:t>Search and Filtering:</a:t>
            </a:r>
            <a:r>
              <a:rPr lang="en-GB" sz="1600" dirty="0" smtClean="0"/>
              <a:t> Robust search functionality to quickly find specific notes.</a:t>
            </a:r>
            <a:br>
              <a:rPr lang="en-GB" sz="1600" dirty="0" smtClean="0"/>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7830437" cy="3731741"/>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br>
              <a:rPr lang="en-IN" sz="1600" b="1" dirty="0" smtClean="0">
                <a:solidFill>
                  <a:srgbClr val="213163"/>
                </a:solidFill>
              </a:rPr>
            </a:br>
            <a:r>
              <a:rPr lang="en-IN" sz="1600" b="1" dirty="0" smtClean="0">
                <a:solidFill>
                  <a:srgbClr val="213163"/>
                </a:solidFill>
              </a:rPr>
              <a:t>                </a:t>
            </a:r>
            <a:r>
              <a:rPr lang="en-GB" sz="1600" dirty="0" smtClean="0"/>
              <a:t>The primary challenge is to develop a user-friendly web application that allows individuals to create, organize, and share notes effortlessly. “</a:t>
            </a:r>
            <a:r>
              <a:rPr lang="en-US" altLang="en-GB" sz="1600" dirty="0" smtClean="0"/>
              <a:t>READ</a:t>
            </a:r>
            <a:r>
              <a:rPr lang="en-GB" sz="1600" dirty="0" smtClean="0"/>
              <a:t> </a:t>
            </a:r>
            <a:r>
              <a:rPr lang="en-GB" sz="1600" dirty="0" err="1" smtClean="0"/>
              <a:t>S</a:t>
            </a:r>
            <a:r>
              <a:rPr lang="en-US" altLang="en-GB" sz="1600" dirty="0" err="1" smtClean="0"/>
              <a:t>EE</a:t>
            </a:r>
            <a:r>
              <a:rPr lang="en-GB" sz="1600" dirty="0" err="1" smtClean="0"/>
              <a:t>”aims</a:t>
            </a:r>
            <a:r>
              <a:rPr lang="en-GB" sz="1600" dirty="0" smtClean="0"/>
              <a:t> to enhance collaboration among users by providing robust sharing capabilities while prioritizing simplicity and security.</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5" name="Picture 4" descr="Collaboration-Mindset.jpg"/>
          <p:cNvPicPr>
            <a:picLocks noChangeAspect="1"/>
          </p:cNvPicPr>
          <p:nvPr/>
        </p:nvPicPr>
        <p:blipFill>
          <a:blip r:embed="rId1"/>
          <a:stretch>
            <a:fillRect/>
          </a:stretch>
        </p:blipFill>
        <p:spPr>
          <a:xfrm>
            <a:off x="4496373" y="2481944"/>
            <a:ext cx="2536944" cy="20831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490455" cy="3463608"/>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r>
              <a:rPr lang="en-IN" sz="1600" b="1" dirty="0" smtClean="0">
                <a:solidFill>
                  <a:srgbClr val="213163"/>
                </a:solidFill>
              </a:rPr>
              <a:t> </a:t>
            </a:r>
            <a:r>
              <a:rPr lang="en-GB" sz="1600" dirty="0" smtClean="0"/>
              <a:t>In today's digital age, effective collaboration and information sharing are crucial for productivity and learning. However, existing note-taking tools often lack seamless collaboration features and intuitive user experiences. To address this need, we propose building “</a:t>
            </a:r>
            <a:r>
              <a:rPr lang="en-US" altLang="en-GB" sz="1600" dirty="0" smtClean="0"/>
              <a:t>READ SEE</a:t>
            </a:r>
            <a:r>
              <a:rPr lang="en-GB" sz="1600" dirty="0" smtClean="0"/>
              <a:t>" - a web-based notes sharing platform powered by </a:t>
            </a:r>
            <a:r>
              <a:rPr lang="en-GB" sz="1600" dirty="0" err="1" smtClean="0"/>
              <a:t>Django</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5" name="Picture 4" descr="images.jpeg"/>
          <p:cNvPicPr>
            <a:picLocks noChangeAspect="1"/>
          </p:cNvPicPr>
          <p:nvPr/>
        </p:nvPicPr>
        <p:blipFill>
          <a:blip r:embed="rId1"/>
          <a:stretch>
            <a:fillRect/>
          </a:stretch>
        </p:blipFill>
        <p:spPr>
          <a:xfrm>
            <a:off x="3746978" y="2502568"/>
            <a:ext cx="3382593" cy="20556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11699" cy="356673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a:t>
            </a:r>
            <a:r>
              <a:rPr lang="en-IN" sz="1600" b="1" dirty="0" smtClean="0">
                <a:solidFill>
                  <a:srgbClr val="213163"/>
                </a:solidFill>
              </a:rPr>
              <a:t>Solution :</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endParaRPr lang="en-IN" sz="1600" dirty="0"/>
          </a:p>
        </p:txBody>
      </p:sp>
      <p:sp>
        <p:nvSpPr>
          <p:cNvPr id="11" name="TextBox 10"/>
          <p:cNvSpPr txBox="1"/>
          <p:nvPr/>
        </p:nvSpPr>
        <p:spPr>
          <a:xfrm>
            <a:off x="138533" y="1102220"/>
            <a:ext cx="8866934" cy="2031325"/>
          </a:xfrm>
          <a:prstGeom prst="rect">
            <a:avLst/>
          </a:prstGeom>
          <a:noFill/>
        </p:spPr>
        <p:txBody>
          <a:bodyPr wrap="square">
            <a:spAutoFit/>
          </a:bodyPr>
          <a:lstStyle/>
          <a:p>
            <a:pPr>
              <a:lnSpc>
                <a:spcPct val="150000"/>
              </a:lnSpc>
              <a:buFont typeface="Wingdings" panose="05000000000000000000" pitchFamily="2" charset="2"/>
              <a:buChar char="v"/>
            </a:pPr>
            <a:r>
              <a:rPr lang="en-US" b="0" i="0" dirty="0" smtClean="0">
                <a:solidFill>
                  <a:schemeClr val="accent1">
                    <a:lumMod val="75000"/>
                  </a:schemeClr>
                </a:solidFill>
                <a:effectLst/>
                <a:latin typeface="Times New Roman" panose="02020603050405020304" pitchFamily="18" charset="0"/>
                <a:cs typeface="Times New Roman" panose="02020603050405020304" pitchFamily="18" charset="0"/>
              </a:rPr>
              <a:t>.</a:t>
            </a:r>
            <a:r>
              <a:rPr lang="en-US" dirty="0" smtClean="0">
                <a:solidFill>
                  <a:schemeClr val="accent1">
                    <a:lumMod val="75000"/>
                  </a:schemeClr>
                </a:solidFill>
              </a:rPr>
              <a:t> Search and Filtering</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Collaborative Sharing</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Security and Validation</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Collaborative Sharing</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Testing and Debugging</a:t>
            </a:r>
            <a:endParaRPr lang="en-US" dirty="0" smtClean="0">
              <a:solidFill>
                <a:schemeClr val="accent1">
                  <a:lumMod val="75000"/>
                </a:schemeClr>
              </a:solidFill>
            </a:endParaRPr>
          </a:p>
          <a:p>
            <a:pPr algn="l">
              <a:lnSpc>
                <a:spcPct val="150000"/>
              </a:lnSpc>
              <a:buFont typeface="Wingdings" panose="05000000000000000000" pitchFamily="2" charset="2"/>
              <a:buChar char="v"/>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8" name="Picture 7" descr="640px-NIST_Enterprise_Architecture_Model.jpg"/>
          <p:cNvPicPr>
            <a:picLocks noChangeAspect="1"/>
          </p:cNvPicPr>
          <p:nvPr/>
        </p:nvPicPr>
        <p:blipFill>
          <a:blip r:embed="rId1"/>
          <a:stretch>
            <a:fillRect/>
          </a:stretch>
        </p:blipFill>
        <p:spPr>
          <a:xfrm>
            <a:off x="3389468" y="728771"/>
            <a:ext cx="3870732" cy="33413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76033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Modelling &amp; </a:t>
            </a:r>
            <a:r>
              <a:rPr lang="en-IN" sz="1600" b="1" dirty="0" smtClean="0">
                <a:solidFill>
                  <a:srgbClr val="213163"/>
                </a:solidFill>
              </a:rPr>
              <a:t>Results :</a:t>
            </a:r>
            <a:br>
              <a:rPr lang="en-IN" sz="1600" b="1" dirty="0" smtClean="0">
                <a:solidFill>
                  <a:srgbClr val="213163"/>
                </a:solidFill>
              </a:rPr>
            </a:br>
            <a:r>
              <a:rPr lang="en-IN" sz="1600" b="1" dirty="0" smtClean="0">
                <a:solidFill>
                  <a:srgbClr val="213163"/>
                </a:solidFill>
              </a:rPr>
              <a:t>              </a:t>
            </a:r>
            <a:r>
              <a:rPr lang="en-GB" sz="1600" dirty="0" err="1" smtClean="0"/>
              <a:t>Modeling</a:t>
            </a:r>
            <a:r>
              <a:rPr lang="en-GB" sz="1600" dirty="0" smtClean="0"/>
              <a:t> </a:t>
            </a:r>
            <a:r>
              <a:rPr lang="en-GB" sz="1600" dirty="0" smtClean="0"/>
              <a:t>enhancements for the Notes Sharing Web Application using </a:t>
            </a:r>
            <a:r>
              <a:rPr lang="en-GB" sz="1600" dirty="0" err="1" smtClean="0"/>
              <a:t>Django</a:t>
            </a:r>
            <a:r>
              <a:rPr lang="en-GB" sz="1600" dirty="0" smtClean="0"/>
              <a:t>, several key additions can significantly augment functionality. For instance, incorporating models for real-time collaboration could involve defining a </a:t>
            </a:r>
            <a:r>
              <a:rPr lang="en-GB" sz="1600" dirty="0" err="1" smtClean="0"/>
              <a:t>CollaborativeSession</a:t>
            </a:r>
            <a:r>
              <a:rPr lang="en-GB" sz="1600" dirty="0" smtClean="0"/>
              <a:t> model to manage sessions where multiple users edit shared notes </a:t>
            </a:r>
            <a:r>
              <a:rPr lang="en-GB" sz="1600" dirty="0" smtClean="0"/>
              <a:t>concurrently.</a:t>
            </a:r>
            <a:br>
              <a:rPr lang="en-GB" sz="1600" dirty="0" smtClean="0"/>
            </a:br>
            <a:br>
              <a:rPr lang="en-GB" sz="1600" dirty="0" smtClean="0"/>
            </a:br>
            <a:r>
              <a:rPr lang="en-GB" sz="1600" dirty="0" smtClean="0"/>
              <a:t> </a:t>
            </a:r>
            <a:r>
              <a:rPr lang="en-GB" sz="1600" dirty="0" smtClean="0"/>
              <a:t>              </a:t>
            </a:r>
            <a:r>
              <a:rPr lang="en-GB" sz="1600" dirty="0" smtClean="0"/>
              <a:t>As a result of these </a:t>
            </a:r>
            <a:r>
              <a:rPr lang="en-GB" sz="1600" dirty="0" err="1" smtClean="0"/>
              <a:t>modeling</a:t>
            </a:r>
            <a:r>
              <a:rPr lang="en-GB" sz="1600" dirty="0" smtClean="0"/>
              <a:t> enhancements, users would benefit from seamless real-time collaboration capabilities, allowing multiple users to edit notes simultaneously with changes reflected </a:t>
            </a:r>
            <a:r>
              <a:rPr lang="en-GB" sz="1600" dirty="0" smtClean="0"/>
              <a:t>instantly.</a:t>
            </a:r>
            <a:br>
              <a:rPr lang="en-GB" sz="1600" dirty="0" smtClean="0"/>
            </a:br>
            <a:br>
              <a:rPr lang="en-GB" sz="1600" dirty="0" smtClean="0"/>
            </a:br>
            <a:r>
              <a:rPr lang="en-GB" sz="1600" dirty="0" smtClean="0"/>
              <a:t> </a:t>
            </a:r>
            <a:r>
              <a:rPr lang="en-GB" sz="1600" dirty="0" smtClean="0"/>
              <a:t>             </a:t>
            </a:r>
            <a:r>
              <a:rPr lang="en-GB" sz="1600" dirty="0" smtClean="0"/>
              <a:t>The addition of version control would provide a safety net, empowering users to track and revert to earlier versions of their notes, fostering a more robust and flexible note-taking experience within the application.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dirty="0"/>
              <a:t>Login page</a:t>
            </a:r>
            <a:endParaRPr lang="en-US" dirty="0"/>
          </a:p>
        </p:txBody>
      </p:sp>
      <p:pic>
        <p:nvPicPr>
          <p:cNvPr id="4" name="Picture 3" descr="login"/>
          <p:cNvPicPr>
            <a:picLocks noChangeAspect="1"/>
          </p:cNvPicPr>
          <p:nvPr/>
        </p:nvPicPr>
        <p:blipFill>
          <a:blip r:embed="rId1"/>
          <a:stretch>
            <a:fillRect/>
          </a:stretch>
        </p:blipFill>
        <p:spPr>
          <a:xfrm>
            <a:off x="996315" y="1186180"/>
            <a:ext cx="7151370" cy="36480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4030</Words>
  <Application>WPS Presentation</Application>
  <PresentationFormat>On-screen Show (16:9)</PresentationFormat>
  <Paragraphs>93</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 :                      A Collaborative Notes Sharing Platform            NOTE SHARITO  is a web application developed using Django, offering users a seamless way to create, manage, and share notes collaboratively. Key features include: User Authentication: Secure registration and login system for user management. Notes Management: Users can create, edit, and organize notes with rich text formatting. Collaborative Sharing: Share notes with others and manage permissions for viewing and editing. Search and Filtering: Robust search functionality to quickly find specific notes. </vt:lpstr>
      <vt:lpstr>Problem Statement:                                    The primary challenge is to develop a user-friendly web application that allows individuals to create, organize, and share notes effortlessly. “NOTE SHARITO”aims to enhance collaboration among users by providing robust sharing capabilities while prioritizing simplicity and security.</vt:lpstr>
      <vt:lpstr>Project Overview:         In today's digital age, effective collaboration and information sharing are crucial for productivity and learning. However, existing note-taking tools often lack seamless collaboration features and intuitive user experiences. To address this need, we propose building “NOTE SHARITO" - a web-based notes sharing platform powered by Django</vt:lpstr>
      <vt:lpstr>Proposed Solution :   </vt:lpstr>
      <vt:lpstr>Technology Used</vt:lpstr>
      <vt:lpstr>Modelling &amp; Results :               Modeling enhancements for the Notes Sharing Web Application using Django, several key additions can significantly augment functionality. For instance, incorporating models for real-time collaboration could involve defining a CollaborativeSession model to manage sessions where multiple users edit shared notes concurrently.                 As a result of these modeling enhancements, users would benefit from seamless real-time collaboration capabilities, allowing multiple users to edit notes simultaneously with changes reflected instantly.                The addition of version control would provide a safety net, empowering users to track and revert to earlier versions of their notes, fostering a more robust and flexible note-taking experience within the application.</vt:lpstr>
      <vt:lpstr>Homepage</vt:lpstr>
      <vt:lpstr>LOGIN PAGE</vt:lpstr>
      <vt:lpstr>TEACHERS HOME PAGE</vt:lpstr>
      <vt:lpstr>TEACHERS PAGE</vt:lpstr>
      <vt:lpstr>NOT FOUND PAGE</vt:lpstr>
      <vt:lpstr> </vt:lpstr>
      <vt:lpstr>Conclusion:             By modeling the database schema with Django models and implementing views, templates, and forms for notes management and sharing functionalities, you can create a fully functional Notes Sharing Web Application using Django framework.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   </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21CS054 Sruthi R</cp:lastModifiedBy>
  <cp:revision>36</cp:revision>
  <dcterms:created xsi:type="dcterms:W3CDTF">2024-04-10T09:46:41Z</dcterms:created>
  <dcterms:modified xsi:type="dcterms:W3CDTF">2024-04-10T09:54:09Z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80523C075E1B4743833F5F51BF86473D_12</vt:lpwstr>
  </property>
  <property fmtid="{D5CDD505-2E9C-101B-9397-08002B2CF9AE}" pid="4" name="KSOProductBuildVer">
    <vt:lpwstr>1033-12.2.0.13489</vt:lpwstr>
  </property>
</Properties>
</file>