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1"/>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7D5D"/>
    <a:srgbClr val="841910"/>
    <a:srgbClr val="213264"/>
    <a:srgbClr val="DFDDFB"/>
    <a:srgbClr val="213164"/>
    <a:srgbClr val="213163"/>
    <a:srgbClr val="E3E1FB"/>
    <a:srgbClr val="FFAB40"/>
    <a:srgbClr val="FF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6441" autoAdjust="0"/>
  </p:normalViewPr>
  <p:slideViewPr>
    <p:cSldViewPr snapToGrid="0" showGuides="1">
      <p:cViewPr varScale="1">
        <p:scale>
          <a:sx n="85" d="100"/>
          <a:sy n="85" d="100"/>
        </p:scale>
        <p:origin x="324" y="78"/>
      </p:cViewPr>
      <p:guideLst>
        <p:guide orient="horz" pos="612"/>
        <p:guide pos="144"/>
        <p:guide orient="horz" pos="876"/>
      </p:guideLst>
    </p:cSldViewPr>
  </p:slideViewPr>
  <p:outlineViewPr>
    <p:cViewPr>
      <p:scale>
        <a:sx n="33" d="100"/>
        <a:sy n="33" d="100"/>
      </p:scale>
      <p:origin x="269" y="50885"/>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extLst>
      <p:ext uri="{BB962C8B-B14F-4D97-AF65-F5344CB8AC3E}">
        <p14:creationId xmlns:p14="http://schemas.microsoft.com/office/powerpoint/2010/main" val="2369387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extLst>
      <p:ext uri="{BB962C8B-B14F-4D97-AF65-F5344CB8AC3E}">
        <p14:creationId xmlns:p14="http://schemas.microsoft.com/office/powerpoint/2010/main" val="466461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874136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082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8388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7203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6492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6278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9144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97088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5713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4/28/2024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3197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81345" y="3887316"/>
            <a:ext cx="2095554" cy="65024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Name:</a:t>
            </a: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 </a:t>
            </a:r>
            <a:r>
              <a:rPr lang="en-US" sz="1100" dirty="0" smtClean="0">
                <a:solidFill>
                  <a:schemeClr val="tx1"/>
                </a:solidFill>
              </a:rPr>
              <a:t>R.Sruthi</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814721104054</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GB"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SRM TRP ENGINEERING COLLEGE</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altLang="en-GB" b="1" dirty="0" smtClean="0"/>
              <a:t>STUDENT HOME</a:t>
            </a:r>
            <a:r>
              <a:rPr lang="en-GB" b="1" dirty="0" smtClean="0"/>
              <a:t> PAGE</a:t>
            </a:r>
            <a:endParaRPr lang="en-US" b="1" dirty="0"/>
          </a:p>
        </p:txBody>
      </p:sp>
      <p:pic>
        <p:nvPicPr>
          <p:cNvPr id="4" name="Picture 3" descr="student"/>
          <p:cNvPicPr>
            <a:picLocks noChangeAspect="1"/>
          </p:cNvPicPr>
          <p:nvPr/>
        </p:nvPicPr>
        <p:blipFill>
          <a:blip r:embed="rId2"/>
          <a:stretch>
            <a:fillRect/>
          </a:stretch>
        </p:blipFill>
        <p:spPr>
          <a:xfrm>
            <a:off x="1424305" y="1141095"/>
            <a:ext cx="6107430" cy="36404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GB" b="1" dirty="0" smtClean="0"/>
              <a:t>TEACHERS HOME PAGE</a:t>
            </a:r>
            <a:endParaRPr lang="en-US" b="1" dirty="0"/>
          </a:p>
        </p:txBody>
      </p:sp>
      <p:pic>
        <p:nvPicPr>
          <p:cNvPr id="4" name="Picture 3" descr="teacher"/>
          <p:cNvPicPr>
            <a:picLocks noChangeAspect="1"/>
          </p:cNvPicPr>
          <p:nvPr/>
        </p:nvPicPr>
        <p:blipFill>
          <a:blip r:embed="rId2"/>
          <a:stretch>
            <a:fillRect/>
          </a:stretch>
        </p:blipFill>
        <p:spPr>
          <a:xfrm>
            <a:off x="1085215" y="1084580"/>
            <a:ext cx="6972935" cy="37484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43255"/>
            <a:ext cx="7504430" cy="624205"/>
          </a:xfrm>
        </p:spPr>
        <p:txBody>
          <a:bodyPr/>
          <a:lstStyle/>
          <a:p>
            <a:pPr algn="ctr"/>
            <a:r>
              <a:rPr lang="en-US" b="1" dirty="0"/>
              <a:t>NO ACCESS</a:t>
            </a:r>
          </a:p>
        </p:txBody>
      </p:sp>
      <p:pic>
        <p:nvPicPr>
          <p:cNvPr id="5" name="Picture 4" descr="no access"/>
          <p:cNvPicPr>
            <a:picLocks noChangeAspect="1"/>
          </p:cNvPicPr>
          <p:nvPr/>
        </p:nvPicPr>
        <p:blipFill>
          <a:blip r:embed="rId2"/>
          <a:stretch>
            <a:fillRect/>
          </a:stretch>
        </p:blipFill>
        <p:spPr>
          <a:xfrm>
            <a:off x="1638935" y="1267460"/>
            <a:ext cx="6153785" cy="33077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GB" b="1" dirty="0" smtClean="0"/>
              <a:t>NOT FOUND PAGE</a:t>
            </a:r>
            <a:endParaRPr lang="en-US" b="1" dirty="0"/>
          </a:p>
        </p:txBody>
      </p:sp>
      <p:pic>
        <p:nvPicPr>
          <p:cNvPr id="4" name="Picture 3" descr="404"/>
          <p:cNvPicPr>
            <a:picLocks noChangeAspect="1"/>
          </p:cNvPicPr>
          <p:nvPr/>
        </p:nvPicPr>
        <p:blipFill>
          <a:blip r:embed="rId2"/>
          <a:stretch>
            <a:fillRect/>
          </a:stretch>
        </p:blipFill>
        <p:spPr>
          <a:xfrm>
            <a:off x="1513205" y="1267460"/>
            <a:ext cx="6116955" cy="32880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4" y="719666"/>
            <a:ext cx="8413308" cy="3790457"/>
          </a:xfrm>
        </p:spPr>
        <p:txBody>
          <a:bodyPr/>
          <a:lstStyle/>
          <a:p>
            <a:r>
              <a:rPr lang="en-US" b="0" i="0" dirty="0" smtClean="0">
                <a:solidFill>
                  <a:srgbClr val="374151"/>
                </a:solidFill>
                <a:effectLst/>
                <a:latin typeface="Söhne"/>
              </a:rPr>
              <a:t/>
            </a:r>
            <a:br>
              <a:rPr lang="en-US" b="0" i="0" dirty="0" smtClean="0">
                <a:solidFill>
                  <a:srgbClr val="374151"/>
                </a:solidFill>
                <a:effectLst/>
                <a:latin typeface="Söhne"/>
              </a:rPr>
            </a:br>
            <a:endParaRPr lang="en-US" dirty="0"/>
          </a:p>
        </p:txBody>
      </p:sp>
      <p:sp>
        <p:nvSpPr>
          <p:cNvPr id="3" name="TextBox 2"/>
          <p:cNvSpPr txBox="1"/>
          <p:nvPr/>
        </p:nvSpPr>
        <p:spPr>
          <a:xfrm>
            <a:off x="261258" y="646268"/>
            <a:ext cx="6022664" cy="307777"/>
          </a:xfrm>
          <a:prstGeom prst="rect">
            <a:avLst/>
          </a:prstGeom>
          <a:noFill/>
        </p:spPr>
        <p:txBody>
          <a:bodyPr wrap="square" rtlCol="0">
            <a:spAutoFit/>
          </a:bodyPr>
          <a:lstStyle/>
          <a:p>
            <a:endParaRPr lang="en-US" b="1" dirty="0"/>
          </a:p>
        </p:txBody>
      </p:sp>
      <p:sp>
        <p:nvSpPr>
          <p:cNvPr id="4" name="TextBox 3"/>
          <p:cNvSpPr txBox="1"/>
          <p:nvPr/>
        </p:nvSpPr>
        <p:spPr>
          <a:xfrm>
            <a:off x="226881" y="556890"/>
            <a:ext cx="8669612" cy="4185761"/>
          </a:xfrm>
          <a:prstGeom prst="rect">
            <a:avLst/>
          </a:prstGeom>
          <a:noFill/>
        </p:spPr>
        <p:txBody>
          <a:bodyPr wrap="square" rtlCol="0">
            <a:spAutoFit/>
          </a:bodyPr>
          <a:lstStyle/>
          <a:p>
            <a:r>
              <a:rPr lang="en-IN" b="1" dirty="0" smtClean="0">
                <a:solidFill>
                  <a:srgbClr val="213163"/>
                </a:solidFill>
              </a:rPr>
              <a:t>Future </a:t>
            </a:r>
            <a:r>
              <a:rPr lang="en-US" b="1" dirty="0" smtClean="0">
                <a:solidFill>
                  <a:srgbClr val="213163"/>
                </a:solidFill>
              </a:rPr>
              <a:t>Enhancements</a:t>
            </a:r>
            <a:r>
              <a:rPr lang="en-US" b="1" dirty="0" smtClean="0">
                <a:solidFill>
                  <a:srgbClr val="374151"/>
                </a:solidFill>
                <a:cs typeface="Times New Roman" panose="02020603050405020304" pitchFamily="18" charset="0"/>
              </a:rPr>
              <a:t>:</a:t>
            </a:r>
          </a:p>
          <a:p>
            <a:endParaRPr lang="en-US" b="1" dirty="0" smtClean="0">
              <a:solidFill>
                <a:srgbClr val="374151"/>
              </a:solidFill>
              <a:cs typeface="Times New Roman" panose="02020603050405020304" pitchFamily="18" charset="0"/>
            </a:endParaRPr>
          </a:p>
          <a:p>
            <a:pPr>
              <a:buFont typeface="Wingdings" panose="05000000000000000000" pitchFamily="2" charset="2"/>
              <a:buChar char="v"/>
            </a:pPr>
            <a:r>
              <a:rPr lang="en-GB" b="1" dirty="0" smtClean="0">
                <a:solidFill>
                  <a:srgbClr val="FF0000"/>
                </a:solidFill>
              </a:rPr>
              <a:t>Version Control for Notes</a:t>
            </a:r>
            <a:endParaRPr lang="en-GB" dirty="0" smtClean="0">
              <a:solidFill>
                <a:srgbClr val="FF0000"/>
              </a:solidFill>
            </a:endParaRPr>
          </a:p>
          <a:p>
            <a:r>
              <a:rPr lang="en-GB" dirty="0" smtClean="0"/>
              <a:t>Introduce version control functionality to track and manage revisions of notes, allowing users to view and revert to previous versions</a:t>
            </a:r>
          </a:p>
          <a:p>
            <a:pPr>
              <a:buFont typeface="Wingdings" panose="05000000000000000000" pitchFamily="2" charset="2"/>
              <a:buChar char="v"/>
            </a:pPr>
            <a:r>
              <a:rPr lang="en-GB" b="1" dirty="0" smtClean="0">
                <a:solidFill>
                  <a:srgbClr val="FF0000"/>
                </a:solidFill>
              </a:rPr>
              <a:t>Advanced Search and Filtering</a:t>
            </a:r>
            <a:endParaRPr lang="en-GB" dirty="0" smtClean="0">
              <a:solidFill>
                <a:srgbClr val="FF0000"/>
              </a:solidFill>
            </a:endParaRPr>
          </a:p>
          <a:p>
            <a:r>
              <a:rPr lang="en-GB" dirty="0" smtClean="0"/>
              <a:t>Enhance the search functionality with advanced filtering options, such as filtering notes by tags, categories, or custom attributes.</a:t>
            </a:r>
          </a:p>
          <a:p>
            <a:pPr>
              <a:buFont typeface="Wingdings" panose="05000000000000000000" pitchFamily="2" charset="2"/>
              <a:buChar char="v"/>
            </a:pPr>
            <a:r>
              <a:rPr lang="en-GB" b="1" dirty="0" smtClean="0">
                <a:solidFill>
                  <a:srgbClr val="FF0000"/>
                </a:solidFill>
              </a:rPr>
              <a:t>Mobile Application</a:t>
            </a:r>
            <a:endParaRPr lang="en-GB" dirty="0" smtClean="0">
              <a:solidFill>
                <a:srgbClr val="FF0000"/>
              </a:solidFill>
            </a:endParaRPr>
          </a:p>
          <a:p>
            <a:pPr lvl="1"/>
            <a:r>
              <a:rPr lang="en-GB" dirty="0" smtClean="0"/>
              <a:t>Develop a companion mobile application (</a:t>
            </a:r>
            <a:r>
              <a:rPr lang="en-GB" dirty="0" err="1" smtClean="0"/>
              <a:t>iOS</a:t>
            </a:r>
            <a:r>
              <a:rPr lang="en-GB" dirty="0" smtClean="0"/>
              <a:t>/Android) to provide users with seamless access to their notes on mobile devices with offline support.</a:t>
            </a:r>
          </a:p>
          <a:p>
            <a:pPr>
              <a:buFont typeface="Wingdings" panose="05000000000000000000" pitchFamily="2" charset="2"/>
              <a:buChar char="v"/>
            </a:pPr>
            <a:r>
              <a:rPr lang="en-GB" b="1" dirty="0" smtClean="0">
                <a:solidFill>
                  <a:srgbClr val="FF0000"/>
                </a:solidFill>
              </a:rPr>
              <a:t>Notifications and Activity Feeds</a:t>
            </a:r>
            <a:endParaRPr lang="en-GB" dirty="0" smtClean="0">
              <a:solidFill>
                <a:srgbClr val="FF0000"/>
              </a:solidFill>
            </a:endParaRPr>
          </a:p>
          <a:p>
            <a:pPr lvl="1"/>
            <a:r>
              <a:rPr lang="en-GB" dirty="0" smtClean="0"/>
              <a:t>Implement notifications for note sharing, comments, and updates to keep users informed about activities related to their shared notes.</a:t>
            </a:r>
          </a:p>
          <a:p>
            <a:endParaRPr lang="en-GB" dirty="0" smtClean="0"/>
          </a:p>
          <a:p>
            <a:pPr>
              <a:buFont typeface="Arial" panose="020B0604020202020204" pitchFamily="34" charset="0"/>
              <a:buChar char="•"/>
            </a:pPr>
            <a:endParaRPr lang="en-GB" dirty="0" smtClean="0"/>
          </a:p>
          <a:p>
            <a:endParaRPr lang="en-GB" dirty="0" smtClean="0"/>
          </a:p>
          <a:p>
            <a:r>
              <a:rPr lang="en-US" b="1" dirty="0" smtClean="0">
                <a:solidFill>
                  <a:srgbClr val="374151"/>
                </a:solidFill>
                <a:cs typeface="Times New Roman" panose="02020603050405020304" pitchFamily="18" charset="0"/>
              </a:rPr>
              <a:t/>
            </a:r>
            <a:br>
              <a:rPr lang="en-US" b="1" dirty="0" smtClean="0">
                <a:solidFill>
                  <a:srgbClr val="374151"/>
                </a:solidFill>
                <a:cs typeface="Times New Roman" panose="02020603050405020304" pitchFamily="18" charset="0"/>
              </a:rPr>
            </a:br>
            <a:endParaRPr lang="en-US" dirty="0"/>
          </a:p>
        </p:txBody>
      </p:sp>
      <p:pic>
        <p:nvPicPr>
          <p:cNvPr id="5" name="Picture 4" descr="images (1).jpeg"/>
          <p:cNvPicPr>
            <a:picLocks noChangeAspect="1"/>
          </p:cNvPicPr>
          <p:nvPr/>
        </p:nvPicPr>
        <p:blipFill>
          <a:blip r:embed="rId2"/>
          <a:stretch>
            <a:fillRect/>
          </a:stretch>
        </p:blipFill>
        <p:spPr>
          <a:xfrm>
            <a:off x="4960620" y="3509010"/>
            <a:ext cx="2286000" cy="12801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291073" cy="2996096"/>
          </a:xfrm>
          <a:prstGeom prst="rect">
            <a:avLst/>
          </a:prstGeom>
          <a:noFill/>
          <a:ln>
            <a:noFill/>
          </a:ln>
        </p:spPr>
        <p:txBody>
          <a:bodyPr spcFirstLastPara="1" wrap="square" lIns="91425" tIns="91425" rIns="91425" bIns="91425" anchor="t" anchorCtr="0">
            <a:noAutofit/>
          </a:bodyPr>
          <a:lstStyle/>
          <a:p>
            <a:r>
              <a:rPr lang="en-IN" sz="1600" b="1" dirty="0" smtClean="0">
                <a:solidFill>
                  <a:srgbClr val="213163"/>
                </a:solidFill>
              </a:rPr>
              <a:t>Conclusion:</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IN" sz="1600" b="1" dirty="0" smtClean="0">
                <a:solidFill>
                  <a:srgbClr val="213163"/>
                </a:solidFill>
              </a:rPr>
              <a:t>           </a:t>
            </a:r>
            <a:r>
              <a:rPr lang="en-GB" sz="1600" dirty="0" smtClean="0"/>
              <a:t>By </a:t>
            </a:r>
            <a:r>
              <a:rPr lang="en-GB" sz="1600" dirty="0" err="1" smtClean="0"/>
              <a:t>modeling</a:t>
            </a:r>
            <a:r>
              <a:rPr lang="en-GB" sz="1600" dirty="0" smtClean="0"/>
              <a:t> the database schema with </a:t>
            </a:r>
            <a:r>
              <a:rPr lang="en-GB" sz="1600" dirty="0" err="1" smtClean="0"/>
              <a:t>Django</a:t>
            </a:r>
            <a:r>
              <a:rPr lang="en-GB" sz="1600" dirty="0" smtClean="0"/>
              <a:t> models and implementing views, templates, and forms for notes management and sharing functionalities, you can create a fully functional Notes Sharing Web Application using </a:t>
            </a:r>
            <a:r>
              <a:rPr lang="en-GB" sz="1600" dirty="0" err="1" smtClean="0"/>
              <a:t>Django</a:t>
            </a:r>
            <a:r>
              <a:rPr lang="en-GB" sz="1600" dirty="0" smtClean="0"/>
              <a:t> framework.</a:t>
            </a:r>
            <a:br>
              <a:rPr lang="en-GB" sz="1600" dirty="0" smtClean="0"/>
            </a:br>
            <a:r>
              <a:rPr lang="en-GB" sz="1600" dirty="0" smtClean="0"/>
              <a:t> Customize and expand upon these components based on your specific requirements and add additional features as needed to enhance the application's usability and user experience. Ensure to test the application thoroughly and handle security considerations such as user authentication and data validation for a robust and secure web application.</a:t>
            </a:r>
            <a:br>
              <a:rPr lang="en-GB" sz="1600" dirty="0" smtClean="0"/>
            </a:br>
            <a:r>
              <a:rPr lang="en-GB" sz="1600" dirty="0" smtClean="0"/>
              <a:t/>
            </a:r>
            <a:br>
              <a:rPr lang="en-GB" sz="1600" dirty="0" smtClean="0"/>
            </a:br>
            <a:r>
              <a:rPr lang="en-IN" sz="1600" b="1" dirty="0" smtClean="0">
                <a:solidFill>
                  <a:srgbClr val="213163"/>
                </a:solidFill>
              </a:rPr>
              <a:t/>
            </a:r>
            <a:br>
              <a:rPr lang="en-IN" sz="1600" b="1" dirty="0" smtClean="0">
                <a:solidFill>
                  <a:srgbClr val="213163"/>
                </a:solidFill>
              </a:rPr>
            </a:b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7596680" cy="3717990"/>
          </a:xfrm>
          <a:prstGeom prst="rect">
            <a:avLst/>
          </a:prstGeom>
          <a:noFill/>
          <a:ln>
            <a:noFill/>
          </a:ln>
        </p:spPr>
        <p:txBody>
          <a:bodyPr spcFirstLastPara="1" wrap="square" lIns="91425" tIns="91425" rIns="91425" bIns="91425" anchor="t" anchorCtr="0">
            <a:noAutofit/>
          </a:bodyPr>
          <a:lstStyle/>
          <a:p>
            <a:r>
              <a:rPr lang="en-IN" sz="1600" b="1" dirty="0" smtClean="0">
                <a:solidFill>
                  <a:srgbClr val="213163"/>
                </a:solidFill>
              </a:rPr>
              <a:t>Abstract :</a:t>
            </a:r>
            <a:br>
              <a:rPr lang="en-IN" sz="1600" b="1" dirty="0" smtClean="0">
                <a:solidFill>
                  <a:srgbClr val="213163"/>
                </a:solidFill>
              </a:rPr>
            </a:br>
            <a:r>
              <a:rPr lang="en-IN" sz="1600" b="1" dirty="0" smtClean="0">
                <a:solidFill>
                  <a:srgbClr val="213163"/>
                </a:solidFill>
              </a:rPr>
              <a:t>                     </a:t>
            </a:r>
            <a:r>
              <a:rPr lang="en-GB" sz="1600" b="1" dirty="0" smtClean="0">
                <a:solidFill>
                  <a:srgbClr val="177D5D"/>
                </a:solidFill>
              </a:rPr>
              <a:t>A Collaborative Notes Sharing Platform </a:t>
            </a:r>
            <a:r>
              <a:rPr lang="en-IN" sz="1600" b="1" dirty="0" smtClean="0">
                <a:solidFill>
                  <a:srgbClr val="213163"/>
                </a:solidFill>
              </a:rPr>
              <a:t/>
            </a:r>
            <a:br>
              <a:rPr lang="en-IN" sz="1600" b="1" dirty="0" smtClean="0">
                <a:solidFill>
                  <a:srgbClr val="213163"/>
                </a:solidFill>
              </a:rPr>
            </a:br>
            <a:r>
              <a:rPr lang="en-GB" sz="1600" b="1" dirty="0" smtClean="0"/>
              <a:t> </a:t>
            </a:r>
            <a:r>
              <a:rPr lang="en-GB" sz="1600" dirty="0" smtClean="0"/>
              <a:t/>
            </a:r>
            <a:br>
              <a:rPr lang="en-GB" sz="1600" dirty="0" smtClean="0"/>
            </a:br>
            <a:r>
              <a:rPr lang="en-GB" sz="1600" dirty="0" smtClean="0"/>
              <a:t>        </a:t>
            </a:r>
            <a:r>
              <a:rPr lang="en-US" altLang="en-GB" sz="1600" dirty="0" smtClean="0"/>
              <a:t>GUESS WHAT</a:t>
            </a:r>
            <a:r>
              <a:rPr lang="en-GB" sz="1600" dirty="0" smtClean="0"/>
              <a:t>  is a web application developed using </a:t>
            </a:r>
            <a:r>
              <a:rPr lang="en-GB" sz="1600" dirty="0" err="1" smtClean="0"/>
              <a:t>Django</a:t>
            </a:r>
            <a:r>
              <a:rPr lang="en-GB" sz="1600" dirty="0" smtClean="0"/>
              <a:t>, offering users a seamless way to create, manage, and share notes collaboratively. Key features include:</a:t>
            </a:r>
            <a:br>
              <a:rPr lang="en-GB" sz="1600" dirty="0" smtClean="0"/>
            </a:br>
            <a:r>
              <a:rPr lang="en-GB" sz="1600" b="1" dirty="0" smtClean="0"/>
              <a:t>User Authentication:</a:t>
            </a:r>
            <a:r>
              <a:rPr lang="en-GB" sz="1600" dirty="0" smtClean="0"/>
              <a:t> Secure registration and login system for user management.</a:t>
            </a:r>
            <a:br>
              <a:rPr lang="en-GB" sz="1600" dirty="0" smtClean="0"/>
            </a:br>
            <a:r>
              <a:rPr lang="en-GB" sz="1600" b="1" dirty="0" smtClean="0"/>
              <a:t>Notes Management:</a:t>
            </a:r>
            <a:r>
              <a:rPr lang="en-GB" sz="1600" dirty="0" smtClean="0"/>
              <a:t> Users can create, edit, and organize notes with rich text formatting.</a:t>
            </a:r>
            <a:br>
              <a:rPr lang="en-GB" sz="1600" dirty="0" smtClean="0"/>
            </a:br>
            <a:r>
              <a:rPr lang="en-GB" sz="1600" b="1" dirty="0" smtClean="0"/>
              <a:t>Collaborative Sharing:</a:t>
            </a:r>
            <a:r>
              <a:rPr lang="en-GB" sz="1600" dirty="0" smtClean="0"/>
              <a:t> Share notes with others and manage permissions for viewing and editing.</a:t>
            </a:r>
            <a:br>
              <a:rPr lang="en-GB" sz="1600" dirty="0" smtClean="0"/>
            </a:br>
            <a:r>
              <a:rPr lang="en-GB" sz="1600" b="1" dirty="0" smtClean="0"/>
              <a:t>Search and Filtering:</a:t>
            </a:r>
            <a:r>
              <a:rPr lang="en-GB" sz="1600" dirty="0" smtClean="0"/>
              <a:t> Robust search functionality to quickly find specific notes.</a:t>
            </a:r>
            <a:br>
              <a:rPr lang="en-GB" sz="1600" dirty="0" smtClean="0"/>
            </a:b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7830437" cy="3731741"/>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Problem </a:t>
            </a:r>
            <a:r>
              <a:rPr lang="en-IN" sz="1600" b="1" dirty="0" smtClean="0">
                <a:solidFill>
                  <a:srgbClr val="213163"/>
                </a:solidFill>
              </a:rPr>
              <a:t>Statement:</a:t>
            </a:r>
            <a:br>
              <a:rPr lang="en-IN" sz="1600" b="1" dirty="0" smtClean="0">
                <a:solidFill>
                  <a:srgbClr val="213163"/>
                </a:solidFill>
              </a:rPr>
            </a:br>
            <a:r>
              <a:rPr lang="en-IN" sz="1600" b="1" dirty="0" smtClean="0">
                <a:solidFill>
                  <a:srgbClr val="213163"/>
                </a:solidFill>
              </a:rPr>
              <a:t>                 </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IN" sz="1600" b="1" dirty="0" smtClean="0">
                <a:solidFill>
                  <a:srgbClr val="213163"/>
                </a:solidFill>
              </a:rPr>
              <a:t>                </a:t>
            </a:r>
            <a:r>
              <a:rPr lang="en-GB" sz="1600" dirty="0" smtClean="0"/>
              <a:t>The primary challenge is to develop a user-friendly web application that allows individuals to create, organize, and share notes effortlessly. “</a:t>
            </a:r>
            <a:r>
              <a:rPr lang="en-US" altLang="en-GB" sz="1600" dirty="0" smtClean="0"/>
              <a:t>GUESS WHAT</a:t>
            </a:r>
            <a:r>
              <a:rPr lang="en-GB" sz="1600" dirty="0" err="1" smtClean="0"/>
              <a:t>”aims</a:t>
            </a:r>
            <a:r>
              <a:rPr lang="en-GB" sz="1600" dirty="0" smtClean="0"/>
              <a:t> to enhance collaboration among users by providing robust sharing capabilities while prioritizing simplicity and security.</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pic>
        <p:nvPicPr>
          <p:cNvPr id="5" name="Picture 4" descr="Collaboration-Mindset.jpg"/>
          <p:cNvPicPr>
            <a:picLocks noChangeAspect="1"/>
          </p:cNvPicPr>
          <p:nvPr/>
        </p:nvPicPr>
        <p:blipFill>
          <a:blip r:embed="rId3"/>
          <a:stretch>
            <a:fillRect/>
          </a:stretch>
        </p:blipFill>
        <p:spPr>
          <a:xfrm>
            <a:off x="4496373" y="2481944"/>
            <a:ext cx="2536944" cy="20831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490455" cy="3463608"/>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Project </a:t>
            </a:r>
            <a:r>
              <a:rPr lang="en-IN" sz="1600" b="1" dirty="0" smtClean="0">
                <a:solidFill>
                  <a:srgbClr val="213163"/>
                </a:solidFill>
              </a:rPr>
              <a:t>Overview:</a:t>
            </a:r>
            <a:br>
              <a:rPr lang="en-IN" sz="1600" b="1" dirty="0" smtClean="0">
                <a:solidFill>
                  <a:srgbClr val="213163"/>
                </a:solidFill>
              </a:rPr>
            </a:br>
            <a:r>
              <a:rPr lang="en-IN" sz="1600" b="1" dirty="0" smtClean="0">
                <a:solidFill>
                  <a:srgbClr val="213163"/>
                </a:solidFill>
              </a:rPr>
              <a:t>      </a:t>
            </a:r>
            <a:br>
              <a:rPr lang="en-IN" sz="1600" b="1" dirty="0" smtClean="0">
                <a:solidFill>
                  <a:srgbClr val="213163"/>
                </a:solidFill>
              </a:rPr>
            </a:br>
            <a:r>
              <a:rPr lang="en-IN" sz="1600" b="1" dirty="0" smtClean="0">
                <a:solidFill>
                  <a:srgbClr val="213163"/>
                </a:solidFill>
              </a:rPr>
              <a:t> </a:t>
            </a:r>
            <a:r>
              <a:rPr lang="en-GB" sz="1600" dirty="0" smtClean="0"/>
              <a:t>In today's digital age, effective collaboration and information sharing are crucial for productivity and learning. However, existing note-taking tools often lack seamless collaboration features and intuitive user experiences. To address this need, we propose building “</a:t>
            </a:r>
            <a:r>
              <a:rPr lang="en-US" altLang="en-GB" sz="1600" dirty="0" smtClean="0"/>
              <a:t>GUESS WHAT</a:t>
            </a:r>
            <a:r>
              <a:rPr lang="en-GB" sz="1600" dirty="0" smtClean="0"/>
              <a:t>" - a web-based notes sharing platform powered by </a:t>
            </a:r>
            <a:r>
              <a:rPr lang="en-GB" sz="1600" dirty="0" err="1" smtClean="0"/>
              <a:t>Django</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pic>
        <p:nvPicPr>
          <p:cNvPr id="5" name="Picture 4" descr="images.jpeg"/>
          <p:cNvPicPr>
            <a:picLocks noChangeAspect="1"/>
          </p:cNvPicPr>
          <p:nvPr/>
        </p:nvPicPr>
        <p:blipFill>
          <a:blip r:embed="rId3"/>
          <a:stretch>
            <a:fillRect/>
          </a:stretch>
        </p:blipFill>
        <p:spPr>
          <a:xfrm>
            <a:off x="3746978" y="2502568"/>
            <a:ext cx="3382593" cy="20556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311699" cy="3566736"/>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Proposed </a:t>
            </a:r>
            <a:r>
              <a:rPr lang="en-IN" sz="1600" b="1" dirty="0" smtClean="0">
                <a:solidFill>
                  <a:srgbClr val="213163"/>
                </a:solidFill>
              </a:rPr>
              <a:t>Solution :</a:t>
            </a:r>
            <a:br>
              <a:rPr lang="en-IN" sz="1600" b="1" dirty="0" smtClean="0">
                <a:solidFill>
                  <a:srgbClr val="213163"/>
                </a:solidFill>
              </a:rPr>
            </a:br>
            <a:r>
              <a:rPr lang="en-IN" sz="1600" b="1" dirty="0" smtClean="0">
                <a:solidFill>
                  <a:srgbClr val="213163"/>
                </a:solidFill>
              </a:rPr>
              <a:t> </a:t>
            </a:r>
            <a:br>
              <a:rPr lang="en-IN" sz="1600" b="1" dirty="0" smtClean="0">
                <a:solidFill>
                  <a:srgbClr val="213163"/>
                </a:solidFill>
              </a:rPr>
            </a:br>
            <a:endParaRPr lang="en-IN" sz="1600" dirty="0"/>
          </a:p>
        </p:txBody>
      </p:sp>
      <p:sp>
        <p:nvSpPr>
          <p:cNvPr id="11" name="TextBox 10"/>
          <p:cNvSpPr txBox="1"/>
          <p:nvPr/>
        </p:nvSpPr>
        <p:spPr>
          <a:xfrm>
            <a:off x="138533" y="1102220"/>
            <a:ext cx="8866934" cy="2031325"/>
          </a:xfrm>
          <a:prstGeom prst="rect">
            <a:avLst/>
          </a:prstGeom>
          <a:noFill/>
        </p:spPr>
        <p:txBody>
          <a:bodyPr wrap="square">
            <a:spAutoFit/>
          </a:bodyPr>
          <a:lstStyle/>
          <a:p>
            <a:pPr>
              <a:lnSpc>
                <a:spcPct val="150000"/>
              </a:lnSpc>
              <a:buFont typeface="Wingdings" panose="05000000000000000000" pitchFamily="2" charset="2"/>
              <a:buChar char="v"/>
            </a:pPr>
            <a:r>
              <a:rPr lang="en-US" b="0" i="0" dirty="0" smtClean="0">
                <a:solidFill>
                  <a:schemeClr val="accent1">
                    <a:lumMod val="75000"/>
                  </a:schemeClr>
                </a:solidFill>
                <a:effectLst/>
                <a:latin typeface="Times New Roman" panose="02020603050405020304" pitchFamily="18" charset="0"/>
                <a:cs typeface="Times New Roman" panose="02020603050405020304" pitchFamily="18" charset="0"/>
              </a:rPr>
              <a:t>.</a:t>
            </a:r>
            <a:r>
              <a:rPr lang="en-US" dirty="0" smtClean="0">
                <a:solidFill>
                  <a:schemeClr val="accent1">
                    <a:lumMod val="75000"/>
                  </a:schemeClr>
                </a:solidFill>
              </a:rPr>
              <a:t> Search and Filtering</a:t>
            </a:r>
          </a:p>
          <a:p>
            <a:pPr>
              <a:lnSpc>
                <a:spcPct val="150000"/>
              </a:lnSpc>
              <a:buFont typeface="Wingdings" panose="05000000000000000000" pitchFamily="2" charset="2"/>
              <a:buChar char="v"/>
            </a:pPr>
            <a:r>
              <a:rPr lang="en-US" dirty="0" smtClean="0">
                <a:solidFill>
                  <a:schemeClr val="accent1">
                    <a:lumMod val="75000"/>
                  </a:schemeClr>
                </a:solidFill>
              </a:rPr>
              <a:t>Collaborative Sharing</a:t>
            </a:r>
          </a:p>
          <a:p>
            <a:pPr>
              <a:lnSpc>
                <a:spcPct val="150000"/>
              </a:lnSpc>
              <a:buFont typeface="Wingdings" panose="05000000000000000000" pitchFamily="2" charset="2"/>
              <a:buChar char="v"/>
            </a:pPr>
            <a:r>
              <a:rPr lang="en-US" dirty="0" smtClean="0">
                <a:solidFill>
                  <a:schemeClr val="accent1">
                    <a:lumMod val="75000"/>
                  </a:schemeClr>
                </a:solidFill>
              </a:rPr>
              <a:t>Security and Validation</a:t>
            </a:r>
          </a:p>
          <a:p>
            <a:pPr>
              <a:lnSpc>
                <a:spcPct val="150000"/>
              </a:lnSpc>
              <a:buFont typeface="Wingdings" panose="05000000000000000000" pitchFamily="2" charset="2"/>
              <a:buChar char="v"/>
            </a:pPr>
            <a:r>
              <a:rPr lang="en-US" dirty="0" smtClean="0">
                <a:solidFill>
                  <a:schemeClr val="accent1">
                    <a:lumMod val="75000"/>
                  </a:schemeClr>
                </a:solidFill>
              </a:rPr>
              <a:t>Collaborative Sharing</a:t>
            </a:r>
          </a:p>
          <a:p>
            <a:pPr>
              <a:lnSpc>
                <a:spcPct val="150000"/>
              </a:lnSpc>
              <a:buFont typeface="Wingdings" panose="05000000000000000000" pitchFamily="2" charset="2"/>
              <a:buChar char="v"/>
            </a:pPr>
            <a:r>
              <a:rPr lang="en-US" dirty="0" smtClean="0">
                <a:solidFill>
                  <a:schemeClr val="accent1">
                    <a:lumMod val="75000"/>
                  </a:schemeClr>
                </a:solidFill>
              </a:rPr>
              <a:t>Testing and Debugging</a:t>
            </a:r>
          </a:p>
          <a:p>
            <a:pPr algn="l">
              <a:lnSpc>
                <a:spcPct val="150000"/>
              </a:lnSpc>
              <a:buFont typeface="Wingdings" panose="05000000000000000000" pitchFamily="2" charset="2"/>
              <a:buChar char="v"/>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pic>
        <p:nvPicPr>
          <p:cNvPr id="8" name="Picture 7" descr="640px-NIST_Enterprise_Architecture_Model.jpg"/>
          <p:cNvPicPr>
            <a:picLocks noChangeAspect="1"/>
          </p:cNvPicPr>
          <p:nvPr/>
        </p:nvPicPr>
        <p:blipFill>
          <a:blip r:embed="rId3"/>
          <a:stretch>
            <a:fillRect/>
          </a:stretch>
        </p:blipFill>
        <p:spPr>
          <a:xfrm>
            <a:off x="3389468" y="728771"/>
            <a:ext cx="3870732" cy="33413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616728" cy="376033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Modelling &amp; </a:t>
            </a:r>
            <a:r>
              <a:rPr lang="en-IN" sz="1600" b="1" dirty="0" smtClean="0">
                <a:solidFill>
                  <a:srgbClr val="213163"/>
                </a:solidFill>
              </a:rPr>
              <a:t>Results :</a:t>
            </a:r>
            <a:br>
              <a:rPr lang="en-IN" sz="1600" b="1" dirty="0" smtClean="0">
                <a:solidFill>
                  <a:srgbClr val="213163"/>
                </a:solidFill>
              </a:rPr>
            </a:br>
            <a:r>
              <a:rPr lang="en-IN" sz="1600" b="1" dirty="0" smtClean="0">
                <a:solidFill>
                  <a:srgbClr val="213163"/>
                </a:solidFill>
              </a:rPr>
              <a:t>              </a:t>
            </a:r>
            <a:r>
              <a:rPr lang="en-GB" sz="1600" dirty="0" err="1" smtClean="0"/>
              <a:t>Modeling</a:t>
            </a:r>
            <a:r>
              <a:rPr lang="en-GB" sz="1600" dirty="0" smtClean="0"/>
              <a:t> enhancements for the Notes Sharing Web Application using </a:t>
            </a:r>
            <a:r>
              <a:rPr lang="en-GB" sz="1600" dirty="0" err="1" smtClean="0"/>
              <a:t>Django</a:t>
            </a:r>
            <a:r>
              <a:rPr lang="en-GB" sz="1600" dirty="0" smtClean="0"/>
              <a:t>, several key additions can significantly augment functionality. For instance, incorporating models for real-time collaboration could involve defining a </a:t>
            </a:r>
            <a:r>
              <a:rPr lang="en-GB" sz="1600" dirty="0" err="1" smtClean="0"/>
              <a:t>CollaborativeSession</a:t>
            </a:r>
            <a:r>
              <a:rPr lang="en-GB" sz="1600" dirty="0" smtClean="0"/>
              <a:t> model to manage sessions where multiple users edit shared notes concurrently.</a:t>
            </a:r>
            <a:br>
              <a:rPr lang="en-GB" sz="1600" dirty="0" smtClean="0"/>
            </a:br>
            <a:r>
              <a:rPr lang="en-GB" sz="1600" dirty="0" smtClean="0"/>
              <a:t/>
            </a:r>
            <a:br>
              <a:rPr lang="en-GB" sz="1600" dirty="0" smtClean="0"/>
            </a:br>
            <a:r>
              <a:rPr lang="en-GB" sz="1600" dirty="0" smtClean="0"/>
              <a:t>               As a result of these </a:t>
            </a:r>
            <a:r>
              <a:rPr lang="en-GB" sz="1600" dirty="0" err="1" smtClean="0"/>
              <a:t>modeling</a:t>
            </a:r>
            <a:r>
              <a:rPr lang="en-GB" sz="1600" dirty="0" smtClean="0"/>
              <a:t> enhancements, users would benefit from seamless real-time collaboration capabilities, allowing multiple users to edit notes simultaneously with changes reflected instantly.</a:t>
            </a:r>
            <a:br>
              <a:rPr lang="en-GB" sz="1600" dirty="0" smtClean="0"/>
            </a:br>
            <a:r>
              <a:rPr lang="en-GB" sz="1600" dirty="0" smtClean="0"/>
              <a:t/>
            </a:r>
            <a:br>
              <a:rPr lang="en-GB" sz="1600" dirty="0" smtClean="0"/>
            </a:br>
            <a:r>
              <a:rPr lang="en-GB" sz="1600" dirty="0" smtClean="0"/>
              <a:t>              The addition of version control would provide a safety net, empowering users to track and revert to earlier versions of their notes, fostering a more robust and flexible note-taking experience within the application.</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dirty="0"/>
              <a:t>Login page</a:t>
            </a:r>
          </a:p>
        </p:txBody>
      </p:sp>
      <p:pic>
        <p:nvPicPr>
          <p:cNvPr id="3" name="Picture 2" descr="login"/>
          <p:cNvPicPr>
            <a:picLocks noChangeAspect="1"/>
          </p:cNvPicPr>
          <p:nvPr/>
        </p:nvPicPr>
        <p:blipFill>
          <a:blip r:embed="rId2"/>
          <a:stretch>
            <a:fillRect/>
          </a:stretch>
        </p:blipFill>
        <p:spPr>
          <a:xfrm>
            <a:off x="1197610" y="1064895"/>
            <a:ext cx="6348730" cy="376936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c0fa2617-96bd-425d-8578-e93563fe37c5"/>
    <ds:schemaRef ds:uri="http://schemas.microsoft.com/office/2006/metadata/properties"/>
    <ds:schemaRef ds:uri="http://purl.org/dc/term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2</TotalTime>
  <Words>220</Words>
  <Application>Microsoft Office PowerPoint</Application>
  <PresentationFormat>On-screen Show (16:9)</PresentationFormat>
  <Paragraphs>57</Paragraphs>
  <Slides>16</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5" baseType="lpstr">
      <vt:lpstr>Arial</vt:lpstr>
      <vt:lpstr>Arial MT</vt:lpstr>
      <vt:lpstr>Calibri</vt:lpstr>
      <vt:lpstr>Poppins</vt:lpstr>
      <vt:lpstr>Söhne</vt:lpstr>
      <vt:lpstr>Times New Roman</vt:lpstr>
      <vt:lpstr>Wingdings</vt:lpstr>
      <vt:lpstr>Simple Light</vt:lpstr>
      <vt:lpstr>PowerPoint Presentation</vt:lpstr>
      <vt:lpstr>PowerPoint Presentation</vt:lpstr>
      <vt:lpstr>Abstract :                      A Collaborative Notes Sharing Platform            GUESS WHAT  is a web application developed using Django, offering users a seamless way to create, manage, and share notes collaboratively. Key features include: User Authentication: Secure registration and login system for user management. Notes Management: Users can create, edit, and organize notes with rich text formatting. Collaborative Sharing: Share notes with others and manage permissions for viewing and editing. Search and Filtering: Robust search functionality to quickly find specific notes. </vt:lpstr>
      <vt:lpstr>Problem Statement:                                    The primary challenge is to develop a user-friendly web application that allows individuals to create, organize, and share notes effortlessly. “GUESS WHAT”aims to enhance collaboration among users by providing robust sharing capabilities while prioritizing simplicity and security.</vt:lpstr>
      <vt:lpstr>Project Overview:         In today's digital age, effective collaboration and information sharing are crucial for productivity and learning. However, existing note-taking tools often lack seamless collaboration features and intuitive user experiences. To address this need, we propose building “GUESS WHAT" - a web-based notes sharing platform powered by Django</vt:lpstr>
      <vt:lpstr>Proposed Solution :   </vt:lpstr>
      <vt:lpstr>Technology Used</vt:lpstr>
      <vt:lpstr>Modelling &amp; Results :               Modeling enhancements for the Notes Sharing Web Application using Django, several key additions can significantly augment functionality. For instance, incorporating models for real-time collaboration could involve defining a CollaborativeSession model to manage sessions where multiple users edit shared notes concurrently.                 As a result of these modeling enhancements, users would benefit from seamless real-time collaboration capabilities, allowing multiple users to edit notes simultaneously with changes reflected instantly.                The addition of version control would provide a safety net, empowering users to track and revert to earlier versions of their notes, fostering a more robust and flexible note-taking experience within the application.</vt:lpstr>
      <vt:lpstr>Login page</vt:lpstr>
      <vt:lpstr>STUDENT HOME PAGE</vt:lpstr>
      <vt:lpstr>TEACHERS HOME PAGE</vt:lpstr>
      <vt:lpstr>NO ACCESS</vt:lpstr>
      <vt:lpstr>NOT FOUND PAGE</vt:lpstr>
      <vt:lpstr> </vt:lpstr>
      <vt:lpstr>Conclusion:             By modeling the database schema with Django models and implementing views, templates, and forms for notes management and sharing functionalities, you can create a fully functional Notes Sharing Web Application using Django framework.  Customize and expand upon these components based on your specific requirements and add additional features as needed to enhance the application's usability and user experience. Ensure to test the application thoroughly and handle security considerations such as user authentication and data validation for a robust and secure web application.   </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windows 10</cp:lastModifiedBy>
  <cp:revision>38</cp:revision>
  <dcterms:created xsi:type="dcterms:W3CDTF">2024-04-10T09:46:00Z</dcterms:created>
  <dcterms:modified xsi:type="dcterms:W3CDTF">2024-04-28T04:50:17Z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80523C075E1B4743833F5F51BF86473D_12</vt:lpwstr>
  </property>
  <property fmtid="{D5CDD505-2E9C-101B-9397-08002B2CF9AE}" pid="4" name="KSOProductBuildVer">
    <vt:lpwstr>1033-12.2.0.13489</vt:lpwstr>
  </property>
</Properties>
</file>