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[employee_data.csv]Sheet1!PivotTable1</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Employee</a:t>
            </a:r>
            <a:r>
              <a:rPr lang="en-US" baseline="0" dirty="0"/>
              <a:t> performance analysis</a:t>
            </a:r>
            <a:endParaRPr lang="en-US" dirty="0"/>
          </a:p>
        </c:rich>
      </c:tx>
      <c:layout>
        <c:manualLayout>
          <c:xMode val="edge"/>
          <c:yMode val="edge"/>
          <c:x val="0.37334322792984209"/>
          <c:y val="6.625260239265795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7684039495063118E-2"/>
          <c:y val="0.18219465657980938"/>
          <c:w val="0.81204266133399983"/>
          <c:h val="0.75398678512724715"/>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71</c:v>
                </c:pt>
                <c:pt idx="1">
                  <c:v>70</c:v>
                </c:pt>
                <c:pt idx="2">
                  <c:v>64</c:v>
                </c:pt>
                <c:pt idx="3">
                  <c:v>62</c:v>
                </c:pt>
                <c:pt idx="4">
                  <c:v>73</c:v>
                </c:pt>
                <c:pt idx="5">
                  <c:v>82</c:v>
                </c:pt>
                <c:pt idx="6">
                  <c:v>68</c:v>
                </c:pt>
                <c:pt idx="7">
                  <c:v>70</c:v>
                </c:pt>
                <c:pt idx="8">
                  <c:v>62</c:v>
                </c:pt>
                <c:pt idx="9">
                  <c:v>67</c:v>
                </c:pt>
              </c:numCache>
            </c:numRef>
          </c:val>
          <c:extLst>
            <c:ext xmlns:c16="http://schemas.microsoft.com/office/drawing/2014/chart" uri="{C3380CC4-5D6E-409C-BE32-E72D297353CC}">
              <c16:uniqueId val="{00000000-4A7A-4E8D-9A0A-47FECDDF934F}"/>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4A7A-4E8D-9A0A-47FECDDF934F}"/>
            </c:ext>
          </c:extLst>
        </c:ser>
        <c:ser>
          <c:idx val="2"/>
          <c:order val="2"/>
          <c:tx>
            <c:strRef>
              <c:f>Sheet1!$D$3:$D$4</c:f>
              <c:strCache>
                <c:ptCount val="1"/>
                <c:pt idx="0">
                  <c:v>medium</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4A7A-4E8D-9A0A-47FECDDF934F}"/>
            </c:ext>
          </c:extLst>
        </c:ser>
        <c:dLbls>
          <c:showLegendKey val="0"/>
          <c:showVal val="0"/>
          <c:showCatName val="0"/>
          <c:showSerName val="0"/>
          <c:showPercent val="0"/>
          <c:showBubbleSize val="0"/>
        </c:dLbls>
        <c:gapWidth val="219"/>
        <c:overlap val="-27"/>
        <c:axId val="453876080"/>
        <c:axId val="453878960"/>
      </c:barChart>
      <c:catAx>
        <c:axId val="453876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3878960"/>
        <c:crosses val="autoZero"/>
        <c:auto val="1"/>
        <c:lblAlgn val="ctr"/>
        <c:lblOffset val="100"/>
        <c:noMultiLvlLbl val="0"/>
      </c:catAx>
      <c:valAx>
        <c:axId val="453878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3876080"/>
        <c:crosses val="autoZero"/>
        <c:crossBetween val="between"/>
      </c:valAx>
      <c:spPr>
        <a:noFill/>
        <a:ln>
          <a:noFill/>
        </a:ln>
        <a:effectLst/>
      </c:spPr>
    </c:plotArea>
    <c:legend>
      <c:legendPos val="r"/>
      <c:layout>
        <c:manualLayout>
          <c:xMode val="edge"/>
          <c:yMode val="edge"/>
          <c:x val="0.85665218930966969"/>
          <c:y val="0.2805462970490204"/>
          <c:w val="0.11292453026704995"/>
          <c:h val="0.298882487272240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30T14:28:27.367"/>
    </inkml:context>
    <inkml:brush xml:id="br0">
      <inkml:brushProperty name="width" value="0.05" units="cm"/>
      <inkml:brushProperty name="height" value="0.05" units="cm"/>
    </inkml:brush>
  </inkml:definitions>
  <inkml:trace contextRef="#ctx0" brushRef="#br0">222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30T14:28:28.954"/>
    </inkml:context>
    <inkml:brush xml:id="br0">
      <inkml:brushProperty name="width" value="0.05" units="cm"/>
      <inkml:brushProperty name="height" value="0.05" units="cm"/>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05509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0.jpg" /><Relationship Id="rId1" Type="http://schemas.openxmlformats.org/officeDocument/2006/relationships/slideLayout" Target="../slideLayouts/slideLayout4.xml" /><Relationship Id="rId5" Type="http://schemas.openxmlformats.org/officeDocument/2006/relationships/customXml" Target="../ink/ink2.xml" /><Relationship Id="rId4"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S.Sruthi</a:t>
            </a:r>
          </a:p>
          <a:p>
            <a:r>
              <a:rPr lang="en-US" sz="2400" dirty="0"/>
              <a:t>REGISTER NO          : 2213391036050</a:t>
            </a:r>
          </a:p>
          <a:p>
            <a:r>
              <a:rPr lang="en-US" sz="2400" dirty="0"/>
              <a:t>DEPARTMENT         : commerce</a:t>
            </a:r>
          </a:p>
          <a:p>
            <a:r>
              <a:rPr lang="en-US" sz="2400" dirty="0"/>
              <a:t>COLLEGE                  : queen Mary’s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E605748-C39B-C262-FE11-9A108AA07A32}"/>
              </a:ext>
            </a:extLst>
          </p:cNvPr>
          <p:cNvSpPr txBox="1"/>
          <p:nvPr/>
        </p:nvSpPr>
        <p:spPr>
          <a:xfrm>
            <a:off x="1254044" y="1730567"/>
            <a:ext cx="6942549" cy="4062651"/>
          </a:xfrm>
          <a:prstGeom prst="rect">
            <a:avLst/>
          </a:prstGeom>
          <a:noFill/>
        </p:spPr>
        <p:txBody>
          <a:bodyPr wrap="square">
            <a:spAutoFit/>
          </a:bodyPr>
          <a:lstStyle/>
          <a:p>
            <a:pPr marL="285750" indent="-285750">
              <a:buFont typeface="Arial" panose="020B0604020202020204" pitchFamily="34" charset="0"/>
              <a:buChar char="•"/>
            </a:pPr>
            <a:r>
              <a:rPr lang="en-US" sz="2400" dirty="0"/>
              <a:t>Data collection </a:t>
            </a:r>
          </a:p>
          <a:p>
            <a:r>
              <a:rPr lang="en-US" sz="2400" dirty="0"/>
              <a:t>         collecting employee  data from kaggle</a:t>
            </a:r>
          </a:p>
          <a:p>
            <a:pPr marL="285750" indent="-285750">
              <a:buFont typeface="Arial" panose="020B0604020202020204" pitchFamily="34" charset="0"/>
              <a:buChar char="•"/>
            </a:pPr>
            <a:r>
              <a:rPr lang="en-US" sz="2400" dirty="0"/>
              <a:t>Feature collection</a:t>
            </a:r>
          </a:p>
          <a:p>
            <a:r>
              <a:rPr lang="en-US" sz="2400" dirty="0"/>
              <a:t>          highlighting the important feature from the collected employee data     </a:t>
            </a:r>
          </a:p>
          <a:p>
            <a:pPr marL="285750" indent="-285750">
              <a:buFont typeface="Arial" panose="020B0604020202020204" pitchFamily="34" charset="0"/>
              <a:buChar char="•"/>
            </a:pPr>
            <a:r>
              <a:rPr lang="en-US" sz="2400" dirty="0"/>
              <a:t>Performance level </a:t>
            </a:r>
          </a:p>
          <a:p>
            <a:r>
              <a:rPr lang="en-US" sz="2400" dirty="0"/>
              <a:t>         Using conditional formula to ascertain the performance level</a:t>
            </a:r>
          </a:p>
          <a:p>
            <a:pPr marL="285750" indent="-285750">
              <a:buFont typeface="Arial" panose="020B0604020202020204" pitchFamily="34" charset="0"/>
              <a:buChar char="•"/>
            </a:pPr>
            <a:r>
              <a:rPr lang="en-US" sz="2400" dirty="0"/>
              <a:t>Summary </a:t>
            </a:r>
          </a:p>
          <a:p>
            <a:r>
              <a:rPr lang="en-US" sz="2400" dirty="0"/>
              <a:t>          Observe the performance of the employees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7" name="Chart 16">
            <a:extLst>
              <a:ext uri="{FF2B5EF4-FFF2-40B4-BE49-F238E27FC236}">
                <a16:creationId xmlns:a16="http://schemas.microsoft.com/office/drawing/2014/main" id="{B7FF6D7F-A4CC-6168-84E4-6F79D2BF3D75}"/>
              </a:ext>
            </a:extLst>
          </p:cNvPr>
          <p:cNvGraphicFramePr>
            <a:graphicFrameLocks/>
          </p:cNvGraphicFramePr>
          <p:nvPr>
            <p:extLst>
              <p:ext uri="{D42A27DB-BD31-4B8C-83A1-F6EECF244321}">
                <p14:modId xmlns:p14="http://schemas.microsoft.com/office/powerpoint/2010/main" val="2461812478"/>
              </p:ext>
            </p:extLst>
          </p:nvPr>
        </p:nvGraphicFramePr>
        <p:xfrm>
          <a:off x="368536" y="1295401"/>
          <a:ext cx="9601200" cy="46005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A960-684D-CA07-A863-3C4C02E25258}"/>
              </a:ext>
            </a:extLst>
          </p:cNvPr>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4C0B6B99-D77B-440D-73F2-DA8C73BB867B}"/>
              </a:ext>
            </a:extLst>
          </p:cNvPr>
          <p:cNvSpPr txBox="1"/>
          <p:nvPr/>
        </p:nvSpPr>
        <p:spPr>
          <a:xfrm>
            <a:off x="1894814" y="2860556"/>
            <a:ext cx="8728362" cy="1754326"/>
          </a:xfrm>
          <a:prstGeom prst="rect">
            <a:avLst/>
          </a:prstGeom>
          <a:noFill/>
        </p:spPr>
        <p:txBody>
          <a:bodyPr wrap="square" rtlCol="0">
            <a:spAutoFit/>
          </a:bodyPr>
          <a:lstStyle/>
          <a:p>
            <a:pPr algn="l"/>
            <a:r>
              <a:rPr lang="en-US" sz="3600" dirty="0"/>
              <a:t>Employee performance analysis leads to identity the average employee and good performing employee. </a:t>
            </a:r>
          </a:p>
        </p:txBody>
      </p:sp>
    </p:spTree>
    <p:extLst>
      <p:ext uri="{BB962C8B-B14F-4D97-AF65-F5344CB8AC3E}">
        <p14:creationId xmlns:p14="http://schemas.microsoft.com/office/powerpoint/2010/main" val="200603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ED43C8D-EA97-A555-6891-8BB6B78D9BEB}"/>
              </a:ext>
            </a:extLst>
          </p:cNvPr>
          <p:cNvSpPr txBox="1"/>
          <p:nvPr/>
        </p:nvSpPr>
        <p:spPr>
          <a:xfrm>
            <a:off x="1073159" y="2120767"/>
            <a:ext cx="6822228" cy="3539430"/>
          </a:xfrm>
          <a:prstGeom prst="rect">
            <a:avLst/>
          </a:prstGeom>
          <a:noFill/>
        </p:spPr>
        <p:txBody>
          <a:bodyPr wrap="square" rtlCol="0">
            <a:spAutoFit/>
          </a:bodyPr>
          <a:lstStyle/>
          <a:p>
            <a:pPr algn="l"/>
            <a:r>
              <a:rPr lang="en-US" sz="3200" dirty="0"/>
              <a:t>Average employee and good performing employee details are involved. If we analyze about it we get improve our organizational goals and objectives and also helps to identify the average employee and move them to do better.</a:t>
            </a:r>
          </a:p>
          <a:p>
            <a:pPr algn="l"/>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13571D1-0F04-0C58-2919-44AF8DC00524}"/>
              </a:ext>
            </a:extLst>
          </p:cNvPr>
          <p:cNvSpPr txBox="1"/>
          <p:nvPr/>
        </p:nvSpPr>
        <p:spPr>
          <a:xfrm>
            <a:off x="2017060" y="1949824"/>
            <a:ext cx="6051176" cy="3539430"/>
          </a:xfrm>
          <a:prstGeom prst="rect">
            <a:avLst/>
          </a:prstGeom>
          <a:noFill/>
        </p:spPr>
        <p:txBody>
          <a:bodyPr wrap="square">
            <a:spAutoFit/>
          </a:bodyPr>
          <a:lstStyle/>
          <a:p>
            <a:r>
              <a:rPr lang="en-US" sz="3200" dirty="0"/>
              <a:t>Collet data of employee then using this collected data in Excel and find the performance level of the employees then using that create a pivot table and finally make a chart about the employee performance from the pivot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1" name="Picture 10">
            <a:extLst>
              <a:ext uri="{FF2B5EF4-FFF2-40B4-BE49-F238E27FC236}">
                <a16:creationId xmlns:a16="http://schemas.microsoft.com/office/drawing/2014/main" id="{B5A4EA88-E4E6-9007-0750-54A1BBF6C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047" y="1695450"/>
            <a:ext cx="7335033" cy="47322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426443" y="465923"/>
            <a:ext cx="317839" cy="42197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D59860A0-1101-BF17-05DD-5B9F71E1CC9C}"/>
              </a:ext>
            </a:extLst>
          </p:cNvPr>
          <p:cNvSpPr txBox="1"/>
          <p:nvPr/>
        </p:nvSpPr>
        <p:spPr>
          <a:xfrm>
            <a:off x="2695574" y="1824564"/>
            <a:ext cx="8685577" cy="3108543"/>
          </a:xfrm>
          <a:prstGeom prst="rect">
            <a:avLst/>
          </a:prstGeom>
          <a:noFill/>
        </p:spPr>
        <p:txBody>
          <a:bodyPr wrap="square">
            <a:spAutoFit/>
          </a:bodyPr>
          <a:lstStyle/>
          <a:p>
            <a:pPr marL="457200" indent="-457200">
              <a:buFont typeface="Arial" panose="020B0604020202020204" pitchFamily="34" charset="0"/>
              <a:buChar char="•"/>
            </a:pPr>
            <a:r>
              <a:rPr lang="en-US" sz="2800" dirty="0"/>
              <a:t>Employee data – get employee data from kaggle        </a:t>
            </a:r>
          </a:p>
          <a:p>
            <a:pPr marL="457200" indent="-457200">
              <a:buFont typeface="Arial" panose="020B0604020202020204" pitchFamily="34" charset="0"/>
              <a:buChar char="•"/>
            </a:pPr>
            <a:r>
              <a:rPr lang="en-US" sz="2800" dirty="0"/>
              <a:t>Conditional formula – find out the performance        </a:t>
            </a:r>
          </a:p>
          <a:p>
            <a:r>
              <a:rPr lang="en-US" sz="2800" dirty="0"/>
              <a:t>         level of employee</a:t>
            </a:r>
          </a:p>
          <a:p>
            <a:pPr marL="457200" indent="-457200">
              <a:buFont typeface="Arial" panose="020B0604020202020204" pitchFamily="34" charset="0"/>
              <a:buChar char="•"/>
            </a:pPr>
            <a:r>
              <a:rPr lang="en-US" sz="2800" dirty="0"/>
              <a:t>Filter –to remove the blank</a:t>
            </a:r>
          </a:p>
          <a:p>
            <a:pPr marL="457200" indent="-457200">
              <a:buFont typeface="Arial" panose="020B0604020202020204" pitchFamily="34" charset="0"/>
              <a:buChar char="•"/>
            </a:pPr>
            <a:r>
              <a:rPr lang="en-US" sz="2800" dirty="0"/>
              <a:t>Pivot table – summarize the data collected </a:t>
            </a:r>
          </a:p>
          <a:p>
            <a:pPr marL="457200" indent="-457200">
              <a:buFont typeface="Arial" panose="020B0604020202020204" pitchFamily="34" charset="0"/>
              <a:buChar char="•"/>
            </a:pPr>
            <a:r>
              <a:rPr lang="en-US" sz="2800" dirty="0"/>
              <a:t> Graph -  visualize the data through chart</a:t>
            </a:r>
          </a:p>
          <a:p>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AC546DE-6F91-6EA0-FE0B-87330DE08079}"/>
              </a:ext>
            </a:extLst>
          </p:cNvPr>
          <p:cNvSpPr txBox="1"/>
          <p:nvPr/>
        </p:nvSpPr>
        <p:spPr>
          <a:xfrm>
            <a:off x="2347123" y="1466206"/>
            <a:ext cx="6597208" cy="4893647"/>
          </a:xfrm>
          <a:prstGeom prst="rect">
            <a:avLst/>
          </a:prstGeom>
          <a:noFill/>
        </p:spPr>
        <p:txBody>
          <a:bodyPr wrap="square">
            <a:spAutoFit/>
          </a:bodyPr>
          <a:lstStyle/>
          <a:p>
            <a:pPr marL="342900" indent="-342900">
              <a:buFont typeface="Arial" panose="020B0604020202020204" pitchFamily="34" charset="0"/>
              <a:buChar char="•"/>
            </a:pPr>
            <a:r>
              <a:rPr lang="en-US" sz="2400" dirty="0"/>
              <a:t>Employee data – kaggle</a:t>
            </a:r>
          </a:p>
          <a:p>
            <a:pPr marL="342900" indent="-342900">
              <a:buFont typeface="Arial" panose="020B0604020202020204" pitchFamily="34" charset="0"/>
              <a:buChar char="•"/>
            </a:pPr>
            <a:r>
              <a:rPr lang="en-US" sz="2400" dirty="0"/>
              <a:t>26 features</a:t>
            </a:r>
          </a:p>
          <a:p>
            <a:pPr marL="342900" indent="-342900">
              <a:buFont typeface="Arial" panose="020B0604020202020204" pitchFamily="34" charset="0"/>
              <a:buChar char="•"/>
            </a:pPr>
            <a:r>
              <a:rPr lang="en-US" sz="2400" dirty="0"/>
              <a:t>10 features </a:t>
            </a:r>
          </a:p>
          <a:p>
            <a:pPr marL="342900" indent="-342900">
              <a:buFont typeface="Arial" panose="020B0604020202020204" pitchFamily="34" charset="0"/>
              <a:buChar char="•"/>
            </a:pPr>
            <a:r>
              <a:rPr lang="en-US" sz="2400" dirty="0"/>
              <a:t>Employee ID </a:t>
            </a:r>
          </a:p>
          <a:p>
            <a:pPr marL="342900" indent="-342900">
              <a:buFont typeface="Arial" panose="020B0604020202020204" pitchFamily="34" charset="0"/>
              <a:buChar char="•"/>
            </a:pPr>
            <a:r>
              <a:rPr lang="en-US" sz="2400" dirty="0"/>
              <a:t>First name </a:t>
            </a:r>
          </a:p>
          <a:p>
            <a:pPr marL="342900" indent="-342900">
              <a:buFont typeface="Arial" panose="020B0604020202020204" pitchFamily="34" charset="0"/>
              <a:buChar char="•"/>
            </a:pPr>
            <a:r>
              <a:rPr lang="en-US" sz="2400" dirty="0"/>
              <a:t>Business unit </a:t>
            </a:r>
          </a:p>
          <a:p>
            <a:pPr marL="342900" indent="-342900">
              <a:buFont typeface="Arial" panose="020B0604020202020204" pitchFamily="34" charset="0"/>
              <a:buChar char="•"/>
            </a:pPr>
            <a:r>
              <a:rPr lang="en-US" sz="2400" dirty="0"/>
              <a:t>Employee status</a:t>
            </a:r>
          </a:p>
          <a:p>
            <a:pPr marL="342900" indent="-342900">
              <a:buFont typeface="Arial" panose="020B0604020202020204" pitchFamily="34" charset="0"/>
              <a:buChar char="•"/>
            </a:pPr>
            <a:r>
              <a:rPr lang="en-US" sz="2400" dirty="0"/>
              <a:t> Employee type</a:t>
            </a:r>
          </a:p>
          <a:p>
            <a:pPr marL="342900" indent="-342900">
              <a:buFont typeface="Arial" panose="020B0604020202020204" pitchFamily="34" charset="0"/>
              <a:buChar char="•"/>
            </a:pPr>
            <a:r>
              <a:rPr lang="en-US" sz="2400" dirty="0"/>
              <a:t> Employee classification type</a:t>
            </a:r>
          </a:p>
          <a:p>
            <a:pPr marL="342900" indent="-342900">
              <a:buFont typeface="Arial" panose="020B0604020202020204" pitchFamily="34" charset="0"/>
              <a:buChar char="•"/>
            </a:pPr>
            <a:r>
              <a:rPr lang="en-US" sz="2400" dirty="0"/>
              <a:t> Department </a:t>
            </a:r>
          </a:p>
          <a:p>
            <a:pPr marL="342900" indent="-342900">
              <a:buFont typeface="Arial" panose="020B0604020202020204" pitchFamily="34" charset="0"/>
              <a:buChar char="•"/>
            </a:pPr>
            <a:r>
              <a:rPr lang="en-US" sz="2400" dirty="0"/>
              <a:t>Gender code</a:t>
            </a:r>
          </a:p>
          <a:p>
            <a:pPr marL="342900" indent="-342900">
              <a:buFont typeface="Arial" panose="020B0604020202020204" pitchFamily="34" charset="0"/>
              <a:buChar char="•"/>
            </a:pPr>
            <a:r>
              <a:rPr lang="en-US" sz="2400" dirty="0"/>
              <a:t> Performance score</a:t>
            </a:r>
          </a:p>
          <a:p>
            <a:pPr marL="342900" indent="-342900">
              <a:buFont typeface="Arial" panose="020B0604020202020204" pitchFamily="34" charset="0"/>
              <a:buChar char="•"/>
            </a:pPr>
            <a:r>
              <a:rPr lang="en-US" sz="2400" dirty="0"/>
              <a:t> 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30020" y="2284156"/>
            <a:ext cx="6723530" cy="2554545"/>
          </a:xfrm>
          <a:prstGeom prst="rect">
            <a:avLst/>
          </a:prstGeom>
          <a:noFill/>
        </p:spPr>
        <p:txBody>
          <a:bodyPr wrap="square" rtlCol="0">
            <a:spAutoFit/>
          </a:bodyPr>
          <a:lstStyle/>
          <a:p>
            <a:pPr algn="l"/>
            <a:r>
              <a:rPr lang="en-US" sz="4000" b="0" i="0" dirty="0">
                <a:solidFill>
                  <a:srgbClr val="0D0D0D"/>
                </a:solidFill>
                <a:effectLst/>
                <a:latin typeface="Times New Roman" panose="02020603050405020304" pitchFamily="18" charset="0"/>
                <a:cs typeface="Times New Roman" panose="02020603050405020304" pitchFamily="18" charset="0"/>
              </a:rPr>
              <a:t>Performance level=IFS(z8&gt;=8,"very high",z8&gt;=4,"high",z8&gt;=3,"med",true,"low")</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0268B60E-5B41-F7CF-CA8E-0C704160DEA6}"/>
                  </a:ext>
                </a:extLst>
              </p14:cNvPr>
              <p14:cNvContentPartPr/>
              <p14:nvPr/>
            </p14:nvContentPartPr>
            <p14:xfrm>
              <a:off x="6821086" y="3080562"/>
              <a:ext cx="360" cy="360"/>
            </p14:xfrm>
          </p:contentPart>
        </mc:Choice>
        <mc:Fallback xmlns="">
          <p:pic>
            <p:nvPicPr>
              <p:cNvPr id="14" name="Ink 13">
                <a:extLst>
                  <a:ext uri="{FF2B5EF4-FFF2-40B4-BE49-F238E27FC236}">
                    <a16:creationId xmlns:a16="http://schemas.microsoft.com/office/drawing/2014/main" id="{0268B60E-5B41-F7CF-CA8E-0C704160DEA6}"/>
                  </a:ext>
                </a:extLst>
              </p:cNvPr>
              <p:cNvPicPr/>
              <p:nvPr/>
            </p:nvPicPr>
            <p:blipFill>
              <a:blip r:embed="rId4"/>
              <a:stretch>
                <a:fillRect/>
              </a:stretch>
            </p:blipFill>
            <p:spPr>
              <a:xfrm>
                <a:off x="6812446" y="30715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210597F4-391F-E6C9-9F5F-18DC14C763BC}"/>
                  </a:ext>
                </a:extLst>
              </p14:cNvPr>
              <p14:cNvContentPartPr/>
              <p14:nvPr/>
            </p14:nvContentPartPr>
            <p14:xfrm>
              <a:off x="8599846" y="3110802"/>
              <a:ext cx="360" cy="360"/>
            </p14:xfrm>
          </p:contentPart>
        </mc:Choice>
        <mc:Fallback xmlns="">
          <p:pic>
            <p:nvPicPr>
              <p:cNvPr id="15" name="Ink 14">
                <a:extLst>
                  <a:ext uri="{FF2B5EF4-FFF2-40B4-BE49-F238E27FC236}">
                    <a16:creationId xmlns:a16="http://schemas.microsoft.com/office/drawing/2014/main" id="{210597F4-391F-E6C9-9F5F-18DC14C763BC}"/>
                  </a:ext>
                </a:extLst>
              </p:cNvPr>
              <p:cNvPicPr/>
              <p:nvPr/>
            </p:nvPicPr>
            <p:blipFill>
              <a:blip r:embed="rId4"/>
              <a:stretch>
                <a:fillRect/>
              </a:stretch>
            </p:blipFill>
            <p:spPr>
              <a:xfrm>
                <a:off x="8590846" y="3102162"/>
                <a:ext cx="18000" cy="180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255</TotalTime>
  <Words>93</Words>
  <Application>Microsoft Office PowerPoint</Application>
  <PresentationFormat>Widescreen</PresentationFormat>
  <Paragraphs>42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918148994011</cp:lastModifiedBy>
  <cp:revision>16</cp:revision>
  <dcterms:created xsi:type="dcterms:W3CDTF">2024-03-29T15:07:22Z</dcterms:created>
  <dcterms:modified xsi:type="dcterms:W3CDTF">2024-08-30T16:21:07Z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