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0"/>
  </p:notesMasterIdLst>
  <p:sldIdLst>
    <p:sldId id="256" r:id="rId2"/>
    <p:sldId id="257" r:id="rId3"/>
    <p:sldId id="260" r:id="rId4"/>
    <p:sldId id="277" r:id="rId5"/>
    <p:sldId id="278" r:id="rId6"/>
    <p:sldId id="279" r:id="rId7"/>
    <p:sldId id="269" r:id="rId8"/>
    <p:sldId id="282" r:id="rId9"/>
    <p:sldId id="280" r:id="rId10"/>
    <p:sldId id="272" r:id="rId11"/>
    <p:sldId id="261" r:id="rId12"/>
    <p:sldId id="273" r:id="rId13"/>
    <p:sldId id="262" r:id="rId14"/>
    <p:sldId id="263" r:id="rId15"/>
    <p:sldId id="274" r:id="rId16"/>
    <p:sldId id="264" r:id="rId17"/>
    <p:sldId id="283" r:id="rId18"/>
    <p:sldId id="284" r:id="rId19"/>
    <p:sldId id="285" r:id="rId20"/>
    <p:sldId id="286" r:id="rId21"/>
    <p:sldId id="287" r:id="rId22"/>
    <p:sldId id="288" r:id="rId23"/>
    <p:sldId id="265" r:id="rId24"/>
    <p:sldId id="275" r:id="rId25"/>
    <p:sldId id="276" r:id="rId26"/>
    <p:sldId id="266" r:id="rId27"/>
    <p:sldId id="267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24695-3BB2-4D9A-8B7B-E163907D478D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4758F867-41EE-4290-9475-7FF983811B65}">
      <dgm:prSet phldrT="[Text]"/>
      <dgm:spPr/>
      <dgm:t>
        <a:bodyPr/>
        <a:lstStyle/>
        <a:p>
          <a:endParaRPr lang="en-IN" dirty="0"/>
        </a:p>
      </dgm:t>
    </dgm:pt>
    <dgm:pt modelId="{F5463382-17F1-4639-B70D-8A538BF7F618}" type="parTrans" cxnId="{45B96930-7F97-4CF2-BDAF-BD76956C0359}">
      <dgm:prSet/>
      <dgm:spPr/>
      <dgm:t>
        <a:bodyPr/>
        <a:lstStyle/>
        <a:p>
          <a:endParaRPr lang="en-IN"/>
        </a:p>
      </dgm:t>
    </dgm:pt>
    <dgm:pt modelId="{BA29F164-4971-46EF-9ACF-E7F009969564}" type="sibTrans" cxnId="{45B96930-7F97-4CF2-BDAF-BD76956C0359}">
      <dgm:prSet/>
      <dgm:spPr/>
      <dgm:t>
        <a:bodyPr/>
        <a:lstStyle/>
        <a:p>
          <a:endParaRPr lang="en-IN"/>
        </a:p>
      </dgm:t>
    </dgm:pt>
    <dgm:pt modelId="{48C00883-47D2-4472-9E82-94AFAA268883}">
      <dgm:prSet phldrT="[Text]" custT="1"/>
      <dgm:spPr/>
      <dgm:t>
        <a:bodyPr/>
        <a:lstStyle/>
        <a:p>
          <a:endParaRPr lang="en-IN" sz="2000" dirty="0"/>
        </a:p>
      </dgm:t>
    </dgm:pt>
    <dgm:pt modelId="{088CC6FC-2A60-4DD3-B321-68B8B15A48C4}" type="parTrans" cxnId="{DC9031A7-F05A-4921-9680-475B72E2829D}">
      <dgm:prSet/>
      <dgm:spPr/>
      <dgm:t>
        <a:bodyPr/>
        <a:lstStyle/>
        <a:p>
          <a:endParaRPr lang="en-IN"/>
        </a:p>
      </dgm:t>
    </dgm:pt>
    <dgm:pt modelId="{5749841E-C7CE-4135-89E5-50F9558C32F2}" type="sibTrans" cxnId="{DC9031A7-F05A-4921-9680-475B72E2829D}">
      <dgm:prSet/>
      <dgm:spPr/>
      <dgm:t>
        <a:bodyPr/>
        <a:lstStyle/>
        <a:p>
          <a:endParaRPr lang="en-IN"/>
        </a:p>
      </dgm:t>
    </dgm:pt>
    <dgm:pt modelId="{C888F7D5-C07A-4532-B421-3220B3C02055}" type="pres">
      <dgm:prSet presAssocID="{30E24695-3BB2-4D9A-8B7B-E163907D478D}" presName="Name0" presStyleCnt="0">
        <dgm:presLayoutVars>
          <dgm:chMax val="7"/>
          <dgm:chPref val="7"/>
          <dgm:dir/>
        </dgm:presLayoutVars>
      </dgm:prSet>
      <dgm:spPr/>
    </dgm:pt>
    <dgm:pt modelId="{55A353A9-5A85-4124-A952-D4138CDB8DBC}" type="pres">
      <dgm:prSet presAssocID="{30E24695-3BB2-4D9A-8B7B-E163907D478D}" presName="Name1" presStyleCnt="0"/>
      <dgm:spPr/>
    </dgm:pt>
    <dgm:pt modelId="{446EB83A-863A-469B-8F64-8C96FDA940D9}" type="pres">
      <dgm:prSet presAssocID="{30E24695-3BB2-4D9A-8B7B-E163907D478D}" presName="cycle" presStyleCnt="0"/>
      <dgm:spPr/>
    </dgm:pt>
    <dgm:pt modelId="{A9CA5874-8309-46EC-9186-E7B08102E4DB}" type="pres">
      <dgm:prSet presAssocID="{30E24695-3BB2-4D9A-8B7B-E163907D478D}" presName="srcNode" presStyleLbl="node1" presStyleIdx="0" presStyleCnt="2"/>
      <dgm:spPr/>
    </dgm:pt>
    <dgm:pt modelId="{97791934-9611-411E-9EA2-15CB791941BE}" type="pres">
      <dgm:prSet presAssocID="{30E24695-3BB2-4D9A-8B7B-E163907D478D}" presName="conn" presStyleLbl="parChTrans1D2" presStyleIdx="0" presStyleCnt="1"/>
      <dgm:spPr/>
    </dgm:pt>
    <dgm:pt modelId="{2DAC8257-24B9-47DD-9FC6-7F1E67B067B5}" type="pres">
      <dgm:prSet presAssocID="{30E24695-3BB2-4D9A-8B7B-E163907D478D}" presName="extraNode" presStyleLbl="node1" presStyleIdx="0" presStyleCnt="2"/>
      <dgm:spPr/>
    </dgm:pt>
    <dgm:pt modelId="{718B165A-DA24-4BE8-A8E3-F72D7544F6C9}" type="pres">
      <dgm:prSet presAssocID="{30E24695-3BB2-4D9A-8B7B-E163907D478D}" presName="dstNode" presStyleLbl="node1" presStyleIdx="0" presStyleCnt="2"/>
      <dgm:spPr/>
    </dgm:pt>
    <dgm:pt modelId="{342C99D9-27FA-4D33-BF8F-E9FC7E320E3F}" type="pres">
      <dgm:prSet presAssocID="{4758F867-41EE-4290-9475-7FF983811B65}" presName="text_1" presStyleLbl="node1" presStyleIdx="0" presStyleCnt="2" custScaleX="103008">
        <dgm:presLayoutVars>
          <dgm:bulletEnabled val="1"/>
        </dgm:presLayoutVars>
      </dgm:prSet>
      <dgm:spPr/>
    </dgm:pt>
    <dgm:pt modelId="{7A7F1935-04D3-4E1B-B76C-6728C7E151D7}" type="pres">
      <dgm:prSet presAssocID="{4758F867-41EE-4290-9475-7FF983811B65}" presName="accent_1" presStyleCnt="0"/>
      <dgm:spPr/>
    </dgm:pt>
    <dgm:pt modelId="{38368141-23D6-4210-8CF2-85144175DBF3}" type="pres">
      <dgm:prSet presAssocID="{4758F867-41EE-4290-9475-7FF983811B65}" presName="accentRepeatNode" presStyleLbl="solidFgAcc1" presStyleIdx="0" presStyleCnt="2"/>
      <dgm:spPr/>
    </dgm:pt>
    <dgm:pt modelId="{1E1A8FB0-1B03-4972-832B-09AB5F7E8537}" type="pres">
      <dgm:prSet presAssocID="{48C00883-47D2-4472-9E82-94AFAA268883}" presName="text_2" presStyleLbl="node1" presStyleIdx="1" presStyleCnt="2" custScaleX="102696">
        <dgm:presLayoutVars>
          <dgm:bulletEnabled val="1"/>
        </dgm:presLayoutVars>
      </dgm:prSet>
      <dgm:spPr/>
    </dgm:pt>
    <dgm:pt modelId="{8BED630B-D51C-4535-BFDB-633220250E07}" type="pres">
      <dgm:prSet presAssocID="{48C00883-47D2-4472-9E82-94AFAA268883}" presName="accent_2" presStyleCnt="0"/>
      <dgm:spPr/>
    </dgm:pt>
    <dgm:pt modelId="{AC485339-7E00-4803-8398-4A4460DF3BF4}" type="pres">
      <dgm:prSet presAssocID="{48C00883-47D2-4472-9E82-94AFAA268883}" presName="accentRepeatNode" presStyleLbl="solidFgAcc1" presStyleIdx="1" presStyleCnt="2"/>
      <dgm:spPr/>
    </dgm:pt>
  </dgm:ptLst>
  <dgm:cxnLst>
    <dgm:cxn modelId="{0642BA0F-FD88-4539-96AC-209B0EC117B6}" type="presOf" srcId="{4758F867-41EE-4290-9475-7FF983811B65}" destId="{342C99D9-27FA-4D33-BF8F-E9FC7E320E3F}" srcOrd="0" destOrd="0" presId="urn:microsoft.com/office/officeart/2008/layout/VerticalCurvedList"/>
    <dgm:cxn modelId="{45B96930-7F97-4CF2-BDAF-BD76956C0359}" srcId="{30E24695-3BB2-4D9A-8B7B-E163907D478D}" destId="{4758F867-41EE-4290-9475-7FF983811B65}" srcOrd="0" destOrd="0" parTransId="{F5463382-17F1-4639-B70D-8A538BF7F618}" sibTransId="{BA29F164-4971-46EF-9ACF-E7F009969564}"/>
    <dgm:cxn modelId="{97E04935-0391-4D7A-8D03-2B2CDBA3AB3D}" type="presOf" srcId="{48C00883-47D2-4472-9E82-94AFAA268883}" destId="{1E1A8FB0-1B03-4972-832B-09AB5F7E8537}" srcOrd="0" destOrd="0" presId="urn:microsoft.com/office/officeart/2008/layout/VerticalCurvedList"/>
    <dgm:cxn modelId="{27988A9C-B546-4A8C-A2C0-4CEE604AB1B2}" type="presOf" srcId="{30E24695-3BB2-4D9A-8B7B-E163907D478D}" destId="{C888F7D5-C07A-4532-B421-3220B3C02055}" srcOrd="0" destOrd="0" presId="urn:microsoft.com/office/officeart/2008/layout/VerticalCurvedList"/>
    <dgm:cxn modelId="{DC9031A7-F05A-4921-9680-475B72E2829D}" srcId="{30E24695-3BB2-4D9A-8B7B-E163907D478D}" destId="{48C00883-47D2-4472-9E82-94AFAA268883}" srcOrd="1" destOrd="0" parTransId="{088CC6FC-2A60-4DD3-B321-68B8B15A48C4}" sibTransId="{5749841E-C7CE-4135-89E5-50F9558C32F2}"/>
    <dgm:cxn modelId="{EE7AF3B6-8D04-47FC-B028-86D7DE6EC3DD}" type="presOf" srcId="{BA29F164-4971-46EF-9ACF-E7F009969564}" destId="{97791934-9611-411E-9EA2-15CB791941BE}" srcOrd="0" destOrd="0" presId="urn:microsoft.com/office/officeart/2008/layout/VerticalCurvedList"/>
    <dgm:cxn modelId="{4AEDE36A-0FE3-411B-9944-AEF6BEF7D469}" type="presParOf" srcId="{C888F7D5-C07A-4532-B421-3220B3C02055}" destId="{55A353A9-5A85-4124-A952-D4138CDB8DBC}" srcOrd="0" destOrd="0" presId="urn:microsoft.com/office/officeart/2008/layout/VerticalCurvedList"/>
    <dgm:cxn modelId="{8FA65AD1-2999-4270-9E49-C2BB2D559504}" type="presParOf" srcId="{55A353A9-5A85-4124-A952-D4138CDB8DBC}" destId="{446EB83A-863A-469B-8F64-8C96FDA940D9}" srcOrd="0" destOrd="0" presId="urn:microsoft.com/office/officeart/2008/layout/VerticalCurvedList"/>
    <dgm:cxn modelId="{20F7BEB7-D4FB-4F1D-89FE-AC312A7987BA}" type="presParOf" srcId="{446EB83A-863A-469B-8F64-8C96FDA940D9}" destId="{A9CA5874-8309-46EC-9186-E7B08102E4DB}" srcOrd="0" destOrd="0" presId="urn:microsoft.com/office/officeart/2008/layout/VerticalCurvedList"/>
    <dgm:cxn modelId="{452E023D-6922-411C-97E3-3163392B40A6}" type="presParOf" srcId="{446EB83A-863A-469B-8F64-8C96FDA940D9}" destId="{97791934-9611-411E-9EA2-15CB791941BE}" srcOrd="1" destOrd="0" presId="urn:microsoft.com/office/officeart/2008/layout/VerticalCurvedList"/>
    <dgm:cxn modelId="{E9AB420C-2E91-4C5F-8F18-18E913D9E51C}" type="presParOf" srcId="{446EB83A-863A-469B-8F64-8C96FDA940D9}" destId="{2DAC8257-24B9-47DD-9FC6-7F1E67B067B5}" srcOrd="2" destOrd="0" presId="urn:microsoft.com/office/officeart/2008/layout/VerticalCurvedList"/>
    <dgm:cxn modelId="{ABF87645-30DD-42FB-9F91-2E5D7E558247}" type="presParOf" srcId="{446EB83A-863A-469B-8F64-8C96FDA940D9}" destId="{718B165A-DA24-4BE8-A8E3-F72D7544F6C9}" srcOrd="3" destOrd="0" presId="urn:microsoft.com/office/officeart/2008/layout/VerticalCurvedList"/>
    <dgm:cxn modelId="{CA17F42D-A83A-4C62-B60B-70C7CEC782B4}" type="presParOf" srcId="{55A353A9-5A85-4124-A952-D4138CDB8DBC}" destId="{342C99D9-27FA-4D33-BF8F-E9FC7E320E3F}" srcOrd="1" destOrd="0" presId="urn:microsoft.com/office/officeart/2008/layout/VerticalCurvedList"/>
    <dgm:cxn modelId="{EA8FBDB9-3811-4417-8CDB-C462A2C40E3D}" type="presParOf" srcId="{55A353A9-5A85-4124-A952-D4138CDB8DBC}" destId="{7A7F1935-04D3-4E1B-B76C-6728C7E151D7}" srcOrd="2" destOrd="0" presId="urn:microsoft.com/office/officeart/2008/layout/VerticalCurvedList"/>
    <dgm:cxn modelId="{157146E6-8599-4C90-A7C0-5FD377C4893D}" type="presParOf" srcId="{7A7F1935-04D3-4E1B-B76C-6728C7E151D7}" destId="{38368141-23D6-4210-8CF2-85144175DBF3}" srcOrd="0" destOrd="0" presId="urn:microsoft.com/office/officeart/2008/layout/VerticalCurvedList"/>
    <dgm:cxn modelId="{6E97F9B2-78F7-4FFB-BC9E-1F435A46A4E3}" type="presParOf" srcId="{55A353A9-5A85-4124-A952-D4138CDB8DBC}" destId="{1E1A8FB0-1B03-4972-832B-09AB5F7E8537}" srcOrd="3" destOrd="0" presId="urn:microsoft.com/office/officeart/2008/layout/VerticalCurvedList"/>
    <dgm:cxn modelId="{9814ACC9-C66E-4938-B239-F78FDCA7ADD6}" type="presParOf" srcId="{55A353A9-5A85-4124-A952-D4138CDB8DBC}" destId="{8BED630B-D51C-4535-BFDB-633220250E07}" srcOrd="4" destOrd="0" presId="urn:microsoft.com/office/officeart/2008/layout/VerticalCurvedList"/>
    <dgm:cxn modelId="{72409382-541B-48B8-A16A-37F875C79F8A}" type="presParOf" srcId="{8BED630B-D51C-4535-BFDB-633220250E07}" destId="{AC485339-7E00-4803-8398-4A4460DF3B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1934-9611-411E-9EA2-15CB791941BE}">
      <dsp:nvSpPr>
        <dsp:cNvPr id="0" name=""/>
        <dsp:cNvSpPr/>
      </dsp:nvSpPr>
      <dsp:spPr>
        <a:xfrm>
          <a:off x="-6144205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C99D9-27FA-4D33-BF8F-E9FC7E320E3F}">
      <dsp:nvSpPr>
        <dsp:cNvPr id="0" name=""/>
        <dsp:cNvSpPr/>
      </dsp:nvSpPr>
      <dsp:spPr>
        <a:xfrm>
          <a:off x="800418" y="774110"/>
          <a:ext cx="8934104" cy="1548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800418" y="774110"/>
        <a:ext cx="8934104" cy="1548004"/>
      </dsp:txXfrm>
    </dsp:sp>
    <dsp:sp modelId="{38368141-23D6-4210-8CF2-85144175DBF3}">
      <dsp:nvSpPr>
        <dsp:cNvPr id="0" name=""/>
        <dsp:cNvSpPr/>
      </dsp:nvSpPr>
      <dsp:spPr>
        <a:xfrm>
          <a:off x="-36639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1A8FB0-1B03-4972-832B-09AB5F7E8537}">
      <dsp:nvSpPr>
        <dsp:cNvPr id="0" name=""/>
        <dsp:cNvSpPr/>
      </dsp:nvSpPr>
      <dsp:spPr>
        <a:xfrm>
          <a:off x="813948" y="3096551"/>
          <a:ext cx="8907043" cy="1548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813948" y="3096551"/>
        <a:ext cx="8907043" cy="1548004"/>
      </dsp:txXfrm>
    </dsp:sp>
    <dsp:sp modelId="{AC485339-7E00-4803-8398-4A4460DF3BF4}">
      <dsp:nvSpPr>
        <dsp:cNvPr id="0" name=""/>
        <dsp:cNvSpPr/>
      </dsp:nvSpPr>
      <dsp:spPr>
        <a:xfrm>
          <a:off x="-36639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382DB-8E4A-42D7-9E80-5F378CB2F5CB}" type="datetimeFigureOut">
              <a:rPr lang="en-IN" smtClean="0"/>
              <a:t>27-10-2024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99A86-6524-42D7-A92D-6EACEDF530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72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99A86-6524-42D7-A92D-6EACEDF5302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7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99A86-6524-42D7-A92D-6EACEDF53021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3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3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1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7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1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iki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investo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careers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sy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0059D-B601-AFA3-3772-0E36982B8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0023" y="1943465"/>
            <a:ext cx="6935872" cy="1968136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600" b="1" i="0" u="none" strike="noStrike" dirty="0">
                <a:effectLst/>
              </a:rPr>
            </a:br>
            <a:br>
              <a:rPr lang="en-US" sz="2600" b="1" i="0" u="none" strike="noStrike" dirty="0">
                <a:effectLst/>
              </a:rPr>
            </a:br>
            <a:br>
              <a:rPr lang="en-US" sz="2600" b="1" i="0" u="none" strike="noStrike" dirty="0">
                <a:effectLst/>
              </a:rPr>
            </a:br>
            <a:br>
              <a:rPr lang="en-US" sz="2600" b="1" i="0" u="none" strike="noStrike" dirty="0">
                <a:effectLst/>
              </a:rPr>
            </a:br>
            <a:r>
              <a:rPr lang="en-US" sz="4400" b="1" i="0" u="none" strike="noStrike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SEO Project</a:t>
            </a:r>
            <a:br>
              <a:rPr lang="en-US" sz="2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b="1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SEO Audit &amp; Optimization for Organic Traffic Growth</a:t>
            </a:r>
            <a:br>
              <a:rPr lang="en-US" sz="2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600" dirty="0"/>
            </a:br>
            <a:endParaRPr lang="en-IN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EDEB7-C0BF-87CC-847B-D201FCCFA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7944" y="5691496"/>
            <a:ext cx="6157951" cy="943386"/>
          </a:xfrm>
        </p:spPr>
        <p:txBody>
          <a:bodyPr>
            <a:normAutofit fontScale="92500" lnSpcReduction="10000"/>
          </a:bodyPr>
          <a:lstStyle/>
          <a:p>
            <a:pPr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Sruthi Vijay</a:t>
            </a:r>
            <a:r>
              <a:rPr lang="en-IN" sz="2000" b="1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MBE12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10000"/>
              </a:lnSpc>
            </a:pPr>
            <a:br>
              <a:rPr lang="en-IN" sz="1400" b="1" dirty="0">
                <a:latin typeface="+mj-lt"/>
              </a:rPr>
            </a:br>
            <a:endParaRPr lang="en-IN" sz="14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8390A-EF55-F00B-D338-E15C6A5C77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73" r="39297" b="-1"/>
          <a:stretch/>
        </p:blipFill>
        <p:spPr>
          <a:xfrm>
            <a:off x="-2573" y="10"/>
            <a:ext cx="5024412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effectLst>
            <a:glow>
              <a:srgbClr val="00B0F0">
                <a:alpha val="64000"/>
              </a:srgbClr>
            </a:glow>
            <a:outerShdw blurRad="50800" dir="5400000" sx="1000" sy="1000" algn="ctr" rotWithShape="0">
              <a:srgbClr val="000000"/>
            </a:outerShdw>
            <a:softEdge rad="0"/>
          </a:effec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4AD9-7AF4-97F2-A021-F8332AE7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1884"/>
            <a:ext cx="9906000" cy="4972094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Insights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Focus on career and consulting-related keywords to leverage their low competition yet high volume in search traffic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Emphasize technology and regional keywords to capture market segments searching for tech jobs and services in specific cities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1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E6A-3754-B25A-6272-1D7C736F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81280"/>
            <a:ext cx="9906000" cy="919877"/>
          </a:xfrm>
        </p:spPr>
        <p:txBody>
          <a:bodyPr>
            <a:normAutofit/>
          </a:bodyPr>
          <a:lstStyle/>
          <a:p>
            <a:r>
              <a:rPr lang="en-IN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67D5-6D12-D5B7-84BE-CFA98BB1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320800"/>
            <a:ext cx="10598727" cy="534416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Page 1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https://www.infosys.com/iki.html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Content Structure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Well-organized sections improve user experience and SEO.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Linking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Links to related content encourage further reading and reduce bounce rates.</a:t>
            </a:r>
          </a:p>
          <a:p>
            <a:pPr marL="457200" lvl="1" indent="0">
              <a:buNone/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Keyword Targeting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Core keywords could be optimized further in titles and content.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Alt Text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Alt text for images may lack detail, limiting image search potential.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</a:t>
            </a:r>
            <a:endParaRPr lang="en-IN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Keyword Integration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Refine keywords in headers and meta tags.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Updates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Regularly add new insights to improve ranking and engagement.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BC9068-FBE8-8CC5-2F92-4C9D19B36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1863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456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D702434-D035-B9A5-5DE3-A6CE34FF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650240"/>
            <a:ext cx="10668000" cy="5557520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Page 2 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https://www.infosys.com/investors.html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Strengths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Content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Provides comprehensive information for investors, which boosts engagement and credibility.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Internal Linking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Multiple links to resources keep visitors on the site and enhance SEO.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 Optimization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Titles and headers could better target investor-related keywords.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Alt Text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Limited descriptive alt text for images, impacting accessibility and SEO.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</a:t>
            </a:r>
            <a:endParaRPr lang="en-IN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Keyword Strategy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Optimize titles, meta descriptions, and headers with relevant keywords.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Alt Text for Images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 meaningful alt text to improve image search rankings and accessibility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3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D59DFF-096A-E613-A6EF-2B71C959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02" y="494376"/>
            <a:ext cx="10668000" cy="5557520"/>
          </a:xfrm>
        </p:spPr>
        <p:txBody>
          <a:bodyPr>
            <a:normAutofit fontScale="92500"/>
          </a:bodyPr>
          <a:lstStyle/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Page 3 : 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https://www.infosys.com/careers/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Strengths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Navigation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Organized sections make it easy to explore opportunities.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 Content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Descriptions for different job roles attract potential applicants</a:t>
            </a:r>
          </a:p>
          <a:p>
            <a:pPr marL="457200" lvl="1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 Usage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Titles and meta tags could target job-related keywords more effectively..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Alt Text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Images lack detailed alt text, impacting accessibility and searchability.</a:t>
            </a:r>
          </a:p>
          <a:p>
            <a:pPr marL="457200" lvl="1" indent="0">
              <a:buNone/>
            </a:pPr>
            <a:endParaRPr lang="en-IN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Keywords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Integrate career and job-specific keywords in headers and meta descriptions.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Alt Text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descriptive alt text for better accessibility and SEO.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9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231A-D343-3645-A22A-2BC0454C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97" y="688257"/>
            <a:ext cx="9906000" cy="668594"/>
          </a:xfrm>
        </p:spPr>
        <p:txBody>
          <a:bodyPr>
            <a:noAutofit/>
          </a:bodyPr>
          <a:lstStyle/>
          <a:p>
            <a:r>
              <a:rPr lang="en-IN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7608-9F61-08A3-CE46-EB06271E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3803F-E3A7-A6F2-C5CA-0668453C7485}"/>
              </a:ext>
            </a:extLst>
          </p:cNvPr>
          <p:cNvSpPr txBox="1"/>
          <p:nvPr/>
        </p:nvSpPr>
        <p:spPr>
          <a:xfrm>
            <a:off x="867697" y="1356851"/>
            <a:ext cx="11149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technical SEO status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Score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41%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Score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81%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Loaded Time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4.9 seconds (high; ideally under 3 seconds).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Size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2.10 MB with 178 requests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B5920-175D-254F-DBC8-19DB8566DC60}"/>
              </a:ext>
            </a:extLst>
          </p:cNvPr>
          <p:cNvSpPr txBox="1"/>
          <p:nvPr/>
        </p:nvSpPr>
        <p:spPr>
          <a:xfrm>
            <a:off x="867697" y="4531044"/>
            <a:ext cx="10842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Largest Contentful Paint (LCP)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2.9s (above the ideal of 2.5s).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Blocking Time (TBT)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1.4s (high; ideally below 150ms).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Layout Shift (CLS)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0.01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4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8C1F6-69DE-C68F-89DC-7A6EBFEA1E8D}"/>
              </a:ext>
            </a:extLst>
          </p:cNvPr>
          <p:cNvSpPr txBox="1"/>
          <p:nvPr/>
        </p:nvSpPr>
        <p:spPr>
          <a:xfrm>
            <a:off x="1012724" y="1052052"/>
            <a:ext cx="105598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Suggestions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Improve Site and Web Page Speed: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Images and Reduce Page Size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Compress images and leverage next-gen formats (like WebP).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JavaScript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Reduce the amount of JavaScript to enhance speed and interactivity.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Server Response Times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Consider better hosting options or optimizations.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Lazy Loading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Load images as users scroll down to improve initial loading times.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Caching Strategies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Utilize browser caching and server-side caching to speed up repeat visits.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2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B918-FF90-A8B7-40F1-BAB302FF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5843"/>
            <a:ext cx="9906000" cy="696357"/>
          </a:xfrm>
        </p:spPr>
        <p:txBody>
          <a:bodyPr>
            <a:normAutofit/>
          </a:bodyPr>
          <a:lstStyle/>
          <a:p>
            <a:r>
              <a:rPr lang="en-IN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2085-8687-749F-E4B1-59B7A4B1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1800"/>
            <a:ext cx="9906000" cy="53548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Pillar Content for Digital Transformation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Establish Infosys as a leader in digital transformation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Keywords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"digital transformation," "IT digital transformation," "IT consulting services“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Types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Long-Form Guides and Whitepapers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Create comprehensive guides on topics like “The Future of Digital Transformation” and “Implementing IT Digital Transformation.”</a:t>
            </a:r>
          </a:p>
          <a:p>
            <a:pPr lvl="2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Studies and Success Stories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Showcase Infosys’s successful projects, using SEO-optimized case studies to demonstrate real-world impact.</a:t>
            </a:r>
          </a:p>
          <a:p>
            <a:pPr lvl="2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Reports and Trend Analysis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Monthly or quarterly reports on digital trends will attract B2B leads.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Publishing Platforms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Blog, LinkedIn, and industry publications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0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86FAE8-A4AA-1606-4CDF-C06668EC8636}"/>
              </a:ext>
            </a:extLst>
          </p:cNvPr>
          <p:cNvSpPr txBox="1"/>
          <p:nvPr/>
        </p:nvSpPr>
        <p:spPr>
          <a:xfrm>
            <a:off x="865239" y="904568"/>
            <a:ext cx="1061883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Content Hubs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Drive localized traffic and strengthen regional office visibility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Keywords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"Infosys company Bangalore," "Infosys Hyderabad," "Infosys Pune,"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Types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Localized Landing Pages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Dedicated pages for Infosys’s main offices, highlighting regional services, projects, and job openings.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Location-Specific Blogs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Articles about industry events, partnerships, or community involvement in each city.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Testimonials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Showcases of local employees’ stories or achievements in each region to engage talent and highlight office culture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Publishing Platforms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Infosys website, Google My Business, and region-specific social media pages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1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E2EC8-F467-CDE4-6BD6-0515B260C7C4}"/>
              </a:ext>
            </a:extLst>
          </p:cNvPr>
          <p:cNvSpPr txBox="1"/>
          <p:nvPr/>
        </p:nvSpPr>
        <p:spPr>
          <a:xfrm>
            <a:off x="786581" y="1182231"/>
            <a:ext cx="1059917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Career and Talent Development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Attract talent, particularly early-career professionals.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Keywords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"Infosys jobs for freshers," "Infosys internship," "Infosys springboard courses“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Types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Career Blog Series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Articles and videos covering "Life at Infosys," with content tailored to job seekers, featuring early-career development programs, tips for interviews, and success stories of recent hires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Tour and Training Content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Create videos and webinars on Infosys’s Springboard program and learning modules for prospective hires.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Q&amp;A Sessions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Monthly webinars or LinkedIn Live events where recruiters answer questions and provide insights into Infosys’s culture.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Publishing Platforms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Blog, LinkedIn, YouTube, and campus recruitment portals.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5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280C1-C354-07C8-956B-93BCB417BEE0}"/>
              </a:ext>
            </a:extLst>
          </p:cNvPr>
          <p:cNvSpPr txBox="1"/>
          <p:nvPr/>
        </p:nvSpPr>
        <p:spPr>
          <a:xfrm>
            <a:off x="953729" y="1042219"/>
            <a:ext cx="10756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and Service-Specific Content</a:t>
            </a:r>
          </a:p>
          <a:p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Promote Infosys’s consulting services and digital products to B2B clients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Keywords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"Infosys products," "IT consulting services," "Infosys business solutions“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Types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Product-Focused Landing Pages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Dedicated pages for each major service line or product, optimized to answer common client pain points.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Videos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Short, client-focused videos that showcase the features, benefits, and use cases of Infosys’s core products and solutions.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Newsletters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Monthly insights on product updates, industry solutions, and case studies.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Publishing Platforms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Website, YouTube, email newsletters, and gated content (e.g., downloadable guides)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716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7FC1-6968-37F2-DB66-F6EC96D0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402" y="509286"/>
            <a:ext cx="9906000" cy="989582"/>
          </a:xfrm>
        </p:spPr>
        <p:txBody>
          <a:bodyPr>
            <a:normAutofit/>
          </a:bodyPr>
          <a:lstStyle/>
          <a:p>
            <a:r>
              <a:rPr lang="en-IN" sz="3600" b="1" i="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9588-6B82-08C7-D3D1-3E016056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98868"/>
            <a:ext cx="9906000" cy="52067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selected the company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“www.Infosys.com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IN" b="0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this SEO project.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Infosys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b="0" i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N.R.Narayana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Murthy</a:t>
            </a:r>
            <a:r>
              <a:rPr lang="en-IN" sz="20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u="none" strike="noStrike" dirty="0">
                <a:solidFill>
                  <a:srgbClr val="202124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1981, headquartered in Bangalore, India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Global leader in IT services, consulting, and digital transformation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Offers solutions in cloud, AI, data analytics, cybersecurity, and digital experience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Reach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Operates in 50+ countries, with clients across diverse sectors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 &amp; Sustainability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Known for its focus on innovation, Infosys drives sustainable digital transformation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Strength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Over 300,000 employees dedicated to driving growth for global clients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8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AD7661-A933-5342-62F5-74EA1B81C810}"/>
              </a:ext>
            </a:extLst>
          </p:cNvPr>
          <p:cNvSpPr txBox="1"/>
          <p:nvPr/>
        </p:nvSpPr>
        <p:spPr>
          <a:xfrm>
            <a:off x="796413" y="1170039"/>
            <a:ext cx="1084498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Thought Leadership on Emerging Technology and Industry Trends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Build authority in key areas such as AI, cloud computing, and blockchain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Keywords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"Infosys news," "digital business transformation," "IT solutions”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Types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Insights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Blog articles and LinkedIn posts authored by Infosys’s executives on current tech trends.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Webinars and Virtual Events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Monthly webinars where Infosys experts discuss and forecast trends in tech and consulting.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Collaborative Articles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Partner with industry influencers and publications to create joint content on emerging trends.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Publishing Platforms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Blog, LinkedIn, industry sites, and tech event platforms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3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0E088-055A-5BC0-4F43-7C5DC02CE35D}"/>
              </a:ext>
            </a:extLst>
          </p:cNvPr>
          <p:cNvSpPr txBox="1"/>
          <p:nvPr/>
        </p:nvSpPr>
        <p:spPr>
          <a:xfrm>
            <a:off x="1052052" y="914400"/>
            <a:ext cx="94193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Infosys Brand Awareness Campaigns</a:t>
            </a:r>
          </a:p>
          <a:p>
            <a:endParaRPr lang="en-IN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Strengthen Infosys’s brand perception and engage a broad audience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Keywords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"info sys," "about Infosys," "Infosys company“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Types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 Storytelling Videos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Videos that tell the story of Infosys’s journey, core values, and impact.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 Releases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major announcements, achievements, partnerships, and recognitions, which can be optimized for search and shared across media.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Campaigns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Monthly themes focused on different aspects of Infosys’s impact and community involvement, using visually engaging content.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Publishing Platforms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Social media, Infosys blog, and press outlets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63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B506-ADC9-CB41-F56E-03804ECFC4E1}"/>
              </a:ext>
            </a:extLst>
          </p:cNvPr>
          <p:cNvSpPr txBox="1"/>
          <p:nvPr/>
        </p:nvSpPr>
        <p:spPr>
          <a:xfrm>
            <a:off x="1101212" y="776748"/>
            <a:ext cx="98814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and Content Calendar Suggestions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Posts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Region-specific highlights, culture posts, quick industry insights.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Blog Articles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Regular posts on digital transformation, career advice, and product features.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Webinars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Live events on digital trends, talent Q&amp;As, and product showcases.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Newsletters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Digest with recent blog articles, upcoming events, and product highlights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Reports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In-depth digital transformation reports and thought leadership articles.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New client case studies and project spotlights.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2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7D6-C248-098F-CE07-6D8B5474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6" y="624940"/>
            <a:ext cx="9906000" cy="657027"/>
          </a:xfrm>
        </p:spPr>
        <p:txBody>
          <a:bodyPr>
            <a:normAutofit/>
          </a:bodyPr>
          <a:lstStyle/>
          <a:p>
            <a:r>
              <a:rPr lang="en-IN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Off-page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0421-0E76-A4DB-4DE3-55262346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6" y="1296715"/>
            <a:ext cx="9906000" cy="4514149"/>
          </a:xfrm>
        </p:spPr>
        <p:txBody>
          <a:bodyPr>
            <a:noAutofit/>
          </a:bodyPr>
          <a:lstStyle/>
          <a:p>
            <a:endParaRPr lang="en-IN" sz="2000" dirty="0"/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Link-Building Strategies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Guest Blogging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Identify tech and business publications (e.g., TechCrunch, CIO.com, Forbes Tech) for thought leadership content on topics like digital transformation and IT consulting.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Influencer Partnerships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Collaborate with tech influencers and industry leaders on LinkedIn, YouTube, and Twitter to expand reach. Examples include partnering with tech analysts or speakers at industry conferences.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 Submissions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List Infosys in relevant directories like Clutch.co, G2, and industry-specific directories for IT services. This improves visibility and provides authoritative backlinks.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4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C81D-2D8D-504E-AA69-886EBC52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19" y="1203309"/>
            <a:ext cx="9906000" cy="402442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Engagement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Promotion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Share consistent, informative content on LinkedIn and Twitter, leveraging platforms like LinkedIn Pulse for articles and Twitter Threads for quick insights on trending topics.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Webinars and Live Q&amp;A Sessions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Host regular Q&amp;A sessions and webinars on emerging technologies like AI, data analytics, and digital transformation, engaging the target audience in real time.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Engagement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Actively participate in LinkedIn groups, Reddit’s technology and consulting subreddits, and industry forums like Stack Overflow to build authority and foster discussions.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3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D9CDB-D8DC-BAF9-8796-9111BBC1C62F}"/>
              </a:ext>
            </a:extLst>
          </p:cNvPr>
          <p:cNvSpPr txBox="1"/>
          <p:nvPr/>
        </p:nvSpPr>
        <p:spPr>
          <a:xfrm>
            <a:off x="978309" y="422787"/>
            <a:ext cx="1023538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Reputation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Management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Monitor and respond to reviews on platforms like Glassdoor, Indeed, and Google My Business to enhance brand image.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Relations and Press Releases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Issue press releases on reputable sites like PR Newswire and industry-specific news platforms to communicate major updates, partnerships, and innovations.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Thought Leadership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Publish whitepapers and insights on relevant topics and share these on knowledge platforms like ResearchGate and Medium to boost credibility.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C2DFE-1C6E-4907-2436-6710467E10C0}"/>
              </a:ext>
            </a:extLst>
          </p:cNvPr>
          <p:cNvSpPr txBox="1"/>
          <p:nvPr/>
        </p:nvSpPr>
        <p:spPr>
          <a:xfrm>
            <a:off x="963561" y="3559277"/>
            <a:ext cx="10736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Opportunities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Guest Blogging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Target tech-focused blogs and IT consulting forums for guest posts.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Influencer Partnerships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Collaborate with tech event speakers and LinkedIn influencers in consulting.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 Submissions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Submit Infosys to credible business directories and software comparison sites.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8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7D13-CFF8-2698-AE9F-21953DB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62" y="661220"/>
            <a:ext cx="9906000" cy="705464"/>
          </a:xfrm>
        </p:spPr>
        <p:txBody>
          <a:bodyPr>
            <a:normAutofit/>
          </a:bodyPr>
          <a:lstStyle/>
          <a:p>
            <a:r>
              <a:rPr lang="en-IN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BDB8C-9CB8-B54C-52E3-CAA0FDB31B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9" y="1790407"/>
            <a:ext cx="11267767" cy="235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and Backlink Audit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 technical issues, optimize HTML, and manage toxic backlinks.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&amp; Engagement Improvements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Boost site speed, content relevance, and user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 Strategy and On-Page SEO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Target high-impact keywords and enhance on-page SEO elements.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&amp; Link-Building Strategy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 pillar content, regional hubs, and build authoritative backlinks.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SEO Enhancements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Improve site speed, mobile responsiveness, and server optimization. </a:t>
            </a:r>
          </a:p>
        </p:txBody>
      </p:sp>
    </p:spTree>
    <p:extLst>
      <p:ext uri="{BB962C8B-B14F-4D97-AF65-F5344CB8AC3E}">
        <p14:creationId xmlns:p14="http://schemas.microsoft.com/office/powerpoint/2010/main" val="352693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D806-89C0-2C07-511F-68DDBF19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3" y="824022"/>
            <a:ext cx="9906000" cy="719643"/>
          </a:xfrm>
        </p:spPr>
        <p:txBody>
          <a:bodyPr>
            <a:normAutofit/>
          </a:bodyPr>
          <a:lstStyle/>
          <a:p>
            <a:r>
              <a:rPr lang="en-IN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68D6-E14E-3E0D-CE85-64F2F2B5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13" y="1891567"/>
            <a:ext cx="9906000" cy="40244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SEO project aims to boost Infosys’s online visibility by resolving technical issues, enhancing keyword strategy, and improving content relevance. By strengthening on-page, off-page, and technical SEO, we expect increased organic traffic, better engagement, and a stronger brand presence.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3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B6CD-A95B-5F7C-59DE-319C6526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036" y="2390674"/>
            <a:ext cx="3997831" cy="1382156"/>
          </a:xfrm>
        </p:spPr>
        <p:txBody>
          <a:bodyPr>
            <a:normAutofit/>
          </a:bodyPr>
          <a:lstStyle/>
          <a:p>
            <a:pPr algn="ctr"/>
            <a:r>
              <a:rPr lang="en-IN" sz="4800" b="1" i="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IN" sz="4800" i="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800" b="1" i="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FA24D-E5B1-A2AD-09C9-4B76CD76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73" r="39297" b="-1"/>
          <a:stretch/>
        </p:blipFill>
        <p:spPr>
          <a:xfrm rot="10800000">
            <a:off x="7167588" y="0"/>
            <a:ext cx="5024412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effectLst>
            <a:glow>
              <a:srgbClr val="00B0F0">
                <a:alpha val="64000"/>
              </a:srgbClr>
            </a:glow>
            <a:outerShdw blurRad="50800" dir="5400000" sx="1000" sy="1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1647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4DC3C-A233-2AF5-0473-1CF8C030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87" y="166816"/>
            <a:ext cx="4439894" cy="9081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Audit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0B3E56C-ABE1-C498-A74C-3497BBA3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3" r="2285"/>
          <a:stretch/>
        </p:blipFill>
        <p:spPr>
          <a:xfrm>
            <a:off x="259453" y="1641885"/>
            <a:ext cx="6052857" cy="1889021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numbers&#10;&#10;Description automatically generated">
            <a:extLst>
              <a:ext uri="{FF2B5EF4-FFF2-40B4-BE49-F238E27FC236}">
                <a16:creationId xmlns:a16="http://schemas.microsoft.com/office/drawing/2014/main" id="{B5A55550-B872-E26A-CA71-3B1D2CFEB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94" y="3144544"/>
            <a:ext cx="4440237" cy="8478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2A77D-1FF8-88CC-049E-608F8D5017C4}"/>
              </a:ext>
            </a:extLst>
          </p:cNvPr>
          <p:cNvSpPr txBox="1"/>
          <p:nvPr/>
        </p:nvSpPr>
        <p:spPr>
          <a:xfrm>
            <a:off x="327257" y="1180220"/>
            <a:ext cx="443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AUDIT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7531A-154E-F504-B761-F36819DC23B7}"/>
              </a:ext>
            </a:extLst>
          </p:cNvPr>
          <p:cNvSpPr txBox="1"/>
          <p:nvPr/>
        </p:nvSpPr>
        <p:spPr>
          <a:xfrm>
            <a:off x="238367" y="4247104"/>
            <a:ext cx="5472000" cy="24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issues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 hreflang conflicts within page source code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pages have too large HTML size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pages don't have an h1 heading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91B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93 issues with uncached JavaScript and CSS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191B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 pages don't have meta descriptions</a:t>
            </a:r>
          </a:p>
          <a:p>
            <a:br>
              <a:rPr lang="en-IN" sz="2000" b="0" i="0" dirty="0">
                <a:effectLst/>
                <a:latin typeface="Inter"/>
              </a:rPr>
            </a:br>
            <a:endParaRPr lang="en-US" sz="2000" i="0" dirty="0">
              <a:solidFill>
                <a:srgbClr val="191B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640F5-21A2-BA39-F829-7838ACEC2AA7}"/>
              </a:ext>
            </a:extLst>
          </p:cNvPr>
          <p:cNvSpPr txBox="1"/>
          <p:nvPr/>
        </p:nvSpPr>
        <p:spPr>
          <a:xfrm>
            <a:off x="6677854" y="1075013"/>
            <a:ext cx="545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and correct hreflang tags to ensure they reference the right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HTML by removing unnecessary code and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 unique H1 tag to each page, ensuring it's descriptive of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caching strategies and set appropriate cache-control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unique meta descriptions for each page, keeping them under 160 characters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een line with black text&#10;&#10;Description automatically generated">
            <a:extLst>
              <a:ext uri="{FF2B5EF4-FFF2-40B4-BE49-F238E27FC236}">
                <a16:creationId xmlns:a16="http://schemas.microsoft.com/office/drawing/2014/main" id="{9D23C3F9-1A95-0329-8CBB-9CFC0C64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r="59597" b="73459"/>
          <a:stretch/>
        </p:blipFill>
        <p:spPr>
          <a:xfrm>
            <a:off x="-6368" y="4296826"/>
            <a:ext cx="4416879" cy="630000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green line with black text&#10;&#10;Description automatically generated">
            <a:extLst>
              <a:ext uri="{FF2B5EF4-FFF2-40B4-BE49-F238E27FC236}">
                <a16:creationId xmlns:a16="http://schemas.microsoft.com/office/drawing/2014/main" id="{4C18A873-180A-C01D-943A-CD542E8A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89"/>
          <a:stretch/>
        </p:blipFill>
        <p:spPr>
          <a:xfrm>
            <a:off x="-2" y="4926826"/>
            <a:ext cx="4923497" cy="904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D487F2-7327-80C4-7BF7-110DF3BC2082}"/>
              </a:ext>
            </a:extLst>
          </p:cNvPr>
          <p:cNvSpPr txBox="1"/>
          <p:nvPr/>
        </p:nvSpPr>
        <p:spPr>
          <a:xfrm>
            <a:off x="275303" y="471948"/>
            <a:ext cx="260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BACKLINK AUDIT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9DDDABE-5D9B-676F-1A9A-A3C7D14F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9"/>
          <a:stretch/>
        </p:blipFill>
        <p:spPr>
          <a:xfrm>
            <a:off x="5410308" y="4197546"/>
            <a:ext cx="6408797" cy="2452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F7A507-5FE9-8FCD-C8ED-A07FBCE8C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2" r="67239" b="50000"/>
          <a:stretch/>
        </p:blipFill>
        <p:spPr>
          <a:xfrm>
            <a:off x="5178761" y="3800722"/>
            <a:ext cx="3994199" cy="377923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CD01CB85-509F-19CC-7A11-6AFF16BF7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09" y="331013"/>
            <a:ext cx="5689637" cy="31044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F5485D-0A60-55C8-F299-C4729165EE84}"/>
              </a:ext>
            </a:extLst>
          </p:cNvPr>
          <p:cNvSpPr txBox="1"/>
          <p:nvPr/>
        </p:nvSpPr>
        <p:spPr>
          <a:xfrm>
            <a:off x="261096" y="1178917"/>
            <a:ext cx="3608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Toxic Score – HIGH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Referring Domains – 28,998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new 1,452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broker 2,724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lost 1,927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Analysed Backlinks – 227,752</a:t>
            </a:r>
          </a:p>
        </p:txBody>
      </p:sp>
    </p:spTree>
    <p:extLst>
      <p:ext uri="{BB962C8B-B14F-4D97-AF65-F5344CB8AC3E}">
        <p14:creationId xmlns:p14="http://schemas.microsoft.com/office/powerpoint/2010/main" val="12032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D18A4-E6E5-DB9D-93A6-BB8A1195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83" y="157163"/>
            <a:ext cx="6468558" cy="685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Analytics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EEC7C31-75DF-17A5-7EB2-E4697388A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8072"/>
            <a:ext cx="8999224" cy="37069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9FB18-25F6-72DF-B58B-15E9BEA077E3}"/>
              </a:ext>
            </a:extLst>
          </p:cNvPr>
          <p:cNvSpPr txBox="1"/>
          <p:nvPr/>
        </p:nvSpPr>
        <p:spPr>
          <a:xfrm>
            <a:off x="300830" y="1038090"/>
            <a:ext cx="11343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 in Traffic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Visits have dropped by 14.47%, and unique visitors by 10.71%, indicating a possible loss in user interest or reach.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Engagement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Pages per visit decreased by 13.68%, and average visit duration dropped significantly by 42.33%. This suggests users are spending less time and viewing fewer pages per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Bounce Rate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slight increase (0.27%) in bounce rate, now at 44.84%, implies that more users are leaving without interaction.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4A292-5EA3-7047-A6BB-CCAB00629BEC}"/>
              </a:ext>
            </a:extLst>
          </p:cNvPr>
          <p:cNvSpPr txBox="1"/>
          <p:nvPr/>
        </p:nvSpPr>
        <p:spPr>
          <a:xfrm>
            <a:off x="875818" y="1261640"/>
            <a:ext cx="104403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Content Relevance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Assess content to ensure it meets user needs and aligns with search intent to increase engagement.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User Experience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Improve site speed, structure, and design to enhance visitor retention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Organic Reach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Refine SEO and focus on high-impact keywords to attract targeted traffic.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Social Media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Increase engagement on social platforms to drive direct and referral traffic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Drop 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Identify and address specific pages or traffic sources with declining engagement.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DCF-E307-A26A-9D54-6EDC16EB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786"/>
            <a:ext cx="9906000" cy="706189"/>
          </a:xfrm>
        </p:spPr>
        <p:txBody>
          <a:bodyPr>
            <a:normAutofit/>
          </a:bodyPr>
          <a:lstStyle/>
          <a:p>
            <a:r>
              <a:rPr lang="en-IN" sz="36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62DF-E89B-7ED6-CE7C-844E3DFE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6" y="1374782"/>
            <a:ext cx="10685207" cy="48490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keywords: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High-Volume Keywords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 sys"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Highest search volume with 550,000, low competition, and CPC ranging up to $1.86. 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"Infosys news"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74,000 searches, medium CPC between $0.60 - $1.54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Transformation Keywords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"digital transformation"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“IT digital transformation"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Both have 22,200 in search volume, low competition, and a CPC of up to $1.01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Keywords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Location-Specific Keywords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Keywords like "Infosys company bangalore," "Infosys bengaluru," and "Infosys hyderabad" are low-cost with around 22,200 in search volume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"Infosys company pune"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"Infosys chennai"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These keywords (with 18,100 and 8,100 in search volume, respectively) are low-cost with minimal competition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639A8-1A78-10FA-F798-DF61906B0913}"/>
              </a:ext>
            </a:extLst>
          </p:cNvPr>
          <p:cNvSpPr txBox="1"/>
          <p:nvPr/>
        </p:nvSpPr>
        <p:spPr>
          <a:xfrm>
            <a:off x="953729" y="580103"/>
            <a:ext cx="108843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Career-Oriented Keywords: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"Infosys jobs for freshers"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5,400 in search volume, low CPC of up to $0.07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"Infosys springboard free courses"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"Infosys springboard courses"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With 3,600 in search volume each, these keywords show a low competition and CPC</a:t>
            </a:r>
          </a:p>
          <a:p>
            <a:pPr lvl="1" algn="just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and Consulting Keywords: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"Infosys products"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"it consulting services"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These have lower search volumes (3,600 and 2,400, respectively) but are highly relevant to Infosys’s service offerings. They show CPC values that go up to $1.26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 startAt="4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F9C06-9A07-FA72-911C-1918FD2BD832}"/>
              </a:ext>
            </a:extLst>
          </p:cNvPr>
          <p:cNvSpPr txBox="1"/>
          <p:nvPr/>
        </p:nvSpPr>
        <p:spPr>
          <a:xfrm>
            <a:off x="1243780" y="4057978"/>
            <a:ext cx="103042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Recommendations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Digital Transformation and Consulting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Brand and Regional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Career and Training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Capitalize on Industry-Specific Keywords for Product and Service Awareness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895F2-1EC9-61D2-09DC-73ADF7FEA425}"/>
              </a:ext>
            </a:extLst>
          </p:cNvPr>
          <p:cNvSpPr txBox="1"/>
          <p:nvPr/>
        </p:nvSpPr>
        <p:spPr>
          <a:xfrm>
            <a:off x="1140542" y="550607"/>
            <a:ext cx="987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 Keywords And Strategies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760C3C-5079-E00A-5A72-4FA5CE49D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650439"/>
              </p:ext>
            </p:extLst>
          </p:nvPr>
        </p:nvGraphicFramePr>
        <p:xfrm>
          <a:off x="1029110" y="1012272"/>
          <a:ext cx="96978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B3ACAF-F98D-073D-DB73-42D7A1B81BC5}"/>
              </a:ext>
            </a:extLst>
          </p:cNvPr>
          <p:cNvSpPr txBox="1"/>
          <p:nvPr/>
        </p:nvSpPr>
        <p:spPr>
          <a:xfrm>
            <a:off x="1502697" y="2213726"/>
            <a:ext cx="106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FBBFB-6692-6124-2D87-09F8A36DC69E}"/>
              </a:ext>
            </a:extLst>
          </p:cNvPr>
          <p:cNvSpPr txBox="1"/>
          <p:nvPr/>
        </p:nvSpPr>
        <p:spPr>
          <a:xfrm>
            <a:off x="1343742" y="4613496"/>
            <a:ext cx="15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B9B0E-AFFC-22DE-B21B-5089949612F0}"/>
              </a:ext>
            </a:extLst>
          </p:cNvPr>
          <p:cNvSpPr txBox="1"/>
          <p:nvPr/>
        </p:nvSpPr>
        <p:spPr>
          <a:xfrm>
            <a:off x="3387212" y="2029059"/>
            <a:ext cx="748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 cs" - 550,000 searches, low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"tata consultancy services ltd" - 301,000 searches, low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"tcs careers" - 90,500 searches, low competition​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54652-3A95-D1DC-9A3D-2E8592E8C613}"/>
              </a:ext>
            </a:extLst>
          </p:cNvPr>
          <p:cNvSpPr txBox="1"/>
          <p:nvPr/>
        </p:nvSpPr>
        <p:spPr>
          <a:xfrm>
            <a:off x="3441290" y="4444218"/>
            <a:ext cx="644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technology" - 368,000 searches, low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ltd company" - 74,000 searches, low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companies in pune" - 27,100 searches, low competition​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610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13085</TotalTime>
  <Words>2521</Words>
  <Application>Microsoft Office PowerPoint</Application>
  <PresentationFormat>Widescreen</PresentationFormat>
  <Paragraphs>270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Arial</vt:lpstr>
      <vt:lpstr>Calibri</vt:lpstr>
      <vt:lpstr>Inter</vt:lpstr>
      <vt:lpstr>Univers Condensed Light</vt:lpstr>
      <vt:lpstr>Walbaum Display Light</vt:lpstr>
      <vt:lpstr>Wingdings</vt:lpstr>
      <vt:lpstr>AngleLinesVTI</vt:lpstr>
      <vt:lpstr>    SEO Project Comprehensive SEO Audit &amp; Optimization for Organic Traffic Growth  </vt:lpstr>
      <vt:lpstr>Company Selection</vt:lpstr>
      <vt:lpstr>Initial Audit</vt:lpstr>
      <vt:lpstr>PowerPoint Presentation</vt:lpstr>
      <vt:lpstr>Traffic Analytics</vt:lpstr>
      <vt:lpstr>PowerPoint Presentation</vt:lpstr>
      <vt:lpstr>Keyword research</vt:lpstr>
      <vt:lpstr>PowerPoint Presentation</vt:lpstr>
      <vt:lpstr>PowerPoint Presentation</vt:lpstr>
      <vt:lpstr>PowerPoint Presentation</vt:lpstr>
      <vt:lpstr>On-page seo optimization audit</vt:lpstr>
      <vt:lpstr>PowerPoint Presentation</vt:lpstr>
      <vt:lpstr>PowerPoint Presentation</vt:lpstr>
      <vt:lpstr>Technical seo</vt:lpstr>
      <vt:lpstr>PowerPoint Presentation</vt:lpstr>
      <vt:lpstr>Content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Off-page seo</vt:lpstr>
      <vt:lpstr>PowerPoint Presentation</vt:lpstr>
      <vt:lpstr>PowerPoint Presentation</vt:lpstr>
      <vt:lpstr>Project outcome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3D 1020</dc:creator>
  <cp:lastModifiedBy>3D 1020</cp:lastModifiedBy>
  <cp:revision>43</cp:revision>
  <dcterms:created xsi:type="dcterms:W3CDTF">2024-10-17T13:28:09Z</dcterms:created>
  <dcterms:modified xsi:type="dcterms:W3CDTF">2024-10-27T02:55:14Z</dcterms:modified>
</cp:coreProperties>
</file>