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96A48-A79D-4E12-90E9-249D732F77F6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6FAFA-9AFA-40E7-997A-E7666264D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10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6FAFA-9AFA-40E7-997A-E7666264D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49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67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2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8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9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0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88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8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6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6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20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5F2EF-BBB1-1327-DC63-06CBF0E2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"/>
          <a:stretch/>
        </p:blipFill>
        <p:spPr>
          <a:xfrm>
            <a:off x="3048" y="0"/>
            <a:ext cx="12188952" cy="685799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CAC67-7B04-B699-9F9B-75F9B2CDF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624" y="1228280"/>
            <a:ext cx="10670294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IN" b="1" i="0" u="none" strike="noStrike" dirty="0">
                <a:effectLst/>
                <a:latin typeface="Aptos Black" panose="020F0502020204030204" pitchFamily="34" charset="0"/>
              </a:rPr>
              <a:t>RESTAURANT ANALYSIS OF SWIGGY</a:t>
            </a:r>
            <a:endParaRPr lang="en-IN" b="1" dirty="0">
              <a:latin typeface="Aptos Black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8D16A-72D7-D0BA-3215-981689E7C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194" y="5995596"/>
            <a:ext cx="7730974" cy="862394"/>
          </a:xfrm>
        </p:spPr>
        <p:txBody>
          <a:bodyPr anchor="t">
            <a:normAutofit/>
          </a:bodyPr>
          <a:lstStyle/>
          <a:p>
            <a:pPr algn="ctr"/>
            <a:r>
              <a:rPr lang="en-IN" dirty="0"/>
              <a:t>Presented by Sruthi Vijay(</a:t>
            </a:r>
            <a:r>
              <a:rPr lang="en-IN" b="0" i="0" dirty="0">
                <a:solidFill>
                  <a:srgbClr val="1F252D"/>
                </a:solidFill>
                <a:effectLst/>
                <a:latin typeface="Wanted Sans Variable"/>
              </a:rPr>
              <a:t>BADM-WD-E-B1)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18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10F78C-188C-ADD3-D932-FCAE8D58F36E}"/>
              </a:ext>
            </a:extLst>
          </p:cNvPr>
          <p:cNvSpPr txBox="1"/>
          <p:nvPr/>
        </p:nvSpPr>
        <p:spPr>
          <a:xfrm>
            <a:off x="6503006" y="1088818"/>
            <a:ext cx="51668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Distribution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 of restaurants (over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2,800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fall into the lower price bin (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0-500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indicating a strong preference for affordable pricing.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sharp decline in the count of restaurants as the price range increases beyond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with very few restaurants pricing above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1,500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Statistics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 Price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₹2,500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Price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₹348.44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 Price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₹300.00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Skewed Distribution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shows a right-skewed distribution, with most restaurants pricing around or below the median value (₹300), and only a small number offering high-priced items.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23B17-2858-D1DE-BDF8-19B78487282B}"/>
              </a:ext>
            </a:extLst>
          </p:cNvPr>
          <p:cNvSpPr txBox="1"/>
          <p:nvPr/>
        </p:nvSpPr>
        <p:spPr>
          <a:xfrm>
            <a:off x="629265" y="319377"/>
            <a:ext cx="462116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2800" b="1" i="0" u="none" strike="noStrike">
                <a:solidFill>
                  <a:srgbClr val="FF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7: Price Analysis</a:t>
            </a:r>
            <a:endParaRPr lang="en-IN" sz="2800" b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IN" sz="2800" dirty="0">
                <a:solidFill>
                  <a:srgbClr val="FF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800" dirty="0">
              <a:solidFill>
                <a:srgbClr val="FF66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graph with yellow squares&#10;&#10;Description automatically generated">
            <a:extLst>
              <a:ext uri="{FF2B5EF4-FFF2-40B4-BE49-F238E27FC236}">
                <a16:creationId xmlns:a16="http://schemas.microsoft.com/office/drawing/2014/main" id="{EEC6F7DE-C78A-A172-A759-BCC49DC7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03"/>
          <a:stretch/>
        </p:blipFill>
        <p:spPr>
          <a:xfrm>
            <a:off x="783527" y="1088819"/>
            <a:ext cx="5496436" cy="3168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 descr="A group of numbers and numbers&#10;&#10;Description automatically generated with medium confidence">
            <a:extLst>
              <a:ext uri="{FF2B5EF4-FFF2-40B4-BE49-F238E27FC236}">
                <a16:creationId xmlns:a16="http://schemas.microsoft.com/office/drawing/2014/main" id="{91B42B86-8516-5E6D-DDD6-2891663AF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r="-1"/>
          <a:stretch/>
        </p:blipFill>
        <p:spPr>
          <a:xfrm>
            <a:off x="1543665" y="4450623"/>
            <a:ext cx="3706762" cy="2088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945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01B9A6-ECE1-F9F1-CC76-D8143E09A82E}"/>
              </a:ext>
            </a:extLst>
          </p:cNvPr>
          <p:cNvSpPr txBox="1"/>
          <p:nvPr/>
        </p:nvSpPr>
        <p:spPr>
          <a:xfrm>
            <a:off x="540774" y="530942"/>
            <a:ext cx="111792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restaurant market is dominated by lower-priced offerings, suggesting that affordability is a key factor in attracting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Higher-priced restaurants are limited, indicating potential for premium segment growth in the market.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9EF04-1527-CE47-C952-CB3E5C780B60}"/>
              </a:ext>
            </a:extLst>
          </p:cNvPr>
          <p:cNvSpPr txBox="1"/>
          <p:nvPr/>
        </p:nvSpPr>
        <p:spPr>
          <a:xfrm>
            <a:off x="698090" y="2733368"/>
            <a:ext cx="109138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endParaRPr lang="en-US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Capitalize on Affordability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Premium Offerings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96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86591-F293-616D-3461-3D42F92F66FA}"/>
              </a:ext>
            </a:extLst>
          </p:cNvPr>
          <p:cNvSpPr txBox="1"/>
          <p:nvPr/>
        </p:nvSpPr>
        <p:spPr>
          <a:xfrm>
            <a:off x="471949" y="326641"/>
            <a:ext cx="562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FF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8: Delivery Time Analysis</a:t>
            </a:r>
            <a:endParaRPr lang="en-IN" sz="2800" dirty="0">
              <a:solidFill>
                <a:srgbClr val="FF66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3C0A3-61F3-00F7-74F5-0A1F8A018693}"/>
              </a:ext>
            </a:extLst>
          </p:cNvPr>
          <p:cNvSpPr txBox="1"/>
          <p:nvPr/>
        </p:nvSpPr>
        <p:spPr>
          <a:xfrm>
            <a:off x="471950" y="1199535"/>
            <a:ext cx="811161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Delivery Time Across All Restaurants: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53.97 minutes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Cities with Longest Delivery Times: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Kolkata: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67.81 minutes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Chennai: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58.97 minutes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Pune: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55.85 minutes</a:t>
            </a:r>
          </a:p>
          <a:p>
            <a:pPr algn="just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Time Distribution</a:t>
            </a:r>
          </a:p>
          <a:p>
            <a:pPr algn="just"/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0-50 minutes: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Majority of restaurants (5.7K) fall in this range.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50-100 minutes: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2.8K restaurants, indicating longer delivery times for a significant number.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100+ minutes: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Only a few restaurants (0.1K) have excessively high delivery times.</a:t>
            </a:r>
          </a:p>
          <a:p>
            <a:pPr algn="just"/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City-Wise Average Delivery Time</a:t>
            </a:r>
          </a:p>
          <a:p>
            <a:pPr algn="just"/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Kolkata has the longest average delivery time, followed by Chennai and Pune.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Mumbai and Surat show the shortest average delivery times among the listed cities.</a:t>
            </a:r>
          </a:p>
          <a:p>
            <a:pPr algn="just"/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D16BFD-35EE-3C22-EBB0-8E09786E5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t="45134" r="60766" b="13354"/>
          <a:stretch/>
        </p:blipFill>
        <p:spPr>
          <a:xfrm>
            <a:off x="7608198" y="666677"/>
            <a:ext cx="4186279" cy="2664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1C208650-D423-908F-F708-9C3E8AB3B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562" y="4407938"/>
            <a:ext cx="2598645" cy="8916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146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0E054E-C3B9-45C6-AB83-F9EC3769E437}"/>
              </a:ext>
            </a:extLst>
          </p:cNvPr>
          <p:cNvSpPr txBox="1"/>
          <p:nvPr/>
        </p:nvSpPr>
        <p:spPr>
          <a:xfrm>
            <a:off x="5702710" y="471948"/>
            <a:ext cx="57223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</a:t>
            </a:r>
          </a:p>
          <a:p>
            <a:pPr algn="just"/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Average Times in Kolkata and Chennai: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delivery times are significantly higher, impacting customer satisfaction.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 within Acceptable Range: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substantial number of restaurants deliver within 50 minutes, which is generally reasonable.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 Above 100 Minutes: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Few restaurants have extremely high delivery times, potentially due to distance, traffic, or operational inefficiencies.</a:t>
            </a: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 Optimization: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Focus on optimizing delivery in cities with high average times (Kolkata, Chennai, Pune).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Improvements: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Streamline operations for restaurants with delivery times over 100 minutes.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Geo-Specific Strategies: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Introduce local incentives or alternative delivery methods (e.g., express delivery options) in cities with higher delivery times.</a:t>
            </a: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73ADB1A1-E0A1-A6B4-2B01-A785B54D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" y="776749"/>
            <a:ext cx="4633362" cy="45421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50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65D76-39BF-521B-8F41-374539ED446A}"/>
              </a:ext>
            </a:extLst>
          </p:cNvPr>
          <p:cNvSpPr txBox="1"/>
          <p:nvPr/>
        </p:nvSpPr>
        <p:spPr>
          <a:xfrm>
            <a:off x="471948" y="363794"/>
            <a:ext cx="38640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b="1" i="0" u="none" strike="noStrike" dirty="0">
                <a:solidFill>
                  <a:srgbClr val="FF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9: Cuisine Analysis</a:t>
            </a:r>
            <a:endParaRPr lang="en-US" sz="2800" b="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800" dirty="0">
              <a:solidFill>
                <a:srgbClr val="FF66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52E77-1163-D4FB-0B4B-82A73E26BC7F}"/>
              </a:ext>
            </a:extLst>
          </p:cNvPr>
          <p:cNvSpPr txBox="1"/>
          <p:nvPr/>
        </p:nvSpPr>
        <p:spPr>
          <a:xfrm>
            <a:off x="648929" y="1002890"/>
            <a:ext cx="657778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</a:t>
            </a: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Analysis</a:t>
            </a:r>
          </a:p>
          <a:p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Cuisine Variety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"Others" category dominates with 11.9K restaurants (largest segment)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Cafe (5.3K) and Asian (2.8K) follow as major 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North Indian cuisine has significant presence (1.9K restaurants)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Niche cuisines (Arabic, Continental, Fast Food) have smaller but notable presence (~0.2-0.3K each)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 Analysis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Satisfaction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South Indian and Arabic cuisines lead with highest average ratings (3.8/5)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cuisines maintain consistent ratings between 3.7-3.8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Minimal variation in customer satisfaction across cuisines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Arabic cuisine shows highest total ratings (446.34), indicating high customer engagement</a:t>
            </a:r>
          </a:p>
          <a:p>
            <a:pPr lvl="1"/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050C8B93-81D1-403E-5945-77088127D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" t="-21" r="61916" b="43760"/>
          <a:stretch/>
        </p:blipFill>
        <p:spPr>
          <a:xfrm>
            <a:off x="7403690" y="511014"/>
            <a:ext cx="4139381" cy="28854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 descr="A close-up of a graph&#10;&#10;Description automatically generated">
            <a:extLst>
              <a:ext uri="{FF2B5EF4-FFF2-40B4-BE49-F238E27FC236}">
                <a16:creationId xmlns:a16="http://schemas.microsoft.com/office/drawing/2014/main" id="{BFDBFB37-8D0A-45D1-14C0-D750C6F8B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t="55844" r="58377" b="7507"/>
          <a:stretch/>
        </p:blipFill>
        <p:spPr>
          <a:xfrm>
            <a:off x="7403690" y="3716594"/>
            <a:ext cx="4107098" cy="23794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0859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E5FC30-A989-ABA9-F24B-A3116B89B8F3}"/>
              </a:ext>
            </a:extLst>
          </p:cNvPr>
          <p:cNvSpPr txBox="1"/>
          <p:nvPr/>
        </p:nvSpPr>
        <p:spPr>
          <a:xfrm>
            <a:off x="580103" y="1002890"/>
            <a:ext cx="980276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 Cuisines by City</a:t>
            </a:r>
          </a:p>
          <a:p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Kolkata leads with 3.39K (14.39%)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restaurant presence in major metros: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Bangalore: 3.25K (13.79%)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Chennai: 3.12K (13.25%)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Mumbai: 3.05K (12.93%)</a:t>
            </a:r>
          </a:p>
          <a:p>
            <a:endParaRPr lang="en-IN" dirty="0"/>
          </a:p>
          <a:p>
            <a:endParaRPr lang="en-IN" dirty="0"/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 Diversification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 Standardization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Expansion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Engagement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Niche Market Development </a:t>
            </a:r>
          </a:p>
          <a:p>
            <a:endParaRPr lang="en-IN" dirty="0"/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1D7B672E-2CCE-A374-B09A-5DC9E378A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5" t="45939" r="665"/>
          <a:stretch/>
        </p:blipFill>
        <p:spPr>
          <a:xfrm>
            <a:off x="5481484" y="1585484"/>
            <a:ext cx="5766619" cy="3312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586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ECBB1-3669-9ECE-096B-C575FEA31750}"/>
              </a:ext>
            </a:extLst>
          </p:cNvPr>
          <p:cNvSpPr txBox="1"/>
          <p:nvPr/>
        </p:nvSpPr>
        <p:spPr>
          <a:xfrm>
            <a:off x="511277" y="609600"/>
            <a:ext cx="7010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2800" b="1" i="0" u="none" strike="noStrike" dirty="0">
                <a:solidFill>
                  <a:srgbClr val="FF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Task10: Area-wise Restaurant Analysis</a:t>
            </a:r>
            <a:endParaRPr lang="en-IN" sz="2800" b="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IN" sz="2800" dirty="0">
                <a:solidFill>
                  <a:srgbClr val="FF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800" dirty="0">
              <a:solidFill>
                <a:srgbClr val="FF66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bar graph with numbers and a number of restaurants&#10;&#10;Description automatically generated">
            <a:extLst>
              <a:ext uri="{FF2B5EF4-FFF2-40B4-BE49-F238E27FC236}">
                <a16:creationId xmlns:a16="http://schemas.microsoft.com/office/drawing/2014/main" id="{C742BE2F-8CD1-A048-7345-C7DF96EF3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30" y="1379041"/>
            <a:ext cx="4320914" cy="31437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38C6EE-853F-ACCB-CBEB-CC10405E1073}"/>
              </a:ext>
            </a:extLst>
          </p:cNvPr>
          <p:cNvSpPr txBox="1"/>
          <p:nvPr/>
        </p:nvSpPr>
        <p:spPr>
          <a:xfrm>
            <a:off x="5338917" y="1379041"/>
            <a:ext cx="649912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</a:t>
            </a:r>
          </a:p>
          <a:p>
            <a:pPr algn="just"/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Areas with Highest Restaurant Counts: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Rohini: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257 restaurants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Chembur: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208 restaurants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Kothrud: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149 restaurants</a:t>
            </a:r>
          </a:p>
          <a:p>
            <a:pPr algn="just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Mid-range Areas: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Andheri East,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Navrangpura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Indiranagar, and Kurla all have around 125-135 restaurants.</a:t>
            </a:r>
          </a:p>
          <a:p>
            <a:pPr algn="just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Restaurant Count Areas: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Areas like Marol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Sakinaka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Anna Nagar have the fewest restaurants, with 73 each.</a:t>
            </a:r>
          </a:p>
          <a:p>
            <a:pPr algn="just"/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14D81-B6C5-D535-E5FB-7E176977B7F6}"/>
              </a:ext>
            </a:extLst>
          </p:cNvPr>
          <p:cNvSpPr txBox="1"/>
          <p:nvPr/>
        </p:nvSpPr>
        <p:spPr>
          <a:xfrm>
            <a:off x="602408" y="4787212"/>
            <a:ext cx="112356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Observations</a:t>
            </a:r>
          </a:p>
          <a:p>
            <a:pPr algn="just"/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Rohini and Chembur are Highly Populated with Restaurants: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These areas have the most establishments, potentially due to high demand or larger population density.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Wide Distribution Across Areas: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number of restaurants varies significantly, indicating diverse restaurant coverage across different neighborhoods.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19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02B1F-A443-EEDE-2253-E03708AFC06E}"/>
              </a:ext>
            </a:extLst>
          </p:cNvPr>
          <p:cNvSpPr txBox="1"/>
          <p:nvPr/>
        </p:nvSpPr>
        <p:spPr>
          <a:xfrm>
            <a:off x="403123" y="226142"/>
            <a:ext cx="11572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Concentration in Key Areas: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Certain areas, like Rohini and Chembur, have a dense concentration of restaurants, which may lead to high competition.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Under-Served Areas: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Areas with lower counts (e.g., Marol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Sakinaka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Anna Nagar) may present opportunities for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Expansion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Competitive Analysis in High-Density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Promotional Campaigns in Mid-Range Areas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23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A0B04-0D0E-5878-809E-FBB1D2F5FFA6}"/>
              </a:ext>
            </a:extLst>
          </p:cNvPr>
          <p:cNvSpPr txBox="1"/>
          <p:nvPr/>
        </p:nvSpPr>
        <p:spPr>
          <a:xfrm>
            <a:off x="442452" y="422787"/>
            <a:ext cx="699073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2800" b="1" i="0" u="none" strike="noStrike" dirty="0">
                <a:solidFill>
                  <a:srgbClr val="FF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11: Correlation Analysis</a:t>
            </a:r>
            <a:endParaRPr lang="en-IN" sz="2800" b="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IN" sz="2800" dirty="0">
                <a:solidFill>
                  <a:srgbClr val="FF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800" dirty="0">
              <a:solidFill>
                <a:srgbClr val="FF66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C65B3D9-1F7D-3979-2A83-2F6430B91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79" y="1434593"/>
            <a:ext cx="6444000" cy="46322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EC5C6E-90AA-693C-9BBE-34E708F4F478}"/>
              </a:ext>
            </a:extLst>
          </p:cNvPr>
          <p:cNvSpPr txBox="1"/>
          <p:nvPr/>
        </p:nvSpPr>
        <p:spPr>
          <a:xfrm>
            <a:off x="589934" y="1612490"/>
            <a:ext cx="462116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</a:t>
            </a:r>
          </a:p>
          <a:p>
            <a:pPr algn="just"/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vs. Ratings: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weak positive correlation is observed. Higher-priced restaurants tend to have slightly better ratings, but the relationship is not strong.</a:t>
            </a:r>
          </a:p>
          <a:p>
            <a:pPr algn="just"/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vs. Delivery Time: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Minimal correlation exists between price and delivery time, suggesting that higher prices do not necessarily lead to faster or slower deliveries.</a:t>
            </a:r>
          </a:p>
          <a:p>
            <a:pPr algn="just"/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Time vs. Ratings: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negative correlation observed. Longer delivery times are associated with lower ratings, indicating a clear preference for faster service among customers.</a:t>
            </a:r>
          </a:p>
          <a:p>
            <a:pPr algn="just"/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4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1E277-42DD-6666-2121-5B5392D4FE28}"/>
              </a:ext>
            </a:extLst>
          </p:cNvPr>
          <p:cNvSpPr txBox="1"/>
          <p:nvPr/>
        </p:nvSpPr>
        <p:spPr>
          <a:xfrm>
            <a:off x="589935" y="609600"/>
            <a:ext cx="1102196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</a:t>
            </a:r>
          </a:p>
          <a:p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Satisfaction and Delivery Time: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Faster delivery times are crucial for higher customer ratings, emphasizing the importance of timely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Impact on Ratings is Minimal: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While higher prices slightly correlate with better ratings, the impact is marginal, suggesting other factors (e.g., service quality, food taste) might drive ratings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Time Independent of Price: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Price does not seem to affect delivery time, indicating that operational factors (e.g., restaurant location, logistics) may be more significant.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Reducing Delivery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Value for High-Priced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 Further Analysis by Location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81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6EF9BC-3708-FC0C-73D6-FEB13BA9063A}"/>
              </a:ext>
            </a:extLst>
          </p:cNvPr>
          <p:cNvSpPr txBox="1">
            <a:spLocks/>
          </p:cNvSpPr>
          <p:nvPr/>
        </p:nvSpPr>
        <p:spPr>
          <a:xfrm>
            <a:off x="557293" y="324464"/>
            <a:ext cx="9189621" cy="114054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>
              <a:spcBef>
                <a:spcPts val="1200"/>
              </a:spcBef>
              <a:spcAft>
                <a:spcPts val="1200"/>
              </a:spcAft>
            </a:pPr>
            <a:r>
              <a:rPr lang="en-US" sz="3000" dirty="0">
                <a:solidFill>
                  <a:srgbClr val="FF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1: Top 10 Areas with Most Restaurant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15895-1DB1-5EAC-97BB-67063C5131AD}"/>
              </a:ext>
            </a:extLst>
          </p:cNvPr>
          <p:cNvSpPr txBox="1"/>
          <p:nvPr/>
        </p:nvSpPr>
        <p:spPr>
          <a:xfrm>
            <a:off x="5545392" y="1626872"/>
            <a:ext cx="61746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  <a:p>
            <a:pPr algn="just"/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High-Density Zones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Rohini and Chembur lead with the highest restaurant counts, indicating these areas as key customer hotspots with intense competition.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Urban and Commercial Areas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Many of these high-density areas are urban and commercially active, with a large target audience of potential customers.</a:t>
            </a: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A1E66-54FD-F51C-930A-55DF661F57BB}"/>
              </a:ext>
            </a:extLst>
          </p:cNvPr>
          <p:cNvSpPr txBox="1"/>
          <p:nvPr/>
        </p:nvSpPr>
        <p:spPr>
          <a:xfrm>
            <a:off x="5545392" y="3815356"/>
            <a:ext cx="617465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pPr algn="just"/>
            <a:endParaRPr lang="en-US" sz="20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 Promotions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Delivery Logistics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Market Potential</a:t>
            </a:r>
            <a:endParaRPr lang="en-IN" dirty="0"/>
          </a:p>
        </p:txBody>
      </p:sp>
      <p:pic>
        <p:nvPicPr>
          <p:cNvPr id="10" name="Picture 9" descr="A graph of a bar chart&#10;&#10;Description automatically generated">
            <a:extLst>
              <a:ext uri="{FF2B5EF4-FFF2-40B4-BE49-F238E27FC236}">
                <a16:creationId xmlns:a16="http://schemas.microsoft.com/office/drawing/2014/main" id="{540FB043-48CD-6CCC-07DE-704619D91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95" y="1626872"/>
            <a:ext cx="4092295" cy="37808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871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030783-F404-546F-F01C-D4D7A6562D11}"/>
              </a:ext>
            </a:extLst>
          </p:cNvPr>
          <p:cNvSpPr txBox="1"/>
          <p:nvPr/>
        </p:nvSpPr>
        <p:spPr>
          <a:xfrm>
            <a:off x="589935" y="452284"/>
            <a:ext cx="782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FF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12: Customer Feedback Analysis</a:t>
            </a:r>
            <a:endParaRPr lang="en-IN" sz="2800" dirty="0">
              <a:solidFill>
                <a:srgbClr val="FF66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F64C8BD1-830D-F1AC-6F4C-11F403184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53" y="1244826"/>
            <a:ext cx="5904000" cy="32484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0E13B13-DA1D-C26E-2358-24865701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755" y="1162862"/>
            <a:ext cx="490629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ratings fall between 2.5 and 4.0.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2.5 - 3.0 ratings: High count (3.3K restaurants).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3.5 - 4.0 ratings: Another peak (3.3K restaurants).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Few restaurants have ratings over 4.0, indicating room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0D15E-C53A-823F-6E00-159571981C9E}"/>
              </a:ext>
            </a:extLst>
          </p:cNvPr>
          <p:cNvSpPr txBox="1"/>
          <p:nvPr/>
        </p:nvSpPr>
        <p:spPr>
          <a:xfrm>
            <a:off x="589935" y="4709652"/>
            <a:ext cx="768882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Restaurants by Total Ratings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Performers: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Restaurants with highest engagement include: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4M Biryani House,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Bawarchi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Grand Hotel with 10K total ratings each.</a:t>
            </a:r>
          </a:p>
          <a:p>
            <a:pPr algn="just"/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 engagement does not always correlate with high ratings, indicating potential quality or consistency issues.</a:t>
            </a:r>
          </a:p>
          <a:p>
            <a:pPr algn="just"/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95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161252-06C5-BDA4-14FD-FFA8A8D59C96}"/>
              </a:ext>
            </a:extLst>
          </p:cNvPr>
          <p:cNvSpPr txBox="1"/>
          <p:nvPr/>
        </p:nvSpPr>
        <p:spPr>
          <a:xfrm>
            <a:off x="294968" y="314632"/>
            <a:ext cx="94782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Total Ratings vs. Average Ratings by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Chennai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Bangalore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 the highest average ratings (around 3.8).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Hyderabad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shows high average total ratings but moderate average ratings (around 3.6).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Surat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lower engagement and ratings.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</a:t>
            </a:r>
          </a:p>
          <a:p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volume of total ratings for specific restaurants suggests strong brand presence or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 in average ratings across cities highlights potential regional satisfaction differences.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Cities with lower ratings could have service or quality issues needing attention.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Customer Experience in Low-Rating Areas: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Encourage High-Rated Locations to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Reviews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 Consistency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32FA3-60DC-1CE9-1D3F-5619424CF5C5}"/>
              </a:ext>
            </a:extLst>
          </p:cNvPr>
          <p:cNvSpPr txBox="1"/>
          <p:nvPr/>
        </p:nvSpPr>
        <p:spPr>
          <a:xfrm>
            <a:off x="648930" y="297078"/>
            <a:ext cx="597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none" strike="noStrike" dirty="0">
                <a:solidFill>
                  <a:srgbClr val="FF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13: Geographical Mapping</a:t>
            </a:r>
            <a:endParaRPr lang="en-IN" sz="2800" dirty="0">
              <a:solidFill>
                <a:srgbClr val="FF66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map of the country&#10;&#10;Description automatically generated">
            <a:extLst>
              <a:ext uri="{FF2B5EF4-FFF2-40B4-BE49-F238E27FC236}">
                <a16:creationId xmlns:a16="http://schemas.microsoft.com/office/drawing/2014/main" id="{58A1CC92-C825-B603-AF17-C0B0AD838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082" y="1713445"/>
            <a:ext cx="4351397" cy="447332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3BDE39-8767-F598-BAA2-0D9CD2BC7029}"/>
              </a:ext>
            </a:extLst>
          </p:cNvPr>
          <p:cNvSpPr txBox="1"/>
          <p:nvPr/>
        </p:nvSpPr>
        <p:spPr>
          <a:xfrm>
            <a:off x="648930" y="1012723"/>
            <a:ext cx="616482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 Analysis</a:t>
            </a:r>
          </a:p>
          <a:p>
            <a:pPr algn="just"/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Restaurant Concentration in Metro Cities</a:t>
            </a:r>
          </a:p>
          <a:p>
            <a:pPr algn="just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Cities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Mumbai, Bangalore, Hyderabad, and Kolkata show high restaurant presence and likely higher customer engagement.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These cities are key markets with established brand recognition and active customer bases.</a:t>
            </a:r>
          </a:p>
          <a:p>
            <a:pPr algn="just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Distribution</a:t>
            </a:r>
          </a:p>
          <a:p>
            <a:pPr algn="just"/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South and West India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Higher density of restaurant locations, indicating a stronger market presence.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East and North-East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Limited presence, mainly around Kolkata.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North and Central India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Moderate concentration around New Delhi, with sparse distribution elsewhere.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Underserved Areas</a:t>
            </a:r>
          </a:p>
          <a:p>
            <a:pPr algn="just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Opportunities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Regions with fewer or no restaurants, particularly in Central and parts of Northern India, may represent areas for expansion.</a:t>
            </a:r>
          </a:p>
          <a:p>
            <a:pPr algn="just"/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457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09FD36-D9C1-CDFF-57AC-A9A82E85164C}"/>
              </a:ext>
            </a:extLst>
          </p:cNvPr>
          <p:cNvSpPr txBox="1"/>
          <p:nvPr/>
        </p:nvSpPr>
        <p:spPr>
          <a:xfrm>
            <a:off x="471948" y="452284"/>
            <a:ext cx="1150374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</a:t>
            </a:r>
          </a:p>
          <a:p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 Marketing and Promotions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-Expansion Strategy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-Improve Customer Experience in Key Markets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FB6A543-C4AE-9247-6555-9FCB1DF38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8" y="954632"/>
            <a:ext cx="1088431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Hotspots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High customer engagement likely in cities with dense restaurant clusters like Bangalore, Mumbai, and Hyderabad.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Gaps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Regions with limited or no restaurants could be strategic for expansion or marketing focus, especially in Central and Eastern India.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Experience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High-engagement cities should be prioritized for enhancing customer service, menu variety, and promotional efforts.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65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6042EF-9755-96E5-2B4D-7F0DEF0F93D9}"/>
              </a:ext>
            </a:extLst>
          </p:cNvPr>
          <p:cNvSpPr txBox="1"/>
          <p:nvPr/>
        </p:nvSpPr>
        <p:spPr>
          <a:xfrm>
            <a:off x="462116" y="422787"/>
            <a:ext cx="7964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none" strike="noStrike" dirty="0"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Task 14: Business Recommendations</a:t>
            </a:r>
            <a:endParaRPr lang="en-IN" sz="2800" dirty="0">
              <a:solidFill>
                <a:srgbClr val="FF66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E4B75-23BB-7B81-6A6F-666369AB1A27}"/>
              </a:ext>
            </a:extLst>
          </p:cNvPr>
          <p:cNvSpPr txBox="1"/>
          <p:nvPr/>
        </p:nvSpPr>
        <p:spPr>
          <a:xfrm>
            <a:off x="629265" y="1229032"/>
            <a:ext cx="10274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Delivery Time Strategy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Expansion in Underserved Areas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Cuisine Portfolio Optimization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Price-Performance Alignment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Geographic Performance Enhancement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60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C7B868-EB59-508B-7AB5-DCF3B5FBD512}"/>
              </a:ext>
            </a:extLst>
          </p:cNvPr>
          <p:cNvSpPr txBox="1"/>
          <p:nvPr/>
        </p:nvSpPr>
        <p:spPr>
          <a:xfrm>
            <a:off x="353960" y="285136"/>
            <a:ext cx="1108095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2800" b="1" i="0" u="none" strike="noStrike" dirty="0">
                <a:solidFill>
                  <a:srgbClr val="FF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2: Most Popular Food Types Served by Swiggy Restaurants in Each City</a:t>
            </a:r>
            <a:endParaRPr lang="en-US" b="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D9891-B9DC-214C-F657-0CF6CA22D933}"/>
              </a:ext>
            </a:extLst>
          </p:cNvPr>
          <p:cNvSpPr txBox="1"/>
          <p:nvPr/>
        </p:nvSpPr>
        <p:spPr>
          <a:xfrm>
            <a:off x="993058" y="1366684"/>
            <a:ext cx="103238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  <a:p>
            <a:pPr algn="just"/>
            <a:endParaRPr lang="en-US" sz="20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Demand for Indian Cuisine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Indian cuisine is widely popular, consistently ranking as the top food type in all listed cities.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Preferences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high counts in cities like Kolkata and Chennai indicate a strong preference for Indian cuisine, suggesting Swiggy’s current offerings align well with local tastes.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5" name="Picture 4" descr="A graph of blue bars with white text&#10;&#10;Description automatically generated">
            <a:extLst>
              <a:ext uri="{FF2B5EF4-FFF2-40B4-BE49-F238E27FC236}">
                <a16:creationId xmlns:a16="http://schemas.microsoft.com/office/drawing/2014/main" id="{8E0EFA10-7837-87EE-1E93-0962693BD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55" y="3234813"/>
            <a:ext cx="4994787" cy="29922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0A97E7-2F86-3CC2-0F3B-A68689E58629}"/>
              </a:ext>
            </a:extLst>
          </p:cNvPr>
          <p:cNvSpPr txBox="1"/>
          <p:nvPr/>
        </p:nvSpPr>
        <p:spPr>
          <a:xfrm>
            <a:off x="993058" y="3677265"/>
            <a:ext cx="59091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pPr algn="just"/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Localized Marketing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Cuisine Diversification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Partnership Opportunities</a:t>
            </a:r>
          </a:p>
        </p:txBody>
      </p:sp>
    </p:spTree>
    <p:extLst>
      <p:ext uri="{BB962C8B-B14F-4D97-AF65-F5344CB8AC3E}">
        <p14:creationId xmlns:p14="http://schemas.microsoft.com/office/powerpoint/2010/main" val="78925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02633-77F3-BEA0-CE61-46C3A34D3195}"/>
              </a:ext>
            </a:extLst>
          </p:cNvPr>
          <p:cNvSpPr txBox="1"/>
          <p:nvPr/>
        </p:nvSpPr>
        <p:spPr>
          <a:xfrm>
            <a:off x="521110" y="344129"/>
            <a:ext cx="113857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u="none" strike="noStrike" dirty="0">
                <a:solidFill>
                  <a:srgbClr val="FF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3: Top Rated Swiggy Restaurants (In Percentage)</a:t>
            </a:r>
            <a:endParaRPr lang="en-US" sz="2800" b="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5" name="Picture 4" descr="A pie chart with numbers and a red circle&#10;&#10;Description automatically generated">
            <a:extLst>
              <a:ext uri="{FF2B5EF4-FFF2-40B4-BE49-F238E27FC236}">
                <a16:creationId xmlns:a16="http://schemas.microsoft.com/office/drawing/2014/main" id="{7EA4EA8E-E3BE-C512-DEF4-ACD854C9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"/>
          <a:stretch/>
        </p:blipFill>
        <p:spPr>
          <a:xfrm>
            <a:off x="979539" y="1332641"/>
            <a:ext cx="4152899" cy="34360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84D3C-0F0B-FF42-89B3-DFE70C41669A}"/>
              </a:ext>
            </a:extLst>
          </p:cNvPr>
          <p:cNvSpPr txBox="1"/>
          <p:nvPr/>
        </p:nvSpPr>
        <p:spPr>
          <a:xfrm>
            <a:off x="5240594" y="1327355"/>
            <a:ext cx="6263148" cy="2517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FB9B0D-801F-406B-812E-E4B0BD03ABDC}"/>
              </a:ext>
            </a:extLst>
          </p:cNvPr>
          <p:cNvSpPr txBox="1"/>
          <p:nvPr/>
        </p:nvSpPr>
        <p:spPr>
          <a:xfrm>
            <a:off x="5407741" y="1251434"/>
            <a:ext cx="626314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Rated Restaurants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Rated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(Average Rating &gt; 4.5): 3.73% (0.32K restaurants)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96.27% (8.36K restaurants)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</a:t>
            </a: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a small fraction (3.73%) of Swiggy restaurants have achieved a top rating above 4.5, while the vast majority fall below this threshold.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  <a:p>
            <a:pPr algn="just"/>
            <a:endParaRPr lang="en-US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High-Rated Options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low percentage of top-rated restaurants indicates an opportunity for quality improvement.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Perception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higher proportion of top-rated options could improve customer perception, potentially increasing user satisfaction and loyalty.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AC3DF-0237-DAFE-60CE-A50BD0A56C76}"/>
              </a:ext>
            </a:extLst>
          </p:cNvPr>
          <p:cNvSpPr txBox="1"/>
          <p:nvPr/>
        </p:nvSpPr>
        <p:spPr>
          <a:xfrm>
            <a:off x="979539" y="5147388"/>
            <a:ext cx="54950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 Improvement Initiatives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Incentives for High Ratings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Feedback Collection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 Top Rated Restaurants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1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2E398-AAFC-4A47-DF0A-7D9EB686BF02}"/>
              </a:ext>
            </a:extLst>
          </p:cNvPr>
          <p:cNvSpPr txBox="1"/>
          <p:nvPr/>
        </p:nvSpPr>
        <p:spPr>
          <a:xfrm>
            <a:off x="412955" y="294968"/>
            <a:ext cx="1105145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2800" b="1" i="0" u="none" strike="noStrike" dirty="0">
                <a:solidFill>
                  <a:srgbClr val="FF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4: Correlation of Factors Affecting Average Rating</a:t>
            </a:r>
            <a:endParaRPr lang="en-US" sz="2800" b="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800" dirty="0">
                <a:solidFill>
                  <a:srgbClr val="FF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800" dirty="0">
              <a:solidFill>
                <a:srgbClr val="FF66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7B1BD-E0D7-FF1B-8FF6-E7F55B883785}"/>
              </a:ext>
            </a:extLst>
          </p:cNvPr>
          <p:cNvSpPr txBox="1"/>
          <p:nvPr/>
        </p:nvSpPr>
        <p:spPr>
          <a:xfrm>
            <a:off x="875071" y="953729"/>
            <a:ext cx="5614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vs. Average Rating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There is a slight positive correlation between price and average ratings.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As the price increases, average ratings tend to increase mildly. This suggests that customers may associate higher prices with better quality or premium service.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1C44B-BD51-DBCB-C03A-EC242FC62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23" y="1310456"/>
            <a:ext cx="4816257" cy="23698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A6667-F7C6-DD2D-B897-648453E11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88" y="3959117"/>
            <a:ext cx="4778154" cy="24613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047CC7-3C25-D328-3950-A56B947648E4}"/>
              </a:ext>
            </a:extLst>
          </p:cNvPr>
          <p:cNvSpPr txBox="1"/>
          <p:nvPr/>
        </p:nvSpPr>
        <p:spPr>
          <a:xfrm>
            <a:off x="6096000" y="3959117"/>
            <a:ext cx="57322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Time vs. Average Rating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There is a strong negative correlation between delivery time and average ratings.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Longer delivery times tend to result in lower average ratings. This highlights the importance of timely service in maintaining customer satisfaction.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52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69853-AD84-D8DC-B6D6-AE266BE57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9" y="643806"/>
            <a:ext cx="4070555" cy="25860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0BB668-508F-34CB-A171-09FC3775B76D}"/>
              </a:ext>
            </a:extLst>
          </p:cNvPr>
          <p:cNvSpPr txBox="1"/>
          <p:nvPr/>
        </p:nvSpPr>
        <p:spPr>
          <a:xfrm>
            <a:off x="4935794" y="643807"/>
            <a:ext cx="669576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Ratings vs. Average Rating</a:t>
            </a:r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wide range of average ratings is observed regardless of the number of total ratings.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Popular restaurants (with high total ratings) generally have high average ratings. However, there are instances of restaurants with many ratings but only moderate average scores, indicating variability in customer experiences.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62B8D-E144-6262-6F46-34445AE399C3}"/>
              </a:ext>
            </a:extLst>
          </p:cNvPr>
          <p:cNvSpPr txBox="1"/>
          <p:nvPr/>
        </p:nvSpPr>
        <p:spPr>
          <a:xfrm>
            <a:off x="698090" y="3628103"/>
            <a:ext cx="10274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Delivery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Perceived Value through Pricing Strategy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 Customer Feedback for Popular and High-Rating Items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Tailor Strategies by Location and Cuisine Type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Customer Experience through Consistent Quality and Timely Service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5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842C97-0B61-8DBC-90C7-2F291820C404}"/>
              </a:ext>
            </a:extLst>
          </p:cNvPr>
          <p:cNvSpPr txBox="1"/>
          <p:nvPr/>
        </p:nvSpPr>
        <p:spPr>
          <a:xfrm>
            <a:off x="530942" y="422787"/>
            <a:ext cx="11179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FF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5: Correlation Between Restaurant Price and Average Rating</a:t>
            </a:r>
            <a:endParaRPr lang="en-IN" sz="2800" dirty="0">
              <a:solidFill>
                <a:srgbClr val="FF66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02308-680B-A479-4EB1-56E7CC7A0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9" y="1494657"/>
            <a:ext cx="4816257" cy="29495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BB846E-805B-B8C3-7BFA-680767D161E7}"/>
              </a:ext>
            </a:extLst>
          </p:cNvPr>
          <p:cNvSpPr txBox="1"/>
          <p:nvPr/>
        </p:nvSpPr>
        <p:spPr>
          <a:xfrm>
            <a:off x="5761703" y="1415147"/>
            <a:ext cx="59485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vs. Average Rating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mild positive correlation exists between price and average ratings.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Higher-priced items tend to receive slightly better ratings, likely due to perceived higher quality or premium experience.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may equate higher prices with better quality, influencing their rating behavior.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21B7C-D793-F915-CB71-2E347357033F}"/>
              </a:ext>
            </a:extLst>
          </p:cNvPr>
          <p:cNvSpPr txBox="1"/>
          <p:nvPr/>
        </p:nvSpPr>
        <p:spPr>
          <a:xfrm>
            <a:off x="718529" y="4709652"/>
            <a:ext cx="104902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Emphasize the quality of premium-priced menu items in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clear value propositions for higher-priced items to justify their cost and boost ratings.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07970D-CA8E-63E8-1996-63F93739976A}"/>
              </a:ext>
            </a:extLst>
          </p:cNvPr>
          <p:cNvSpPr txBox="1"/>
          <p:nvPr/>
        </p:nvSpPr>
        <p:spPr>
          <a:xfrm>
            <a:off x="550607" y="1368464"/>
            <a:ext cx="60173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Findings</a:t>
            </a:r>
          </a:p>
          <a:p>
            <a:pPr algn="just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3 Cities by Restaurant Count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Kolkata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leads with the highest number of restaurants (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1,346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Mumbai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follows closely with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1,277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restaurants.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Chennai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ranks third with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1,106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restaurants.</a:t>
            </a:r>
          </a:p>
          <a:p>
            <a:pPr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Mid-range Cities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Hyderabad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a similar restaurant count (around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1,075-1,090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indicating strong regional presence.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Bangalore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946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restaurants, slightly behind Hyderabad.</a:t>
            </a:r>
          </a:p>
          <a:p>
            <a:pPr algn="just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Restaurant Counts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Surat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Delhi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the fewest restaurants, with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512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611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respectively, suggesting potential growth opportunities in these areas.</a:t>
            </a:r>
          </a:p>
          <a:p>
            <a:pPr algn="just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F8281-FCEB-E363-E8DE-C6133D4268CE}"/>
              </a:ext>
            </a:extLst>
          </p:cNvPr>
          <p:cNvSpPr txBox="1"/>
          <p:nvPr/>
        </p:nvSpPr>
        <p:spPr>
          <a:xfrm>
            <a:off x="550607" y="176981"/>
            <a:ext cx="1098263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b="0" i="0" u="none" strike="noStrike" dirty="0">
                <a:solidFill>
                  <a:srgbClr val="FF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800" b="1" i="0" u="none" strike="noStrike" dirty="0">
                <a:solidFill>
                  <a:srgbClr val="FF66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6: City-wise Restaurant Count</a:t>
            </a:r>
            <a:endParaRPr lang="en-US" sz="2800" b="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800" dirty="0">
                <a:solidFill>
                  <a:srgbClr val="FF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800" dirty="0">
              <a:solidFill>
                <a:srgbClr val="FF66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urple bar graph with numbers&#10;&#10;Description automatically generated">
            <a:extLst>
              <a:ext uri="{FF2B5EF4-FFF2-40B4-BE49-F238E27FC236}">
                <a16:creationId xmlns:a16="http://schemas.microsoft.com/office/drawing/2014/main" id="{42FC6755-E9FD-ABF3-1B66-68BA713E6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928" y="1894036"/>
            <a:ext cx="4671465" cy="30699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334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2829D8-21F4-59A3-ECF7-23365477616E}"/>
              </a:ext>
            </a:extLst>
          </p:cNvPr>
          <p:cNvSpPr txBox="1"/>
          <p:nvPr/>
        </p:nvSpPr>
        <p:spPr>
          <a:xfrm>
            <a:off x="747252" y="586647"/>
            <a:ext cx="104811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 metro cities (Kolkata, Mumbai, Chennai) have the highest number of restaurants, indicating a competitive landscape.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Smaller cities like Surat show lower counts, presenting opportunities for new market entry and expansion.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pPr algn="just"/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in Emerging Markets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increasing presence in underrepresented cities like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Delhi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capture untapped demand.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Strengthen Competitive Edge in Top Cities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service offerings and marketing in cities like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Kolkata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Mumbai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maintain a strong market position.</a:t>
            </a:r>
          </a:p>
          <a:p>
            <a:pPr algn="just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38880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2132</Words>
  <Application>Microsoft Office PowerPoint</Application>
  <PresentationFormat>Widescreen</PresentationFormat>
  <Paragraphs>315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Meiryo</vt:lpstr>
      <vt:lpstr>Aptos</vt:lpstr>
      <vt:lpstr>Aptos Black</vt:lpstr>
      <vt:lpstr>Arial</vt:lpstr>
      <vt:lpstr>Calibri</vt:lpstr>
      <vt:lpstr>Corbel</vt:lpstr>
      <vt:lpstr>Wanted Sans Variable</vt:lpstr>
      <vt:lpstr>SketchLinesVTI</vt:lpstr>
      <vt:lpstr>RESTAURANT ANALYSIS OF SWIGGY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B0428</dc:creator>
  <cp:lastModifiedBy>B0428</cp:lastModifiedBy>
  <cp:revision>31</cp:revision>
  <dcterms:created xsi:type="dcterms:W3CDTF">2024-11-11T12:29:48Z</dcterms:created>
  <dcterms:modified xsi:type="dcterms:W3CDTF">2024-12-02T20:38:04Z</dcterms:modified>
</cp:coreProperties>
</file>