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lay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NkX2LfSie3mm3734CUPvkNdkU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65715e9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65715e9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65715e9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65715e9d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65715e9d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65715e9d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projectpro.io/article/llm-guardrails/1058#:~:text=Types%20of%20LLM%20Guardrails%201%201)%20Adaptive%20Guardrails,...%206%206)%20Input%20and%20Output%20Guardrails" TargetMode="External"/><Relationship Id="rId4" Type="http://schemas.openxmlformats.org/officeDocument/2006/relationships/hyperlink" Target="https://blogs.nvidia.com/blog/ai-chatbot-guardrails-nemo/" TargetMode="External"/><Relationship Id="rId10" Type="http://schemas.openxmlformats.org/officeDocument/2006/relationships/hyperlink" Target="https://platform.openai.com/docs/api-reference/introduction" TargetMode="External"/><Relationship Id="rId9" Type="http://schemas.openxmlformats.org/officeDocument/2006/relationships/hyperlink" Target="https://github.com/NVIDIA/NeMo-Guardrails" TargetMode="External"/><Relationship Id="rId5" Type="http://schemas.openxmlformats.org/officeDocument/2006/relationships/hyperlink" Target="https://www.datacamp.com/blog/llm-guardrails" TargetMode="External"/><Relationship Id="rId6" Type="http://schemas.openxmlformats.org/officeDocument/2006/relationships/hyperlink" Target="https://cookbook.openai.com/examples/how_to_use_guardrails" TargetMode="External"/><Relationship Id="rId7" Type="http://schemas.openxmlformats.org/officeDocument/2006/relationships/hyperlink" Target="https://www.confident-ai.com/blog/llm-guardrails-the-ultimate-guide-to-safeguard-llm-systems#:~:text=This%20article%20will%20teach%20you%20everything%20you%20need,for%2C%20and%20what%20makes%20great%20LLM%20guardrails%20great." TargetMode="External"/><Relationship Id="rId8" Type="http://schemas.openxmlformats.org/officeDocument/2006/relationships/hyperlink" Target="https://medium.com/@sls007/llm-guardrails-a-comprehensive-guide-to-securing-ai-applications-9ded5789da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6947" y="1039237"/>
            <a:ext cx="1211810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AU" sz="4400"/>
              <a:t>Guardrails for LLM Chatbot Applications – Ensuring Output Groundedness</a:t>
            </a:r>
            <a:endParaRPr b="1"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40150" y="3775902"/>
            <a:ext cx="11711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AU" sz="3300"/>
              <a:t>Enhancing Factual Accuracy &amp; Safety in Conversational AI</a:t>
            </a:r>
            <a:endParaRPr sz="2100"/>
          </a:p>
        </p:txBody>
      </p:sp>
      <p:sp>
        <p:nvSpPr>
          <p:cNvPr id="90" name="Google Shape;90;p1"/>
          <p:cNvSpPr txBox="1"/>
          <p:nvPr/>
        </p:nvSpPr>
        <p:spPr>
          <a:xfrm>
            <a:off x="8914150" y="5257800"/>
            <a:ext cx="293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 Sruthy Skaria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0478581406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sruthyscaria@gmail.com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Usecase – Banking Chatbot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838200" y="1572202"/>
            <a:ext cx="116238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customer asks, “What happens if I miss a mortgage payment?”</a:t>
            </a:r>
            <a:endParaRPr/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Data: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“Missing mortgage payments can lead to late fees and foreclosure.”</a:t>
            </a:r>
            <a:endParaRPr/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Guardrail Outcome Examples: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"Missing mortgage payments can lead to late fees and foreclosure."</a:t>
            </a:r>
            <a:endParaRPr/>
          </a:p>
          <a:p>
            <a:pPr indent="-2286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Moderation Fail: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"Missing payments may result in legal action." (Extra unsanctioned info)</a:t>
            </a:r>
            <a:endParaRPr/>
          </a:p>
          <a:p>
            <a:pPr indent="-2286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Fail: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"Missing payments can lead to late fees, but the bank might sue you." (Unsafe advisory language)</a:t>
            </a:r>
            <a:endParaRPr/>
          </a:p>
          <a:p>
            <a:pPr indent="-2286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Fail: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"Missing payments can result in lawsuits and severe penalties." (Both unsanctioned info and unsafe)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Strict adherence to reference data is critical.</a:t>
            </a:r>
            <a:endParaRPr/>
          </a:p>
        </p:txBody>
      </p:sp>
      <p:sp>
        <p:nvSpPr>
          <p:cNvPr id="162" name="Google Shape;1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en-AU" sz="4000"/>
              <a:t>Custom LLM-Based Guardrails – </a:t>
            </a:r>
            <a:r>
              <a:rPr b="1" lang="en-AU" sz="3200"/>
              <a:t>Approach &amp; Rationale</a:t>
            </a:r>
            <a:endParaRPr b="1"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838200" y="1519476"/>
            <a:ext cx="105156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Overview of Our Approach: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We built a custom LLM-based guardrail system rather than using NVIDIA NeMo Guardrails.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This approach allows seamless integration with any chatbot, regardless of the development team's framework.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It gives us full control over prompt design and decision logic.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Key Principles: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Strict Groundedness: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Answers must be entirely derived from approved reference data.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Answers must use the exact modal language from the reference data (e.g., if “may” is used, not “could” or “can”) without adding any new details.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Safety Enforcement: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No advisory language, guesses, or opinions are permitted.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The system checks for toxicity, profanity, bias, defamation, and sensitive topics.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71" name="Google Shape;1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847850"/>
            <a:ext cx="11265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Why This Matters in Banking:</a:t>
            </a:r>
            <a:endParaRPr b="1" sz="1800"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Banking communications must be factually accurate and comply with regulatory standards.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Strict guardrails help avoid misleading or unsafe responses.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/>
              <a:t>Custom guardrails allow us to tailor thresholds specifically for the sensitive nature of financial advice.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Our Custom vs. NeMo Guardrails:</a:t>
            </a:r>
            <a:endParaRPr b="1" sz="1800"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NeMo Guardrails</a:t>
            </a:r>
            <a:r>
              <a:rPr lang="en-AU" sz="1800"/>
              <a:t> is a robust, DSL-based system—but requires a commitment to the NeMo ecosystem.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AU" sz="1800"/>
              <a:t>Our Custom Solution</a:t>
            </a:r>
            <a:r>
              <a:rPr lang="en-AU" sz="1800"/>
              <a:t> provides flexibility and integration independence for any chatbot framework.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838200" y="365125"/>
            <a:ext cx="1135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Custom LLM-Based Guardrails – </a:t>
            </a:r>
            <a:r>
              <a:rPr lang="en-AU" sz="3200"/>
              <a:t>Approach &amp; Rationale </a:t>
            </a:r>
            <a:r>
              <a:rPr lang="en-AU" sz="2850">
                <a:solidFill>
                  <a:srgbClr val="3B3E4D"/>
                </a:solidFill>
              </a:rPr>
              <a:t>cont.</a:t>
            </a:r>
            <a:endParaRPr sz="5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Suggested Thresholds, Conditions 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669950" y="1462525"/>
            <a:ext cx="117042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Groundedness: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≥ 0.7  &amp;  </a:t>
            </a:r>
            <a:r>
              <a:rPr b="1" lang="en-AU" sz="1200"/>
              <a:t>Rationale:</a:t>
            </a:r>
            <a:r>
              <a:rPr lang="en-AU" sz="1200"/>
              <a:t> Ensures that answers are well supported by reference data; any extra, unverified detail results in rejection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Toxicity: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&lt; 0.3  &amp;  </a:t>
            </a:r>
            <a:r>
              <a:rPr b="1" lang="en-AU" sz="1200"/>
              <a:t>Rationale:</a:t>
            </a:r>
            <a:r>
              <a:rPr lang="en-AU" sz="1200"/>
              <a:t> Banking messages must be free of offensive, hateful, or discriminatory language.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Profanity: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0  &amp;  </a:t>
            </a:r>
            <a:r>
              <a:rPr b="1" lang="en-AU" sz="1200"/>
              <a:t>Rationale:</a:t>
            </a:r>
            <a:r>
              <a:rPr lang="en-AU" sz="1200"/>
              <a:t> Any presence of swear words or vulgar language triggers rejection.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Bias: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&lt; 0.3  &amp;  </a:t>
            </a:r>
            <a:r>
              <a:rPr b="1" lang="en-AU" sz="1200"/>
              <a:t>Rationale:</a:t>
            </a:r>
            <a:r>
              <a:rPr lang="en-AU" sz="1200"/>
              <a:t> Responses must remain neutral and objective; even slight bias is unacceptable.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Defamation: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&lt; 0.3  &amp;  </a:t>
            </a:r>
            <a:r>
              <a:rPr b="1" lang="en-AU" sz="1200"/>
              <a:t>Rationale:</a:t>
            </a:r>
            <a:r>
              <a:rPr lang="en-AU" sz="1200"/>
              <a:t> Prevents language that could defame or disparage others, ensuring a fair and professional tone.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Sensitive Topics: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&lt; 0.3  &amp;  </a:t>
            </a:r>
            <a:r>
              <a:rPr b="1" lang="en-AU" sz="1200"/>
              <a:t>Rationale:</a:t>
            </a:r>
            <a:r>
              <a:rPr lang="en-AU" sz="1200"/>
              <a:t> Ensures that responses do not inadvertently reference sensitive subjects such as violence, self-harm, or explicit content.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Neutral_and_Balanced_Tone: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≥ 0.8  &amp;  </a:t>
            </a:r>
            <a:r>
              <a:rPr b="1" lang="en-AU" sz="1200"/>
              <a:t>Rationale:</a:t>
            </a:r>
            <a:r>
              <a:rPr lang="en-AU" sz="1200"/>
              <a:t> Ensures that responses are delivered in a balanced and objective manner, avoiding overgeneralizations or speculative language.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/>
              <a:t>Professional_Language:</a:t>
            </a:r>
            <a:endParaRPr b="1"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AU" sz="1200"/>
              <a:t>Threshold:</a:t>
            </a:r>
            <a:r>
              <a:rPr lang="en-AU" sz="1200"/>
              <a:t> ≥ 0.8  &amp;  </a:t>
            </a:r>
            <a:r>
              <a:rPr b="1" lang="en-AU" sz="1200"/>
              <a:t>Rationale:</a:t>
            </a:r>
            <a:r>
              <a:rPr lang="en-AU" sz="1200"/>
              <a:t> Guarantees that the language used is formal, respectful, and adheres to industry standards, thus avoiding misinformation or unprofessional tones.</a:t>
            </a:r>
            <a:endParaRPr sz="1200"/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87" name="Google Shape;1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Implementation Details</a:t>
            </a:r>
            <a:endParaRPr sz="4000"/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286300" y="1515850"/>
            <a:ext cx="9855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Notes: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guardrail system leverages LLM calls to evaluate both groundedness and safety.</a:t>
            </a:r>
            <a:endParaRPr/>
          </a:p>
          <a:p>
            <a:pPr indent="-2032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combined prompt returns a JSON with all the scores.</a:t>
            </a:r>
            <a:endParaRPr/>
          </a:p>
          <a:p>
            <a:pPr indent="-2032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logic uses these scores to determine if an answer is valid or should be rejected.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&amp; Industry Practices: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A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Perspective API: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03200" lvl="3" marL="1600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toxicity thresholds ~0.7, but banking requires stricter (~0.3).</a:t>
            </a:r>
            <a:endParaRPr/>
          </a:p>
          <a:p>
            <a:pPr indent="-2159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A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OpenAI Content Guidelines:</a:t>
            </a:r>
            <a:endParaRPr sz="1800"/>
          </a:p>
          <a:p>
            <a:pPr indent="-203200" lvl="3" marL="1600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Emphasize tailored moderation in regulated industries.</a:t>
            </a:r>
            <a:endParaRPr/>
          </a:p>
          <a:p>
            <a:pPr indent="-2159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A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Regulatory Standards:</a:t>
            </a:r>
            <a:endParaRPr sz="1800"/>
          </a:p>
          <a:p>
            <a:pPr indent="-203200" lvl="3" marL="1600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Impose strict requirements on accuracy and neutrality in communications.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95" name="Google Shape;19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b="1" lang="en-AU"/>
            </a:br>
            <a:r>
              <a:rPr lang="en-AU"/>
              <a:t>Final Note</a:t>
            </a:r>
            <a:br>
              <a:rPr lang="en-AU"/>
            </a:br>
            <a:endParaRPr/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838200" y="1825625"/>
            <a:ext cx="1097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These thresholds are a starting point. </a:t>
            </a:r>
            <a:endParaRPr sz="18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Pilot testing, user feedback, and compliance reviews will further refine these values to ensure regulatory compliance and optimal customer experience.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203" name="Google Shape;20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Best Practices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838200" y="14192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000"/>
              <a:t>Continuous Monitoring:</a:t>
            </a:r>
            <a:endParaRPr sz="2000"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Regularly update your knowledge base.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Monitor and refine guardrail thresholds.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000"/>
              <a:t>Human-in-the-loop:</a:t>
            </a:r>
            <a:endParaRPr sz="2000"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Use human review for ambiguous cases.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000"/>
              <a:t>Iterative Improvement:</a:t>
            </a:r>
            <a:endParaRPr sz="2000"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Use feedback from deployment to enhance guardrail performance.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AU" sz="2000"/>
              <a:t>Compliance:</a:t>
            </a:r>
            <a:endParaRPr sz="2000"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/>
              <a:t>Ensure alignment with legal and regulatory requirements.</a:t>
            </a:r>
            <a:endParaRPr/>
          </a:p>
          <a:p>
            <a:pPr indent="-11112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210" name="Google Shape;21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211" name="Google Shape;21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65715e9d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Next Steps</a:t>
            </a:r>
            <a:endParaRPr/>
          </a:p>
        </p:txBody>
      </p:sp>
      <p:sp>
        <p:nvSpPr>
          <p:cNvPr id="218" name="Google Shape;218;g3465715e9df_0_0"/>
          <p:cNvSpPr txBox="1"/>
          <p:nvPr>
            <p:ph idx="1" type="body"/>
          </p:nvPr>
        </p:nvSpPr>
        <p:spPr>
          <a:xfrm>
            <a:off x="838200" y="1825625"/>
            <a:ext cx="11249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Multiple Prompts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Storing things in config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Automation of testing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Building chatbot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Moving chatbot to configs so that we can change llm easily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Optimising for time and cost -business evaluation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A-B Testing with users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Testing with other guardrail solutions - NeMo guardrails, Guardrails - AI, and DeepEval guardrails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Manual review and testing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References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838200" y="1359750"/>
            <a:ext cx="11353800" cy="478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AU" sz="1400" u="sng">
                <a:hlinkClick r:id="rId3"/>
              </a:rPr>
              <a:t>LLM Guardrails: Your Guide to Building Safe AI Applications</a:t>
            </a:r>
            <a:endParaRPr sz="1400"/>
          </a:p>
          <a:p>
            <a:pPr indent="-203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AU" sz="1400" u="sng">
                <a:hlinkClick r:id="rId4"/>
              </a:rPr>
              <a:t>NeMo Guardrails Keep AI Chatbots on Track | NVIDIA Blogs</a:t>
            </a:r>
            <a:endParaRPr sz="1400"/>
          </a:p>
          <a:p>
            <a:pPr indent="-203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AU" sz="1400" u="sng">
                <a:hlinkClick r:id="rId5"/>
              </a:rPr>
              <a:t>Top 20 LLM Guardrails With Examples | DataCamp</a:t>
            </a:r>
            <a:endParaRPr sz="1400"/>
          </a:p>
          <a:p>
            <a:pPr indent="-203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AU" sz="1400" u="sng">
                <a:hlinkClick r:id="rId6"/>
              </a:rPr>
              <a:t>How to implement LLM guardrails | OpenAI Cookbook</a:t>
            </a:r>
            <a:endParaRPr sz="1400"/>
          </a:p>
          <a:p>
            <a:pPr indent="-203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AU" sz="1400" u="sng">
                <a:hlinkClick r:id="rId7"/>
              </a:rPr>
              <a:t>LLM Guardrails for Data Leakage, Prompt Injection, and More - Confident AI</a:t>
            </a:r>
            <a:endParaRPr sz="1400"/>
          </a:p>
          <a:p>
            <a:pPr indent="-203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AU" sz="1400" u="sng">
                <a:hlinkClick r:id="rId8"/>
              </a:rPr>
              <a:t>LLM Guardrails: A Comprehensive Guide to Securing AI Applications | by awesomesaras | Medium</a:t>
            </a:r>
            <a:endParaRPr sz="1400"/>
          </a:p>
          <a:p>
            <a:pPr indent="-203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sz="1400" u="none" cap="none" strike="noStrike">
                <a:latin typeface="Arial"/>
                <a:ea typeface="Arial"/>
                <a:cs typeface="Arial"/>
                <a:sym typeface="Arial"/>
              </a:rPr>
              <a:t>NVIDIA NeMo Guardrails GitHub: </a:t>
            </a:r>
            <a:r>
              <a:rPr b="0" i="0" lang="en-AU" sz="1400" u="sng" cap="none" strike="noStrike">
                <a:latin typeface="Arial"/>
                <a:ea typeface="Arial"/>
                <a:cs typeface="Arial"/>
                <a:sym typeface="Arial"/>
                <a:hlinkClick r:id="rId9"/>
              </a:rPr>
              <a:t>https://github.com/NVIDIA/NeMo-Guardrails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sz="1400" u="none" cap="none" strike="noStrike">
                <a:latin typeface="Arial"/>
                <a:ea typeface="Arial"/>
                <a:cs typeface="Arial"/>
                <a:sym typeface="Arial"/>
              </a:rPr>
              <a:t>OpenAI API Documentation: </a:t>
            </a:r>
            <a:r>
              <a:rPr b="0" i="0" lang="en-AU" sz="1400" u="sng" cap="none" strike="noStrike">
                <a:latin typeface="Arial"/>
                <a:ea typeface="Arial"/>
                <a:cs typeface="Arial"/>
                <a:sym typeface="Arial"/>
                <a:hlinkClick r:id="rId10"/>
              </a:rPr>
              <a:t>https://platform.openai.com/docs/api-reference/introduction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sz="1400" u="none" cap="none" strike="noStrike">
                <a:latin typeface="Arial"/>
                <a:ea typeface="Arial"/>
                <a:cs typeface="Arial"/>
                <a:sym typeface="Arial"/>
              </a:rPr>
              <a:t>Related Research on LLM Safety and Groundedness:</a:t>
            </a:r>
            <a:endParaRPr sz="2400"/>
          </a:p>
          <a:p>
            <a:pPr indent="-889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sz="1400" u="none" cap="none" strike="noStrike">
                <a:latin typeface="Arial"/>
                <a:ea typeface="Arial"/>
                <a:cs typeface="Arial"/>
                <a:sym typeface="Arial"/>
              </a:rPr>
              <a:t> Bender, E. M., &amp; Koller, A. (2020). "Climbing towards NLU: On Meaning, Form, and Understanding in the Age of Data."</a:t>
            </a:r>
            <a:endParaRPr sz="2000"/>
          </a:p>
          <a:p>
            <a:pPr indent="-889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AU" sz="1400" u="none" cap="none" strike="noStrike">
                <a:latin typeface="Arial"/>
                <a:ea typeface="Arial"/>
                <a:cs typeface="Arial"/>
                <a:sym typeface="Arial"/>
              </a:rPr>
              <a:t> Marcus, G., &amp; Davis, E. (2020). "GPT-3, Bloviator: OpenAI’s language generator has no idea what it’s talking about.“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226" name="Google Shape;2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Agenda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050766"/>
            <a:ext cx="78531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Guardrails in LLM Applications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Output Groundedness Matters ?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Components of Guardrails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Strategies &amp; Examples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Metrics &amp; Testing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Studies &amp; Best Practices</a:t>
            </a:r>
            <a:endParaRPr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Next Steps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&amp; Q&amp;A</a:t>
            </a:r>
            <a:endParaRPr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Introduction to Guardrails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60857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Definition:</a:t>
            </a:r>
            <a:r>
              <a:rPr lang="en-AU" sz="2000"/>
              <a:t> Guardrails are layers of checks and controls that ensure LLM outputs are factually accurate, safe, and compliant.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Importance:</a:t>
            </a:r>
            <a:endParaRPr sz="2000"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Reduces misinformation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Increases trust and reliability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Meets regulatory and ethical standards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Use Cases:</a:t>
            </a:r>
            <a:r>
              <a:rPr lang="en-AU" sz="2000"/>
              <a:t> Banking, healthcare, legal, customer support</a:t>
            </a:r>
            <a:endParaRPr/>
          </a:p>
          <a:p>
            <a:pPr indent="-101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br>
              <a:rPr b="1" lang="en-AU" sz="4000"/>
            </a:br>
            <a:r>
              <a:rPr lang="en-AU" sz="4000"/>
              <a:t>Why Output Groundedness Matters</a:t>
            </a:r>
            <a:br>
              <a:rPr b="1" lang="en-AU" sz="4000"/>
            </a:br>
            <a:endParaRPr b="1" sz="4000"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54853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Groundedness:</a:t>
            </a:r>
            <a:r>
              <a:rPr lang="en-AU" sz="2000"/>
              <a:t> The degree to which an answer is directly supported by an approved knowledge base or reference data.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Key Points: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Prevents hallucinations (i.e., invented or unsanctioned details)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Ensures factual accuracy by strictly using provided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Critical in high-stakes domains (e.g., banking)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AU" sz="2000"/>
              <a:t>Example: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Reference Data: "Missing mortgage payments can result in late fees and foreclosure."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/>
              <a:t>Incorrect Answer: "Missing mortgage payments may lead to legal actions." (Not grounded)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3" name="Google Shape;11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14" name="Google Shape;11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Components of Guardrails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454400"/>
            <a:ext cx="10210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Filtering: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Sanitizes user input to prevent injection attacks and harmful content.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Verification: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Groundedness Check: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Compares generated response with reference data.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Filter: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Checks for toxic language, profanity, bias, etc.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Actions: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domain-specific policies (e.g., no financial advice)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&amp; Logging: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tracking of outputs for continuous improvement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</a:t>
            </a:r>
            <a:r>
              <a:rPr lang="en-AU"/>
              <a:t>/</a:t>
            </a:r>
            <a:r>
              <a:rPr lang="en-AU"/>
              <a:t>2025</a:t>
            </a:r>
            <a:endParaRPr/>
          </a:p>
        </p:txBody>
      </p:sp>
      <p:sp>
        <p:nvSpPr>
          <p:cNvPr id="122" name="Google Shape;1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Implementation Strategies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73500" y="1373275"/>
            <a:ext cx="108903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LLM-Based Verification: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combined prompt to extract a groundedness score and safety scores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1800"/>
              <a:t>Deep Evaluation Guardrails:</a:t>
            </a:r>
            <a:endParaRPr b="1" sz="1800"/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Multi-layered evaluation (automated tests, human-in-the-loop, continuous monitoring).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Adaptive thresholds &amp; detailed reporting (e.g., toxicity, bias, defamation).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1800"/>
              <a:t>Nemo:</a:t>
            </a:r>
            <a:endParaRPr b="1" sz="1800"/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An advanced AI framework for building conversational agents.</a:t>
            </a:r>
            <a:endParaRPr b="1"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Utilizes deep evaluation techniques for robust safety and quality.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Supports real-time monitoring and continuous improvement in AI outputs.</a:t>
            </a:r>
            <a:br>
              <a:rPr lang="en-AU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30" name="Google Shape;1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65715e9df_0_7"/>
          <p:cNvSpPr txBox="1"/>
          <p:nvPr>
            <p:ph idx="1" type="body"/>
          </p:nvPr>
        </p:nvSpPr>
        <p:spPr>
          <a:xfrm>
            <a:off x="747600" y="1333800"/>
            <a:ext cx="10515600" cy="509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1800"/>
              <a:t>Guardrail AI:</a:t>
            </a:r>
            <a:endParaRPr b="1" sz="1800"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An AI system designed to enforce safety, neutrality, and professionalism in responses</a:t>
            </a:r>
            <a:endParaRPr b="1" sz="1800"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Implements strict guardrails for toxicity, profanity, sensitive topics, and bias</a:t>
            </a:r>
            <a:endParaRPr sz="1800"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Uses deep evaluation methods to ensure ethical and accurate chatbot behavior.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1800"/>
              <a:t>Example Flow:</a:t>
            </a:r>
            <a:endParaRPr sz="1800"/>
          </a:p>
          <a:p>
            <a:pPr indent="-1143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AU" sz="1800"/>
              <a:t>User query received by the chatbot</a:t>
            </a:r>
            <a:endParaRPr sz="1800"/>
          </a:p>
          <a:p>
            <a:pPr indent="-1143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AU" sz="1800"/>
              <a:t>Input guardrail</a:t>
            </a:r>
            <a:endParaRPr sz="1800"/>
          </a:p>
          <a:p>
            <a:pPr indent="-1143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AU" sz="1800"/>
              <a:t>Chatbot generates an answer</a:t>
            </a:r>
            <a:endParaRPr sz="1800"/>
          </a:p>
          <a:p>
            <a:pPr indent="-1143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AU" sz="1800"/>
              <a:t>Guardrail system checks: - Scope of this task</a:t>
            </a:r>
            <a:endParaRPr sz="1800"/>
          </a:p>
          <a:p>
            <a:pPr indent="-1143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AU" sz="1800"/>
              <a:t>Groundedness:</a:t>
            </a:r>
            <a:r>
              <a:rPr lang="en-AU" sz="1800"/>
              <a:t> Does the answer derive strictly from approved reference data?</a:t>
            </a:r>
            <a:endParaRPr sz="1800"/>
          </a:p>
          <a:p>
            <a:pPr indent="-1143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AU" sz="1800"/>
              <a:t>Safety:</a:t>
            </a:r>
            <a:r>
              <a:rPr lang="en-AU" sz="1800"/>
              <a:t> Is the language safe, neutral, and compliant?</a:t>
            </a:r>
            <a:endParaRPr sz="1800"/>
          </a:p>
          <a:p>
            <a:pPr indent="-1143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AU" sz="1800"/>
              <a:t>Final output is determined based on both checks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65715e9df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Implementation Strategies </a:t>
            </a:r>
            <a:r>
              <a:rPr lang="en-AU" sz="2850">
                <a:solidFill>
                  <a:srgbClr val="3B3E4D"/>
                </a:solidFill>
              </a:rPr>
              <a:t>cont.</a:t>
            </a:r>
            <a:endParaRPr sz="4000"/>
          </a:p>
        </p:txBody>
      </p:sp>
      <p:sp>
        <p:nvSpPr>
          <p:cNvPr id="138" name="Google Shape;138;g3465715e9df_0_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  <p:sp>
        <p:nvSpPr>
          <p:cNvPr id="139" name="Google Shape;139;g3465715e9df_0_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Groundedness Evaluation Methodology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838200" y="1216150"/>
            <a:ext cx="11353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answer is 100% grounded if it is entirely derived from the reference data using the exact modal language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 Requirement: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 if generally correct, any deviation or extra details marks it as not fully grounded.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Example: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"Evaluate if the answer strictly adheres to the reference data without introducing any new details."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AU" sz="1800"/>
              <a:t>Decision Logic: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groundedness score ≥ 0.7 and safety thresholds met → Valid output.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Else, provide appropriate fallback messages.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47" name="Google Shape;1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AU" sz="4000"/>
              <a:t>Evaluation Metrics &amp; Testing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838200" y="1329546"/>
            <a:ext cx="7928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Percentage of correct responses.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Positives/Negatives: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Incorrectly accepting or rejecting responses.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Distribution:</a:t>
            </a:r>
            <a:r>
              <a:rPr b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Groundedness and safety scores.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Process: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1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test cases using defined scenarios (Valid, Safety Fail, Moderation Fail, Both Fail).</a:t>
            </a:r>
            <a:endParaRPr/>
          </a:p>
          <a:p>
            <a:pPr indent="-88900" lvl="1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final outputs to expected results.</a:t>
            </a:r>
            <a:endParaRPr/>
          </a:p>
          <a:p>
            <a:pPr indent="-88900" lvl="1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-A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dashboards and visualizations (e.g., histograms, bar charts) to analyze performance.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30/03/2025</a:t>
            </a:r>
            <a:endParaRPr/>
          </a:p>
        </p:txBody>
      </p:sp>
      <p:sp>
        <p:nvSpPr>
          <p:cNvPr id="155" name="Google Shape;1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Dr Sruthy Skaria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2025-03-29T23:48:19Z</dcterms:created>
  <dc:creator>Skaria, Sruthy</dc:creator>
</cp:coreProperties>
</file>