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2"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E1ACC8B-EF82-4521-99DB-44FD0AC14B16}" type="datetimeFigureOut">
              <a:rPr lang="en-US" smtClean="0"/>
              <a:t>02-Feb-20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FEFC7-D937-4B13-B19B-F6B9D488DF52}" type="slidenum">
              <a:rPr lang="en-US" smtClean="0"/>
              <a:t>‹#›</a:t>
            </a:fld>
            <a:endParaRPr lang="en-US"/>
          </a:p>
        </p:txBody>
      </p:sp>
    </p:spTree>
    <p:extLst>
      <p:ext uri="{BB962C8B-B14F-4D97-AF65-F5344CB8AC3E}">
        <p14:creationId xmlns:p14="http://schemas.microsoft.com/office/powerpoint/2010/main" val="2555229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1ACC8B-EF82-4521-99DB-44FD0AC14B16}" type="datetimeFigureOut">
              <a:rPr lang="en-US" smtClean="0"/>
              <a:t>02-Feb-20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5FEFC7-D937-4B13-B19B-F6B9D488DF52}" type="slidenum">
              <a:rPr lang="en-US" smtClean="0"/>
              <a:t>‹#›</a:t>
            </a:fld>
            <a:endParaRPr lang="en-US"/>
          </a:p>
        </p:txBody>
      </p:sp>
    </p:spTree>
    <p:extLst>
      <p:ext uri="{BB962C8B-B14F-4D97-AF65-F5344CB8AC3E}">
        <p14:creationId xmlns:p14="http://schemas.microsoft.com/office/powerpoint/2010/main" val="1486066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1ACC8B-EF82-4521-99DB-44FD0AC14B16}" type="datetimeFigureOut">
              <a:rPr lang="en-US" smtClean="0"/>
              <a:t>02-Feb-20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FEFC7-D937-4B13-B19B-F6B9D488DF52}" type="slidenum">
              <a:rPr lang="en-US" smtClean="0"/>
              <a:t>‹#›</a:t>
            </a:fld>
            <a:endParaRPr lang="en-US"/>
          </a:p>
        </p:txBody>
      </p:sp>
    </p:spTree>
    <p:extLst>
      <p:ext uri="{BB962C8B-B14F-4D97-AF65-F5344CB8AC3E}">
        <p14:creationId xmlns:p14="http://schemas.microsoft.com/office/powerpoint/2010/main" val="2506675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1ACC8B-EF82-4521-99DB-44FD0AC14B16}" type="datetimeFigureOut">
              <a:rPr lang="en-US" smtClean="0"/>
              <a:t>02-Feb-20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FEFC7-D937-4B13-B19B-F6B9D488DF5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90801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1ACC8B-EF82-4521-99DB-44FD0AC14B16}" type="datetimeFigureOut">
              <a:rPr lang="en-US" smtClean="0"/>
              <a:t>02-Feb-20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FEFC7-D937-4B13-B19B-F6B9D488DF52}" type="slidenum">
              <a:rPr lang="en-US" smtClean="0"/>
              <a:t>‹#›</a:t>
            </a:fld>
            <a:endParaRPr lang="en-US"/>
          </a:p>
        </p:txBody>
      </p:sp>
    </p:spTree>
    <p:extLst>
      <p:ext uri="{BB962C8B-B14F-4D97-AF65-F5344CB8AC3E}">
        <p14:creationId xmlns:p14="http://schemas.microsoft.com/office/powerpoint/2010/main" val="319286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E1ACC8B-EF82-4521-99DB-44FD0AC14B16}" type="datetimeFigureOut">
              <a:rPr lang="en-US" smtClean="0"/>
              <a:t>02-Feb-20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FEFC7-D937-4B13-B19B-F6B9D488DF52}" type="slidenum">
              <a:rPr lang="en-US" smtClean="0"/>
              <a:t>‹#›</a:t>
            </a:fld>
            <a:endParaRPr lang="en-US"/>
          </a:p>
        </p:txBody>
      </p:sp>
    </p:spTree>
    <p:extLst>
      <p:ext uri="{BB962C8B-B14F-4D97-AF65-F5344CB8AC3E}">
        <p14:creationId xmlns:p14="http://schemas.microsoft.com/office/powerpoint/2010/main" val="1473850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E1ACC8B-EF82-4521-99DB-44FD0AC14B16}" type="datetimeFigureOut">
              <a:rPr lang="en-US" smtClean="0"/>
              <a:t>02-Feb-20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FEFC7-D937-4B13-B19B-F6B9D488DF52}" type="slidenum">
              <a:rPr lang="en-US" smtClean="0"/>
              <a:t>‹#›</a:t>
            </a:fld>
            <a:endParaRPr lang="en-US"/>
          </a:p>
        </p:txBody>
      </p:sp>
    </p:spTree>
    <p:extLst>
      <p:ext uri="{BB962C8B-B14F-4D97-AF65-F5344CB8AC3E}">
        <p14:creationId xmlns:p14="http://schemas.microsoft.com/office/powerpoint/2010/main" val="223308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1ACC8B-EF82-4521-99DB-44FD0AC14B16}" type="datetimeFigureOut">
              <a:rPr lang="en-US" smtClean="0"/>
              <a:t>02-Feb-20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FEFC7-D937-4B13-B19B-F6B9D488DF52}" type="slidenum">
              <a:rPr lang="en-US" smtClean="0"/>
              <a:t>‹#›</a:t>
            </a:fld>
            <a:endParaRPr lang="en-US"/>
          </a:p>
        </p:txBody>
      </p:sp>
    </p:spTree>
    <p:extLst>
      <p:ext uri="{BB962C8B-B14F-4D97-AF65-F5344CB8AC3E}">
        <p14:creationId xmlns:p14="http://schemas.microsoft.com/office/powerpoint/2010/main" val="3286422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1ACC8B-EF82-4521-99DB-44FD0AC14B16}" type="datetimeFigureOut">
              <a:rPr lang="en-US" smtClean="0"/>
              <a:t>02-Feb-20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FEFC7-D937-4B13-B19B-F6B9D488DF52}" type="slidenum">
              <a:rPr lang="en-US" smtClean="0"/>
              <a:t>‹#›</a:t>
            </a:fld>
            <a:endParaRPr lang="en-US"/>
          </a:p>
        </p:txBody>
      </p:sp>
    </p:spTree>
    <p:extLst>
      <p:ext uri="{BB962C8B-B14F-4D97-AF65-F5344CB8AC3E}">
        <p14:creationId xmlns:p14="http://schemas.microsoft.com/office/powerpoint/2010/main" val="3265184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E1ACC8B-EF82-4521-99DB-44FD0AC14B16}" type="datetimeFigureOut">
              <a:rPr lang="en-US" smtClean="0"/>
              <a:t>02-Feb-20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FEFC7-D937-4B13-B19B-F6B9D488DF52}" type="slidenum">
              <a:rPr lang="en-US" smtClean="0"/>
              <a:t>‹#›</a:t>
            </a:fld>
            <a:endParaRPr lang="en-US"/>
          </a:p>
        </p:txBody>
      </p:sp>
    </p:spTree>
    <p:extLst>
      <p:ext uri="{BB962C8B-B14F-4D97-AF65-F5344CB8AC3E}">
        <p14:creationId xmlns:p14="http://schemas.microsoft.com/office/powerpoint/2010/main" val="1584780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1ACC8B-EF82-4521-99DB-44FD0AC14B16}" type="datetimeFigureOut">
              <a:rPr lang="en-US" smtClean="0"/>
              <a:t>02-Feb-20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FEFC7-D937-4B13-B19B-F6B9D488DF52}" type="slidenum">
              <a:rPr lang="en-US" smtClean="0"/>
              <a:t>‹#›</a:t>
            </a:fld>
            <a:endParaRPr lang="en-US"/>
          </a:p>
        </p:txBody>
      </p:sp>
    </p:spTree>
    <p:extLst>
      <p:ext uri="{BB962C8B-B14F-4D97-AF65-F5344CB8AC3E}">
        <p14:creationId xmlns:p14="http://schemas.microsoft.com/office/powerpoint/2010/main" val="498115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1ACC8B-EF82-4521-99DB-44FD0AC14B16}" type="datetimeFigureOut">
              <a:rPr lang="en-US" smtClean="0"/>
              <a:t>02-Feb-20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5FEFC7-D937-4B13-B19B-F6B9D488DF52}" type="slidenum">
              <a:rPr lang="en-US" smtClean="0"/>
              <a:t>‹#›</a:t>
            </a:fld>
            <a:endParaRPr lang="en-US"/>
          </a:p>
        </p:txBody>
      </p:sp>
    </p:spTree>
    <p:extLst>
      <p:ext uri="{BB962C8B-B14F-4D97-AF65-F5344CB8AC3E}">
        <p14:creationId xmlns:p14="http://schemas.microsoft.com/office/powerpoint/2010/main" val="1857894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E1ACC8B-EF82-4521-99DB-44FD0AC14B16}" type="datetimeFigureOut">
              <a:rPr lang="en-US" smtClean="0"/>
              <a:t>02-Feb-20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5FEFC7-D937-4B13-B19B-F6B9D488DF52}" type="slidenum">
              <a:rPr lang="en-US" smtClean="0"/>
              <a:t>‹#›</a:t>
            </a:fld>
            <a:endParaRPr lang="en-US"/>
          </a:p>
        </p:txBody>
      </p:sp>
    </p:spTree>
    <p:extLst>
      <p:ext uri="{BB962C8B-B14F-4D97-AF65-F5344CB8AC3E}">
        <p14:creationId xmlns:p14="http://schemas.microsoft.com/office/powerpoint/2010/main" val="1509795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E1ACC8B-EF82-4521-99DB-44FD0AC14B16}" type="datetimeFigureOut">
              <a:rPr lang="en-US" smtClean="0"/>
              <a:t>02-Feb-20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55FEFC7-D937-4B13-B19B-F6B9D488DF52}" type="slidenum">
              <a:rPr lang="en-US" smtClean="0"/>
              <a:t>‹#›</a:t>
            </a:fld>
            <a:endParaRPr lang="en-US"/>
          </a:p>
        </p:txBody>
      </p:sp>
    </p:spTree>
    <p:extLst>
      <p:ext uri="{BB962C8B-B14F-4D97-AF65-F5344CB8AC3E}">
        <p14:creationId xmlns:p14="http://schemas.microsoft.com/office/powerpoint/2010/main" val="13357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E1ACC8B-EF82-4521-99DB-44FD0AC14B16}" type="datetimeFigureOut">
              <a:rPr lang="en-US" smtClean="0"/>
              <a:t>02-Feb-20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55FEFC7-D937-4B13-B19B-F6B9D488DF52}" type="slidenum">
              <a:rPr lang="en-US" smtClean="0"/>
              <a:t>‹#›</a:t>
            </a:fld>
            <a:endParaRPr lang="en-US"/>
          </a:p>
        </p:txBody>
      </p:sp>
    </p:spTree>
    <p:extLst>
      <p:ext uri="{BB962C8B-B14F-4D97-AF65-F5344CB8AC3E}">
        <p14:creationId xmlns:p14="http://schemas.microsoft.com/office/powerpoint/2010/main" val="830343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E1ACC8B-EF82-4521-99DB-44FD0AC14B16}" type="datetimeFigureOut">
              <a:rPr lang="en-US" smtClean="0"/>
              <a:t>02-Feb-20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55FEFC7-D937-4B13-B19B-F6B9D488DF52}" type="slidenum">
              <a:rPr lang="en-US" smtClean="0"/>
              <a:t>‹#›</a:t>
            </a:fld>
            <a:endParaRPr lang="en-US"/>
          </a:p>
        </p:txBody>
      </p:sp>
    </p:spTree>
    <p:extLst>
      <p:ext uri="{BB962C8B-B14F-4D97-AF65-F5344CB8AC3E}">
        <p14:creationId xmlns:p14="http://schemas.microsoft.com/office/powerpoint/2010/main" val="3349546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1ACC8B-EF82-4521-99DB-44FD0AC14B16}" type="datetimeFigureOut">
              <a:rPr lang="en-US" smtClean="0"/>
              <a:t>02-Feb-20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5FEFC7-D937-4B13-B19B-F6B9D488DF52}" type="slidenum">
              <a:rPr lang="en-US" smtClean="0"/>
              <a:t>‹#›</a:t>
            </a:fld>
            <a:endParaRPr lang="en-US"/>
          </a:p>
        </p:txBody>
      </p:sp>
    </p:spTree>
    <p:extLst>
      <p:ext uri="{BB962C8B-B14F-4D97-AF65-F5344CB8AC3E}">
        <p14:creationId xmlns:p14="http://schemas.microsoft.com/office/powerpoint/2010/main" val="3904544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E1ACC8B-EF82-4521-99DB-44FD0AC14B16}" type="datetimeFigureOut">
              <a:rPr lang="en-US" smtClean="0"/>
              <a:t>02-Feb-20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55FEFC7-D937-4B13-B19B-F6B9D488DF52}" type="slidenum">
              <a:rPr lang="en-US" smtClean="0"/>
              <a:t>‹#›</a:t>
            </a:fld>
            <a:endParaRPr lang="en-US"/>
          </a:p>
        </p:txBody>
      </p:sp>
    </p:spTree>
    <p:extLst>
      <p:ext uri="{BB962C8B-B14F-4D97-AF65-F5344CB8AC3E}">
        <p14:creationId xmlns:p14="http://schemas.microsoft.com/office/powerpoint/2010/main" val="1711616663"/>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520521"/>
            <a:ext cx="9920876" cy="3329581"/>
          </a:xfrm>
        </p:spPr>
        <p:txBody>
          <a:bodyPr/>
          <a:lstStyle/>
          <a:p>
            <a:pPr algn="ctr"/>
            <a:r>
              <a:rPr lang="en-US" sz="4800" b="1" dirty="0" smtClean="0"/>
              <a:t>IBM DATA SCIENCE-COURSERA</a:t>
            </a:r>
            <a:br>
              <a:rPr lang="en-US" sz="4800" b="1" dirty="0" smtClean="0"/>
            </a:br>
            <a:r>
              <a:rPr lang="en-US" sz="4800" b="1" dirty="0" smtClean="0"/>
              <a:t>FINAL CAPSTONE PROJECT</a:t>
            </a:r>
            <a:endParaRPr lang="en-US" sz="4800" b="1" dirty="0"/>
          </a:p>
        </p:txBody>
      </p:sp>
      <p:sp>
        <p:nvSpPr>
          <p:cNvPr id="3" name="Subtitle 2"/>
          <p:cNvSpPr>
            <a:spLocks noGrp="1"/>
          </p:cNvSpPr>
          <p:nvPr>
            <p:ph type="subTitle" idx="1"/>
          </p:nvPr>
        </p:nvSpPr>
        <p:spPr/>
        <p:txBody>
          <a:bodyPr>
            <a:normAutofit/>
          </a:bodyPr>
          <a:lstStyle/>
          <a:p>
            <a:r>
              <a:rPr lang="en-US" sz="2800" b="1" dirty="0" smtClean="0">
                <a:solidFill>
                  <a:srgbClr val="FFFF00"/>
                </a:solidFill>
              </a:rPr>
              <a:t>DR. SRUTI MURALI</a:t>
            </a:r>
            <a:endParaRPr lang="en-US" sz="2800" b="1" dirty="0">
              <a:solidFill>
                <a:srgbClr val="FFFF00"/>
              </a:solidFill>
            </a:endParaRPr>
          </a:p>
        </p:txBody>
      </p:sp>
    </p:spTree>
    <p:extLst>
      <p:ext uri="{BB962C8B-B14F-4D97-AF65-F5344CB8AC3E}">
        <p14:creationId xmlns:p14="http://schemas.microsoft.com/office/powerpoint/2010/main" val="1899642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rPr>
              <a:t>LIMITATIONS AND SUGGESTIONS FOR FUTURE RESEARCH</a:t>
            </a:r>
            <a:endParaRPr lang="en-US" dirty="0">
              <a:solidFill>
                <a:srgbClr val="FFFF00"/>
              </a:solidFill>
            </a:endParaRPr>
          </a:p>
        </p:txBody>
      </p:sp>
      <p:sp>
        <p:nvSpPr>
          <p:cNvPr id="3" name="Content Placeholder 2"/>
          <p:cNvSpPr>
            <a:spLocks noGrp="1"/>
          </p:cNvSpPr>
          <p:nvPr>
            <p:ph idx="1"/>
          </p:nvPr>
        </p:nvSpPr>
        <p:spPr>
          <a:xfrm>
            <a:off x="1103312" y="2052918"/>
            <a:ext cx="10101308" cy="4195481"/>
          </a:xfrm>
        </p:spPr>
        <p:txBody>
          <a:bodyPr>
            <a:normAutofit/>
          </a:bodyPr>
          <a:lstStyle/>
          <a:p>
            <a:pPr algn="just"/>
            <a:r>
              <a:rPr lang="en-US" dirty="0" smtClean="0">
                <a:latin typeface="Arial" panose="020B0604020202020204" pitchFamily="34" charset="0"/>
                <a:cs typeface="Arial" panose="020B0604020202020204" pitchFamily="34" charset="0"/>
              </a:rPr>
              <a:t>Only factor</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considered here is </a:t>
            </a:r>
            <a:r>
              <a:rPr lang="en-US" dirty="0">
                <a:latin typeface="Arial" panose="020B0604020202020204" pitchFamily="34" charset="0"/>
                <a:cs typeface="Arial" panose="020B0604020202020204" pitchFamily="34" charset="0"/>
              </a:rPr>
              <a:t>the occurrence / existence of Thai restaurants in each neighborhood. </a:t>
            </a:r>
            <a:endParaRPr lang="en-US" dirty="0" smtClean="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There </a:t>
            </a:r>
            <a:r>
              <a:rPr lang="en-US" dirty="0">
                <a:latin typeface="Arial" panose="020B0604020202020204" pitchFamily="34" charset="0"/>
                <a:cs typeface="Arial" panose="020B0604020202020204" pitchFamily="34" charset="0"/>
              </a:rPr>
              <a:t>are many factors that can be taken into consideration such as </a:t>
            </a:r>
            <a:r>
              <a:rPr lang="en-US" i="1" dirty="0">
                <a:solidFill>
                  <a:srgbClr val="FFFF00"/>
                </a:solidFill>
                <a:latin typeface="Arial" panose="020B0604020202020204" pitchFamily="34" charset="0"/>
                <a:cs typeface="Arial" panose="020B0604020202020204" pitchFamily="34" charset="0"/>
              </a:rPr>
              <a:t>population density, income of residents, rent, accessibility to groceries</a:t>
            </a:r>
            <a:r>
              <a:rPr lang="en-US" dirty="0">
                <a:latin typeface="Arial" panose="020B0604020202020204" pitchFamily="34" charset="0"/>
                <a:cs typeface="Arial" panose="020B0604020202020204" pitchFamily="34" charset="0"/>
              </a:rPr>
              <a:t> that could influence the decision to open a new restaurant. </a:t>
            </a:r>
            <a:endParaRPr lang="en-US" dirty="0" smtClean="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However</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they were not executed and implemented here due to a time shortage and also because am new to this programming. </a:t>
            </a:r>
          </a:p>
          <a:p>
            <a:pPr algn="just"/>
            <a:r>
              <a:rPr lang="en-US" dirty="0" smtClean="0">
                <a:latin typeface="Arial" panose="020B0604020202020204" pitchFamily="34" charset="0"/>
                <a:cs typeface="Arial" panose="020B0604020202020204" pitchFamily="34" charset="0"/>
              </a:rPr>
              <a:t>Future </a:t>
            </a:r>
            <a:r>
              <a:rPr lang="en-US" dirty="0">
                <a:latin typeface="Arial" panose="020B0604020202020204" pitchFamily="34" charset="0"/>
                <a:cs typeface="Arial" panose="020B0604020202020204" pitchFamily="34" charset="0"/>
              </a:rPr>
              <a:t>research can take </a:t>
            </a:r>
            <a:r>
              <a:rPr lang="en-US" dirty="0" smtClean="0">
                <a:latin typeface="Arial" panose="020B0604020202020204" pitchFamily="34" charset="0"/>
                <a:cs typeface="Arial" panose="020B0604020202020204" pitchFamily="34" charset="0"/>
              </a:rPr>
              <a:t>these into consideration.</a:t>
            </a:r>
          </a:p>
          <a:p>
            <a:pPr algn="just"/>
            <a:r>
              <a:rPr lang="en-US" dirty="0" smtClean="0">
                <a:latin typeface="Arial" panose="020B0604020202020204" pitchFamily="34" charset="0"/>
                <a:cs typeface="Arial" panose="020B0604020202020204" pitchFamily="34" charset="0"/>
              </a:rPr>
              <a:t>In </a:t>
            </a:r>
            <a:r>
              <a:rPr lang="en-US" dirty="0">
                <a:latin typeface="Arial" panose="020B0604020202020204" pitchFamily="34" charset="0"/>
                <a:cs typeface="Arial" panose="020B0604020202020204" pitchFamily="34" charset="0"/>
              </a:rPr>
              <a:t>addition, I am relying on the existence of Thai restaurants only for this project but future research can take into consideration of other variables such as existence of Asian restaurants, Asian population level in each neighborhood etc.</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9638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rPr>
              <a:t>CONCLUSION</a:t>
            </a:r>
            <a:endParaRPr lang="en-US" dirty="0">
              <a:solidFill>
                <a:srgbClr val="FFFF00"/>
              </a:solidFill>
            </a:endParaRPr>
          </a:p>
        </p:txBody>
      </p:sp>
      <p:sp>
        <p:nvSpPr>
          <p:cNvPr id="3" name="Content Placeholder 2"/>
          <p:cNvSpPr>
            <a:spLocks noGrp="1"/>
          </p:cNvSpPr>
          <p:nvPr>
            <p:ph idx="1"/>
          </p:nvPr>
        </p:nvSpPr>
        <p:spPr/>
        <p:txBody>
          <a:bodyPr/>
          <a:lstStyle/>
          <a:p>
            <a:pPr algn="just"/>
            <a:r>
              <a:rPr lang="en-US" dirty="0">
                <a:latin typeface="Arial" panose="020B0604020202020204" pitchFamily="34" charset="0"/>
                <a:cs typeface="Arial" panose="020B0604020202020204" pitchFamily="34" charset="0"/>
              </a:rPr>
              <a:t>In this project, we have gone through the process of identifying the business problem, specifying the data required, extracting and preparing the data, performing the machine learning by utilizing k-means clustering and providing recommendation to the stakeholder.</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2154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latin typeface="Arial" panose="020B0604020202020204" pitchFamily="34" charset="0"/>
                <a:cs typeface="Arial" panose="020B0604020202020204" pitchFamily="34" charset="0"/>
              </a:rPr>
              <a:t>REFERENCES</a:t>
            </a:r>
            <a:endParaRPr lang="en-US" b="1" dirty="0">
              <a:solidFill>
                <a:srgbClr val="FFFF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endParaRPr lang="en-US" dirty="0">
              <a:latin typeface="Arial" panose="020B0604020202020204" pitchFamily="34" charset="0"/>
              <a:cs typeface="Arial" panose="020B0604020202020204" pitchFamily="34" charset="0"/>
            </a:endParaRPr>
          </a:p>
          <a:p>
            <a:r>
              <a:rPr lang="en-US" dirty="0">
                <a:solidFill>
                  <a:srgbClr val="FFFF00"/>
                </a:solidFill>
                <a:latin typeface="Arial" panose="020B0604020202020204" pitchFamily="34" charset="0"/>
                <a:cs typeface="Arial" panose="020B0604020202020204" pitchFamily="34" charset="0"/>
              </a:rPr>
              <a:t>List of neighborhoods in Toronto:- </a:t>
            </a:r>
            <a:endParaRPr lang="en-US" dirty="0" smtClean="0">
              <a:solidFill>
                <a:srgbClr val="FFFF00"/>
              </a:solidFill>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https</a:t>
            </a:r>
            <a:r>
              <a:rPr lang="en-US" dirty="0">
                <a:latin typeface="Arial" panose="020B0604020202020204" pitchFamily="34" charset="0"/>
                <a:cs typeface="Arial" panose="020B0604020202020204" pitchFamily="34" charset="0"/>
              </a:rPr>
              <a:t>://en.wikipedia.org/wiki/List_of_postal_codes_of_Canada:_M </a:t>
            </a:r>
          </a:p>
          <a:p>
            <a:r>
              <a:rPr lang="en-US" dirty="0" smtClean="0">
                <a:solidFill>
                  <a:srgbClr val="FFFF00"/>
                </a:solidFill>
                <a:latin typeface="Arial" panose="020B0604020202020204" pitchFamily="34" charset="0"/>
                <a:cs typeface="Arial" panose="020B0604020202020204" pitchFamily="34" charset="0"/>
              </a:rPr>
              <a:t>Foursquare </a:t>
            </a:r>
            <a:r>
              <a:rPr lang="en-US" dirty="0">
                <a:solidFill>
                  <a:srgbClr val="FFFF00"/>
                </a:solidFill>
                <a:latin typeface="Arial" panose="020B0604020202020204" pitchFamily="34" charset="0"/>
                <a:cs typeface="Arial" panose="020B0604020202020204" pitchFamily="34" charset="0"/>
              </a:rPr>
              <a:t>Developer Documentation:- </a:t>
            </a:r>
          </a:p>
          <a:p>
            <a:pPr marL="0" indent="0">
              <a:buNone/>
            </a:pPr>
            <a:r>
              <a:rPr lang="en-US" dirty="0" smtClean="0">
                <a:latin typeface="Arial" panose="020B0604020202020204" pitchFamily="34" charset="0"/>
                <a:cs typeface="Arial" panose="020B0604020202020204" pitchFamily="34" charset="0"/>
              </a:rPr>
              <a:t>     https</a:t>
            </a:r>
            <a:r>
              <a:rPr lang="en-US" dirty="0">
                <a:latin typeface="Arial" panose="020B0604020202020204" pitchFamily="34" charset="0"/>
                <a:cs typeface="Arial" panose="020B0604020202020204" pitchFamily="34" charset="0"/>
              </a:rPr>
              <a:t>://developer.foursquare.com/docs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3459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rPr>
              <a:t>INTRODUCTION</a:t>
            </a:r>
            <a:endParaRPr lang="en-US" b="1" dirty="0">
              <a:solidFill>
                <a:srgbClr val="FFFF00"/>
              </a:solidFill>
            </a:endParaRPr>
          </a:p>
        </p:txBody>
      </p:sp>
      <p:sp>
        <p:nvSpPr>
          <p:cNvPr id="3" name="Content Placeholder 2"/>
          <p:cNvSpPr>
            <a:spLocks noGrp="1"/>
          </p:cNvSpPr>
          <p:nvPr>
            <p:ph idx="1"/>
          </p:nvPr>
        </p:nvSpPr>
        <p:spPr>
          <a:xfrm>
            <a:off x="781340" y="1627915"/>
            <a:ext cx="4679302" cy="4195481"/>
          </a:xfrm>
        </p:spPr>
        <p:txBody>
          <a:bodyPr/>
          <a:lstStyle/>
          <a:p>
            <a:endParaRPr lang="en-US" dirty="0"/>
          </a:p>
          <a:p>
            <a:pPr algn="just"/>
            <a:r>
              <a:rPr lang="en-US" dirty="0" smtClean="0">
                <a:latin typeface="Arial" panose="020B0604020202020204" pitchFamily="34" charset="0"/>
                <a:cs typeface="Arial" panose="020B0604020202020204" pitchFamily="34" charset="0"/>
              </a:rPr>
              <a:t>A </a:t>
            </a:r>
            <a:r>
              <a:rPr lang="en-US" dirty="0">
                <a:latin typeface="Arial" panose="020B0604020202020204" pitchFamily="34" charset="0"/>
                <a:cs typeface="Arial" panose="020B0604020202020204" pitchFamily="34" charset="0"/>
              </a:rPr>
              <a:t>hypothetical scenario is created for a concept restaurateur who wants to explore opening an authentic Asian restaurant in Toronto area. </a:t>
            </a:r>
            <a:endParaRPr lang="en-US" dirty="0" smtClean="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idea behind this project is that there may not be enough pan-Asian restaurants in Toronto and it might present a great opportunity for this entrepreneur who is based in Canada. </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5738" y="1780922"/>
            <a:ext cx="4114800" cy="4114800"/>
          </a:xfrm>
          <a:prstGeom prst="rect">
            <a:avLst/>
          </a:prstGeom>
        </p:spPr>
      </p:pic>
    </p:spTree>
    <p:extLst>
      <p:ext uri="{BB962C8B-B14F-4D97-AF65-F5344CB8AC3E}">
        <p14:creationId xmlns:p14="http://schemas.microsoft.com/office/powerpoint/2010/main" val="1724053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rPr>
              <a:t>BUSINESS PROBLEM</a:t>
            </a:r>
            <a:endParaRPr lang="en-US" b="1" dirty="0">
              <a:solidFill>
                <a:srgbClr val="FFFF00"/>
              </a:solidFill>
            </a:endParaRPr>
          </a:p>
        </p:txBody>
      </p:sp>
      <p:sp>
        <p:nvSpPr>
          <p:cNvPr id="3" name="Content Placeholder 2"/>
          <p:cNvSpPr>
            <a:spLocks noGrp="1"/>
          </p:cNvSpPr>
          <p:nvPr>
            <p:ph idx="1"/>
          </p:nvPr>
        </p:nvSpPr>
        <p:spPr>
          <a:xfrm>
            <a:off x="910129" y="2266727"/>
            <a:ext cx="10346006" cy="4195481"/>
          </a:xfrm>
        </p:spPr>
        <p:txBody>
          <a:bodyPr/>
          <a:lstStyle/>
          <a:p>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 objective of this capstone project is to find the most suitable location for the entrepreneur to open a new pan-Asian cuisine in Toronto, </a:t>
            </a:r>
            <a:r>
              <a:rPr lang="en-US" dirty="0" smtClean="0">
                <a:latin typeface="Arial" panose="020B0604020202020204" pitchFamily="34" charset="0"/>
                <a:cs typeface="Arial" panose="020B0604020202020204" pitchFamily="34" charset="0"/>
              </a:rPr>
              <a:t>Canada.</a:t>
            </a:r>
          </a:p>
          <a:p>
            <a:r>
              <a:rPr lang="en-US" dirty="0" smtClean="0">
                <a:latin typeface="Arial" panose="020B0604020202020204" pitchFamily="34" charset="0"/>
                <a:cs typeface="Arial" panose="020B0604020202020204" pitchFamily="34" charset="0"/>
              </a:rPr>
              <a:t>By </a:t>
            </a:r>
            <a:r>
              <a:rPr lang="en-US" dirty="0">
                <a:latin typeface="Arial" panose="020B0604020202020204" pitchFamily="34" charset="0"/>
                <a:cs typeface="Arial" panose="020B0604020202020204" pitchFamily="34" charset="0"/>
              </a:rPr>
              <a:t>using data science methods and machine learning methods such as clustering, this project aims to provide solutions to answer the business question</a:t>
            </a:r>
            <a:r>
              <a:rPr lang="en-US" dirty="0" smtClean="0">
                <a:latin typeface="Arial" panose="020B0604020202020204" pitchFamily="34" charset="0"/>
                <a:cs typeface="Arial" panose="020B0604020202020204" pitchFamily="34" charset="0"/>
              </a:rPr>
              <a:t>:-</a:t>
            </a:r>
          </a:p>
        </p:txBody>
      </p:sp>
      <p:sp>
        <p:nvSpPr>
          <p:cNvPr id="4" name="Rectangle 3"/>
          <p:cNvSpPr/>
          <p:nvPr/>
        </p:nvSpPr>
        <p:spPr>
          <a:xfrm>
            <a:off x="1885628" y="4531893"/>
            <a:ext cx="8165206" cy="707886"/>
          </a:xfrm>
          <a:prstGeom prst="rect">
            <a:avLst/>
          </a:prstGeom>
          <a:noFill/>
          <a:ln>
            <a:noFill/>
          </a:ln>
          <a:effectLst/>
        </p:spPr>
        <p:txBody>
          <a:bodyPr wrap="square" lIns="91440" tIns="45720" rIns="91440" bIns="45720">
            <a:spAutoFit/>
          </a:bodyPr>
          <a:lstStyle/>
          <a:p>
            <a:pPr algn="ctr"/>
            <a:r>
              <a:rPr lang="en-US" sz="2000" cap="none" spc="0" dirty="0" smtClean="0">
                <a:ln w="9525">
                  <a:solidFill>
                    <a:srgbClr val="FFFF00"/>
                  </a:solidFill>
                  <a:prstDash val="solid"/>
                </a:ln>
                <a:solidFill>
                  <a:srgbClr val="FFFF00"/>
                </a:solidFill>
                <a:effectLst>
                  <a:outerShdw blurRad="12700" dist="38100" dir="2700000" algn="tl" rotWithShape="0">
                    <a:schemeClr val="accent5">
                      <a:lumMod val="60000"/>
                      <a:lumOff val="40000"/>
                    </a:schemeClr>
                  </a:outerShdw>
                </a:effectLst>
                <a:latin typeface="Arial" panose="020B0604020202020204" pitchFamily="34" charset="0"/>
                <a:cs typeface="Arial" panose="020B0604020202020204" pitchFamily="34" charset="0"/>
              </a:rPr>
              <a:t>“ </a:t>
            </a:r>
            <a:r>
              <a:rPr lang="en-US" sz="2000" cap="none" spc="0" dirty="0">
                <a:ln w="9525">
                  <a:solidFill>
                    <a:srgbClr val="FFFF00"/>
                  </a:solidFill>
                  <a:prstDash val="solid"/>
                </a:ln>
                <a:solidFill>
                  <a:srgbClr val="FFFF00"/>
                </a:solidFill>
                <a:effectLst>
                  <a:outerShdw blurRad="12700" dist="38100" dir="2700000" algn="tl" rotWithShape="0">
                    <a:schemeClr val="accent5">
                      <a:lumMod val="60000"/>
                      <a:lumOff val="40000"/>
                    </a:schemeClr>
                  </a:outerShdw>
                </a:effectLst>
                <a:latin typeface="Arial" panose="020B0604020202020204" pitchFamily="34" charset="0"/>
                <a:cs typeface="Arial" panose="020B0604020202020204" pitchFamily="34" charset="0"/>
              </a:rPr>
              <a:t>In Toronto, if an entrepreneur wants to open an Asian restaurant, where should they consider opening it? </a:t>
            </a:r>
            <a:r>
              <a:rPr lang="en-US" sz="2000" cap="none" spc="0" dirty="0" smtClean="0">
                <a:ln w="9525">
                  <a:solidFill>
                    <a:srgbClr val="FFFF00"/>
                  </a:solidFill>
                  <a:prstDash val="solid"/>
                </a:ln>
                <a:solidFill>
                  <a:srgbClr val="FFFF00"/>
                </a:solidFill>
                <a:effectLst>
                  <a:outerShdw blurRad="12700" dist="38100" dir="2700000" algn="tl" rotWithShape="0">
                    <a:schemeClr val="accent5">
                      <a:lumMod val="60000"/>
                      <a:lumOff val="40000"/>
                    </a:schemeClr>
                  </a:outerShdw>
                </a:effectLst>
                <a:latin typeface="Arial" panose="020B0604020202020204" pitchFamily="34" charset="0"/>
                <a:cs typeface="Arial" panose="020B0604020202020204" pitchFamily="34" charset="0"/>
              </a:rPr>
              <a:t>“</a:t>
            </a:r>
            <a:endParaRPr lang="en-US" sz="2000" cap="none" spc="0" dirty="0">
              <a:ln w="9525">
                <a:solidFill>
                  <a:srgbClr val="FFFF00"/>
                </a:solidFill>
                <a:prstDash val="solid"/>
              </a:ln>
              <a:solidFill>
                <a:srgbClr val="FFFF00"/>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512138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rPr>
              <a:t>DATA</a:t>
            </a:r>
            <a:endParaRPr lang="en-US" b="1" dirty="0">
              <a:solidFill>
                <a:srgbClr val="FFFF00"/>
              </a:solidFill>
            </a:endParaRPr>
          </a:p>
        </p:txBody>
      </p:sp>
      <p:sp>
        <p:nvSpPr>
          <p:cNvPr id="3" name="Content Placeholder 2"/>
          <p:cNvSpPr>
            <a:spLocks noGrp="1"/>
          </p:cNvSpPr>
          <p:nvPr>
            <p:ph idx="1"/>
          </p:nvPr>
        </p:nvSpPr>
        <p:spPr>
          <a:xfrm>
            <a:off x="1051797" y="1666552"/>
            <a:ext cx="10088429" cy="4195481"/>
          </a:xfrm>
        </p:spPr>
        <p:txBody>
          <a:bodyPr/>
          <a:lstStyle/>
          <a:p>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List of neighborhoods in Toronto, Canada. </a:t>
            </a:r>
          </a:p>
          <a:p>
            <a:pPr algn="just"/>
            <a:r>
              <a:rPr lang="en-US" dirty="0" smtClean="0">
                <a:latin typeface="Arial" panose="020B0604020202020204" pitchFamily="34" charset="0"/>
                <a:cs typeface="Arial" panose="020B0604020202020204" pitchFamily="34" charset="0"/>
              </a:rPr>
              <a:t>Latitude </a:t>
            </a:r>
            <a:r>
              <a:rPr lang="en-US" dirty="0">
                <a:latin typeface="Arial" panose="020B0604020202020204" pitchFamily="34" charset="0"/>
                <a:cs typeface="Arial" panose="020B0604020202020204" pitchFamily="34" charset="0"/>
              </a:rPr>
              <a:t>and Longitude of these neighborhoods. </a:t>
            </a:r>
          </a:p>
          <a:p>
            <a:pPr algn="just"/>
            <a:r>
              <a:rPr lang="en-US" dirty="0" smtClean="0">
                <a:latin typeface="Arial" panose="020B0604020202020204" pitchFamily="34" charset="0"/>
                <a:cs typeface="Arial" panose="020B0604020202020204" pitchFamily="34" charset="0"/>
              </a:rPr>
              <a:t>Venue </a:t>
            </a:r>
            <a:r>
              <a:rPr lang="en-US" dirty="0">
                <a:latin typeface="Arial" panose="020B0604020202020204" pitchFamily="34" charset="0"/>
                <a:cs typeface="Arial" panose="020B0604020202020204" pitchFamily="34" charset="0"/>
              </a:rPr>
              <a:t>data related to Asian restaurants. </a:t>
            </a:r>
            <a:endParaRPr lang="en-US" dirty="0" smtClean="0">
              <a:latin typeface="Arial" panose="020B0604020202020204" pitchFamily="34" charset="0"/>
              <a:cs typeface="Arial" panose="020B0604020202020204" pitchFamily="34" charset="0"/>
            </a:endParaRPr>
          </a:p>
          <a:p>
            <a:pPr marL="0" indent="0" algn="just">
              <a:buNone/>
            </a:pPr>
            <a:endParaRPr lang="en-US" dirty="0" smtClean="0">
              <a:latin typeface="Arial" panose="020B0604020202020204" pitchFamily="34" charset="0"/>
              <a:cs typeface="Arial" panose="020B0604020202020204" pitchFamily="34" charset="0"/>
            </a:endParaRPr>
          </a:p>
          <a:p>
            <a:pPr marL="0" indent="0" algn="just">
              <a:buNone/>
            </a:pPr>
            <a:r>
              <a:rPr lang="en-US" dirty="0" smtClean="0">
                <a:latin typeface="Arial" panose="020B0604020202020204" pitchFamily="34" charset="0"/>
                <a:cs typeface="Arial" panose="020B0604020202020204" pitchFamily="34" charset="0"/>
              </a:rPr>
              <a:t>This </a:t>
            </a:r>
            <a:r>
              <a:rPr lang="en-US" dirty="0">
                <a:latin typeface="Arial" panose="020B0604020202020204" pitchFamily="34" charset="0"/>
                <a:cs typeface="Arial" panose="020B0604020202020204" pitchFamily="34" charset="0"/>
              </a:rPr>
              <a:t>will help us find the neighborhoods that are most suitable to open our restaurant of choice. </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1135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rPr>
              <a:t>EXTRACTING THE DATA </a:t>
            </a:r>
            <a:endParaRPr lang="en-US" dirty="0">
              <a:solidFill>
                <a:srgbClr val="FFFF00"/>
              </a:solidFill>
            </a:endParaRPr>
          </a:p>
        </p:txBody>
      </p:sp>
      <p:sp>
        <p:nvSpPr>
          <p:cNvPr id="3" name="Content Placeholder 2"/>
          <p:cNvSpPr>
            <a:spLocks noGrp="1"/>
          </p:cNvSpPr>
          <p:nvPr>
            <p:ph idx="1"/>
          </p:nvPr>
        </p:nvSpPr>
        <p:spPr>
          <a:xfrm>
            <a:off x="1103312" y="1687132"/>
            <a:ext cx="8946541" cy="4561267"/>
          </a:xfrm>
        </p:spPr>
        <p:txBody>
          <a:bodyPr/>
          <a:lstStyle/>
          <a:p>
            <a:endParaRPr lang="en-US" dirty="0"/>
          </a:p>
          <a:p>
            <a:r>
              <a:rPr lang="en-US" dirty="0">
                <a:latin typeface="Arial" panose="020B0604020202020204" pitchFamily="34" charset="0"/>
                <a:cs typeface="Arial" panose="020B0604020202020204" pitchFamily="34" charset="0"/>
              </a:rPr>
              <a:t>Scrapping of Toronto neighborhoods via Wikipedia </a:t>
            </a:r>
          </a:p>
          <a:p>
            <a:r>
              <a:rPr lang="en-US" dirty="0" smtClean="0">
                <a:latin typeface="Arial" panose="020B0604020202020204" pitchFamily="34" charset="0"/>
                <a:cs typeface="Arial" panose="020B0604020202020204" pitchFamily="34" charset="0"/>
              </a:rPr>
              <a:t>Getting </a:t>
            </a:r>
            <a:r>
              <a:rPr lang="en-US" dirty="0">
                <a:latin typeface="Arial" panose="020B0604020202020204" pitchFamily="34" charset="0"/>
                <a:cs typeface="Arial" panose="020B0604020202020204" pitchFamily="34" charset="0"/>
              </a:rPr>
              <a:t>Latitude and Longitude data of these neighborhoods via Geocode package </a:t>
            </a:r>
          </a:p>
          <a:p>
            <a:r>
              <a:rPr lang="en-US" dirty="0" smtClean="0">
                <a:latin typeface="Arial" panose="020B0604020202020204" pitchFamily="34" charset="0"/>
                <a:cs typeface="Arial" panose="020B0604020202020204" pitchFamily="34" charset="0"/>
              </a:rPr>
              <a:t>Using </a:t>
            </a:r>
            <a:r>
              <a:rPr lang="en-US" dirty="0">
                <a:latin typeface="Arial" panose="020B0604020202020204" pitchFamily="34" charset="0"/>
                <a:cs typeface="Arial" panose="020B0604020202020204" pitchFamily="34" charset="0"/>
              </a:rPr>
              <a:t>Foursquare API to get venue data related to these neighborhoods </a:t>
            </a:r>
          </a:p>
          <a:p>
            <a:endParaRPr lang="en-US" dirty="0"/>
          </a:p>
        </p:txBody>
      </p:sp>
    </p:spTree>
    <p:extLst>
      <p:ext uri="{BB962C8B-B14F-4D97-AF65-F5344CB8AC3E}">
        <p14:creationId xmlns:p14="http://schemas.microsoft.com/office/powerpoint/2010/main" val="1430495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rPr>
              <a:t>METHODOLOGY</a:t>
            </a:r>
            <a:endParaRPr lang="en-US" b="1" dirty="0">
              <a:solidFill>
                <a:srgbClr val="FFFF00"/>
              </a:solidFill>
            </a:endParaRPr>
          </a:p>
        </p:txBody>
      </p:sp>
      <p:sp>
        <p:nvSpPr>
          <p:cNvPr id="3" name="Content Placeholder 2"/>
          <p:cNvSpPr>
            <a:spLocks noGrp="1"/>
          </p:cNvSpPr>
          <p:nvPr>
            <p:ph idx="1"/>
          </p:nvPr>
        </p:nvSpPr>
        <p:spPr>
          <a:xfrm>
            <a:off x="1103312" y="2052918"/>
            <a:ext cx="9186908" cy="4195481"/>
          </a:xfrm>
        </p:spPr>
        <p:txBody>
          <a:bodyPr>
            <a:normAutofit fontScale="92500" lnSpcReduction="10000"/>
          </a:bodyPr>
          <a:lstStyle/>
          <a:p>
            <a:pPr algn="just"/>
            <a:r>
              <a:rPr lang="en-US" dirty="0" smtClean="0">
                <a:latin typeface="Arial" panose="020B0604020202020204" pitchFamily="34" charset="0"/>
                <a:cs typeface="Arial" panose="020B0604020202020204" pitchFamily="34" charset="0"/>
              </a:rPr>
              <a:t>Retrieved the list of </a:t>
            </a:r>
            <a:r>
              <a:rPr lang="en-US" dirty="0" err="1" smtClean="0">
                <a:latin typeface="Arial" panose="020B0604020202020204" pitchFamily="34" charset="0"/>
                <a:cs typeface="Arial" panose="020B0604020202020204" pitchFamily="34" charset="0"/>
              </a:rPr>
              <a:t>neighbourhoods</a:t>
            </a:r>
            <a:r>
              <a:rPr lang="en-US" dirty="0" smtClean="0">
                <a:latin typeface="Arial" panose="020B0604020202020204" pitchFamily="34" charset="0"/>
                <a:cs typeface="Arial" panose="020B0604020202020204" pitchFamily="34" charset="0"/>
              </a:rPr>
              <a:t> in Toronto from:-</a:t>
            </a:r>
          </a:p>
          <a:p>
            <a:pPr marL="0" indent="0" algn="just">
              <a:buNone/>
            </a:pPr>
            <a:r>
              <a:rPr lang="en-US" dirty="0" smtClean="0">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https://en.wikipedia.org/wiki/List_of_postal_codes_of_Canada:_M </a:t>
            </a:r>
            <a:r>
              <a:rPr lang="en-US" dirty="0" smtClean="0">
                <a:latin typeface="Arial" panose="020B0604020202020204" pitchFamily="34" charset="0"/>
                <a:cs typeface="Arial" panose="020B0604020202020204" pitchFamily="34" charset="0"/>
              </a:rPr>
              <a:t>”</a:t>
            </a:r>
          </a:p>
          <a:p>
            <a:pPr algn="just">
              <a:buFont typeface="Wingdings" panose="05000000000000000000" pitchFamily="2" charset="2"/>
              <a:buChar char="Ø"/>
            </a:pPr>
            <a:r>
              <a:rPr lang="en-US" dirty="0">
                <a:latin typeface="Arial" panose="020B0604020202020204" pitchFamily="34" charset="0"/>
                <a:cs typeface="Arial" panose="020B0604020202020204" pitchFamily="34" charset="0"/>
              </a:rPr>
              <a:t>W</a:t>
            </a:r>
            <a:r>
              <a:rPr lang="en-US" dirty="0" smtClean="0">
                <a:latin typeface="Arial" panose="020B0604020202020204" pitchFamily="34" charset="0"/>
                <a:cs typeface="Arial" panose="020B0604020202020204" pitchFamily="34" charset="0"/>
              </a:rPr>
              <a:t>eb </a:t>
            </a:r>
            <a:r>
              <a:rPr lang="en-US" dirty="0">
                <a:latin typeface="Arial" panose="020B0604020202020204" pitchFamily="34" charset="0"/>
                <a:cs typeface="Arial" panose="020B0604020202020204" pitchFamily="34" charset="0"/>
              </a:rPr>
              <a:t>scraping </a:t>
            </a:r>
            <a:r>
              <a:rPr lang="en-US" dirty="0" smtClean="0">
                <a:latin typeface="Arial" panose="020B0604020202020204" pitchFamily="34" charset="0"/>
                <a:cs typeface="Arial" panose="020B0604020202020204" pitchFamily="34" charset="0"/>
              </a:rPr>
              <a:t>done by </a:t>
            </a:r>
            <a:r>
              <a:rPr lang="en-US" dirty="0">
                <a:latin typeface="Arial" panose="020B0604020202020204" pitchFamily="34" charset="0"/>
                <a:cs typeface="Arial" panose="020B0604020202020204" pitchFamily="34" charset="0"/>
              </a:rPr>
              <a:t>utilizing pandas html table scraping method </a:t>
            </a:r>
            <a:endParaRPr lang="en-US" dirty="0" smtClean="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US" dirty="0" smtClean="0">
                <a:latin typeface="Arial" panose="020B0604020202020204" pitchFamily="34" charset="0"/>
                <a:cs typeface="Arial" panose="020B0604020202020204" pitchFamily="34" charset="0"/>
              </a:rPr>
              <a:t>Used the </a:t>
            </a:r>
            <a:r>
              <a:rPr lang="en-US" i="1" dirty="0" smtClean="0">
                <a:solidFill>
                  <a:srgbClr val="FFFF00"/>
                </a:solidFill>
                <a:latin typeface="Arial" panose="020B0604020202020204" pitchFamily="34" charset="0"/>
                <a:cs typeface="Arial" panose="020B0604020202020204" pitchFamily="34" charset="0"/>
              </a:rPr>
              <a:t>csv</a:t>
            </a:r>
            <a:r>
              <a:rPr lang="en-US" dirty="0" smtClean="0">
                <a:latin typeface="Arial" panose="020B0604020202020204" pitchFamily="34" charset="0"/>
                <a:cs typeface="Arial" panose="020B0604020202020204" pitchFamily="34" charset="0"/>
              </a:rPr>
              <a:t> file given by </a:t>
            </a:r>
            <a:r>
              <a:rPr lang="en-US" i="1" dirty="0" smtClean="0">
                <a:solidFill>
                  <a:srgbClr val="FFFF00"/>
                </a:solidFill>
                <a:latin typeface="Arial" panose="020B0604020202020204" pitchFamily="34" charset="0"/>
                <a:cs typeface="Arial" panose="020B0604020202020204" pitchFamily="34" charset="0"/>
              </a:rPr>
              <a:t>IBM</a:t>
            </a:r>
            <a:r>
              <a:rPr lang="en-US" dirty="0" smtClean="0">
                <a:latin typeface="Arial" panose="020B0604020202020204" pitchFamily="34" charset="0"/>
                <a:cs typeface="Arial" panose="020B0604020202020204" pitchFamily="34" charset="0"/>
              </a:rPr>
              <a:t> to match the coordinates of Toronto </a:t>
            </a:r>
            <a:r>
              <a:rPr lang="en-US" dirty="0" err="1" smtClean="0">
                <a:latin typeface="Arial" panose="020B0604020202020204" pitchFamily="34" charset="0"/>
                <a:cs typeface="Arial" panose="020B0604020202020204" pitchFamily="34" charset="0"/>
              </a:rPr>
              <a:t>neighbourhoods</a:t>
            </a:r>
            <a:r>
              <a:rPr lang="en-US" dirty="0" smtClean="0">
                <a:latin typeface="Arial" panose="020B0604020202020204" pitchFamily="34" charset="0"/>
                <a:cs typeface="Arial" panose="020B0604020202020204" pitchFamily="34" charset="0"/>
              </a:rPr>
              <a:t> (Geocoder package wasn’t working well for me)</a:t>
            </a:r>
          </a:p>
          <a:p>
            <a:pPr algn="just">
              <a:buFont typeface="Wingdings" panose="05000000000000000000" pitchFamily="2" charset="2"/>
              <a:buChar char="Ø"/>
            </a:pPr>
            <a:r>
              <a:rPr lang="en-US" dirty="0" smtClean="0">
                <a:latin typeface="Arial" panose="020B0604020202020204" pitchFamily="34" charset="0"/>
                <a:cs typeface="Arial" panose="020B0604020202020204" pitchFamily="34" charset="0"/>
              </a:rPr>
              <a:t>Foursquare </a:t>
            </a:r>
            <a:r>
              <a:rPr lang="en-US" dirty="0">
                <a:latin typeface="Arial" panose="020B0604020202020204" pitchFamily="34" charset="0"/>
                <a:cs typeface="Arial" panose="020B0604020202020204" pitchFamily="34" charset="0"/>
              </a:rPr>
              <a:t>developer </a:t>
            </a:r>
            <a:r>
              <a:rPr lang="en-US" dirty="0" smtClean="0">
                <a:latin typeface="Arial" panose="020B0604020202020204" pitchFamily="34" charset="0"/>
                <a:cs typeface="Arial" panose="020B0604020202020204" pitchFamily="34" charset="0"/>
              </a:rPr>
              <a:t>account was created </a:t>
            </a:r>
            <a:r>
              <a:rPr lang="en-US" dirty="0">
                <a:latin typeface="Arial" panose="020B0604020202020204" pitchFamily="34" charset="0"/>
                <a:cs typeface="Arial" panose="020B0604020202020204" pitchFamily="34" charset="0"/>
              </a:rPr>
              <a:t>to obtain account ID and API key to </a:t>
            </a:r>
            <a:r>
              <a:rPr lang="en-US" dirty="0" smtClean="0">
                <a:latin typeface="Arial" panose="020B0604020202020204" pitchFamily="34" charset="0"/>
                <a:cs typeface="Arial" panose="020B0604020202020204" pitchFamily="34" charset="0"/>
              </a:rPr>
              <a:t>pull out the data</a:t>
            </a:r>
          </a:p>
          <a:p>
            <a:pPr algn="just">
              <a:buFont typeface="Wingdings" panose="05000000000000000000" pitchFamily="2" charset="2"/>
              <a:buChar char="Ø"/>
            </a:pPr>
            <a:r>
              <a:rPr lang="en-US" dirty="0" smtClean="0">
                <a:latin typeface="Arial" panose="020B0604020202020204" pitchFamily="34" charset="0"/>
                <a:cs typeface="Arial" panose="020B0604020202020204" pitchFamily="34" charset="0"/>
              </a:rPr>
              <a:t>List </a:t>
            </a:r>
            <a:r>
              <a:rPr lang="en-US" dirty="0">
                <a:latin typeface="Arial" panose="020B0604020202020204" pitchFamily="34" charset="0"/>
                <a:cs typeface="Arial" panose="020B0604020202020204" pitchFamily="34" charset="0"/>
              </a:rPr>
              <a:t>of top 100 venues within 500 meters </a:t>
            </a:r>
            <a:r>
              <a:rPr lang="en-US" dirty="0" smtClean="0">
                <a:latin typeface="Arial" panose="020B0604020202020204" pitchFamily="34" charset="0"/>
                <a:cs typeface="Arial" panose="020B0604020202020204" pitchFamily="34" charset="0"/>
              </a:rPr>
              <a:t>radius retrieved</a:t>
            </a:r>
          </a:p>
          <a:p>
            <a:pPr algn="just">
              <a:buFont typeface="Wingdings" panose="05000000000000000000" pitchFamily="2" charset="2"/>
              <a:buChar char="Ø"/>
            </a:pPr>
            <a:r>
              <a:rPr lang="en-US" dirty="0" smtClean="0">
                <a:latin typeface="Arial" panose="020B0604020202020204" pitchFamily="34" charset="0"/>
                <a:cs typeface="Arial" panose="020B0604020202020204" pitchFamily="34" charset="0"/>
              </a:rPr>
              <a:t>Analyzed </a:t>
            </a:r>
            <a:r>
              <a:rPr lang="en-US" dirty="0">
                <a:latin typeface="Arial" panose="020B0604020202020204" pitchFamily="34" charset="0"/>
                <a:cs typeface="Arial" panose="020B0604020202020204" pitchFamily="34" charset="0"/>
              </a:rPr>
              <a:t>each neighborhood by grouping the rows by neighborhood and taking the mean on the frequency of occurrence of each venue category</a:t>
            </a:r>
            <a:r>
              <a:rPr lang="en-US" dirty="0" smtClean="0">
                <a:latin typeface="Arial" panose="020B0604020202020204" pitchFamily="34" charset="0"/>
                <a:cs typeface="Arial" panose="020B0604020202020204" pitchFamily="34" charset="0"/>
              </a:rPr>
              <a:t>.</a:t>
            </a:r>
          </a:p>
          <a:p>
            <a:pPr algn="just">
              <a:buFont typeface="Wingdings" panose="05000000000000000000" pitchFamily="2" charset="2"/>
              <a:buChar char="Ø"/>
            </a:pPr>
            <a:r>
              <a:rPr lang="en-US" dirty="0" smtClean="0">
                <a:latin typeface="Arial" panose="020B0604020202020204" pitchFamily="34" charset="0"/>
                <a:cs typeface="Arial" panose="020B0604020202020204" pitchFamily="34" charset="0"/>
              </a:rPr>
              <a:t>Since clause “</a:t>
            </a:r>
            <a:r>
              <a:rPr lang="en-US" i="1" dirty="0" smtClean="0">
                <a:solidFill>
                  <a:srgbClr val="FFFF00"/>
                </a:solidFill>
                <a:latin typeface="Arial" panose="020B0604020202020204" pitchFamily="34" charset="0"/>
                <a:cs typeface="Arial" panose="020B0604020202020204" pitchFamily="34" charset="0"/>
              </a:rPr>
              <a:t>Asian restaurants</a:t>
            </a:r>
            <a:r>
              <a:rPr lang="en-US" dirty="0" smtClean="0">
                <a:latin typeface="Arial" panose="020B0604020202020204" pitchFamily="34" charset="0"/>
                <a:cs typeface="Arial" panose="020B0604020202020204" pitchFamily="34" charset="0"/>
              </a:rPr>
              <a:t>” did not yield enough results, ”</a:t>
            </a:r>
            <a:r>
              <a:rPr lang="en-US" i="1" dirty="0" smtClean="0">
                <a:solidFill>
                  <a:srgbClr val="FFFF00"/>
                </a:solidFill>
                <a:latin typeface="Arial" panose="020B0604020202020204" pitchFamily="34" charset="0"/>
                <a:cs typeface="Arial" panose="020B0604020202020204" pitchFamily="34" charset="0"/>
              </a:rPr>
              <a:t>Thai restaurants</a:t>
            </a:r>
            <a:r>
              <a:rPr lang="en-US" dirty="0" smtClean="0">
                <a:latin typeface="Arial" panose="020B0604020202020204" pitchFamily="34" charset="0"/>
                <a:cs typeface="Arial" panose="020B0604020202020204" pitchFamily="34" charset="0"/>
              </a:rPr>
              <a:t>” was chosen.</a:t>
            </a:r>
          </a:p>
          <a:p>
            <a:pPr algn="just">
              <a:buFont typeface="Wingdings" panose="05000000000000000000" pitchFamily="2" charset="2"/>
              <a:buChar char="Ø"/>
            </a:pPr>
            <a:endParaRPr lang="en-US" dirty="0" smtClean="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9765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515803"/>
            <a:ext cx="9404723" cy="1400530"/>
          </a:xfrm>
        </p:spPr>
        <p:txBody>
          <a:bodyPr/>
          <a:lstStyle/>
          <a:p>
            <a:r>
              <a:rPr lang="en-US" b="1" dirty="0" smtClean="0">
                <a:solidFill>
                  <a:srgbClr val="FFFF00"/>
                </a:solidFill>
              </a:rPr>
              <a:t>METHODOLOGY</a:t>
            </a:r>
            <a:endParaRPr lang="en-US" b="1" dirty="0">
              <a:solidFill>
                <a:srgbClr val="FFFF00"/>
              </a:solidFill>
            </a:endParaRPr>
          </a:p>
        </p:txBody>
      </p:sp>
      <p:sp>
        <p:nvSpPr>
          <p:cNvPr id="3" name="Content Placeholder 2"/>
          <p:cNvSpPr>
            <a:spLocks noGrp="1"/>
          </p:cNvSpPr>
          <p:nvPr>
            <p:ph idx="1"/>
          </p:nvPr>
        </p:nvSpPr>
        <p:spPr>
          <a:xfrm>
            <a:off x="646111" y="2432797"/>
            <a:ext cx="10288197" cy="4195481"/>
          </a:xfrm>
        </p:spPr>
        <p:txBody>
          <a:bodyPr/>
          <a:lstStyle/>
          <a:p>
            <a:pPr algn="just"/>
            <a:r>
              <a:rPr lang="en-US" dirty="0">
                <a:latin typeface="Arial" panose="020B0604020202020204" pitchFamily="34" charset="0"/>
                <a:cs typeface="Arial" panose="020B0604020202020204" pitchFamily="34" charset="0"/>
              </a:rPr>
              <a:t>C</a:t>
            </a:r>
            <a:r>
              <a:rPr lang="en-US" dirty="0" smtClean="0">
                <a:latin typeface="Arial" panose="020B0604020202020204" pitchFamily="34" charset="0"/>
                <a:cs typeface="Arial" panose="020B0604020202020204" pitchFamily="34" charset="0"/>
              </a:rPr>
              <a:t>lustering method was done </a:t>
            </a:r>
            <a:r>
              <a:rPr lang="en-US" dirty="0">
                <a:latin typeface="Arial" panose="020B0604020202020204" pitchFamily="34" charset="0"/>
                <a:cs typeface="Arial" panose="020B0604020202020204" pitchFamily="34" charset="0"/>
              </a:rPr>
              <a:t>using k-means clustering. K-means clustering algorithm identifies k number of centroids, and then allocates every data point to the nearest cluster, while keeping the </a:t>
            </a:r>
            <a:r>
              <a:rPr lang="en-US" dirty="0" smtClean="0">
                <a:latin typeface="Arial" panose="020B0604020202020204" pitchFamily="34" charset="0"/>
                <a:cs typeface="Arial" panose="020B0604020202020204" pitchFamily="34" charset="0"/>
              </a:rPr>
              <a:t>centroids </a:t>
            </a:r>
            <a:r>
              <a:rPr lang="en-US" dirty="0">
                <a:latin typeface="Arial" panose="020B0604020202020204" pitchFamily="34" charset="0"/>
                <a:cs typeface="Arial" panose="020B0604020202020204" pitchFamily="34" charset="0"/>
              </a:rPr>
              <a:t>as small as possible</a:t>
            </a:r>
            <a:r>
              <a:rPr lang="en-US" dirty="0" smtClean="0">
                <a:latin typeface="Arial" panose="020B0604020202020204" pitchFamily="34" charset="0"/>
                <a:cs typeface="Arial" panose="020B0604020202020204" pitchFamily="34" charset="0"/>
              </a:rPr>
              <a:t>.</a:t>
            </a:r>
          </a:p>
          <a:p>
            <a:pPr algn="just"/>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neighborhoods in Toronto into 3 clusters based on their frequency of occurrence for “Thai food”.</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0360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rPr>
              <a:t>RESULTS</a:t>
            </a:r>
            <a:endParaRPr lang="en-US" b="1" dirty="0">
              <a:solidFill>
                <a:srgbClr val="FFFF00"/>
              </a:solidFill>
            </a:endParaRPr>
          </a:p>
        </p:txBody>
      </p:sp>
      <p:sp>
        <p:nvSpPr>
          <p:cNvPr id="4" name="Rectangle 3"/>
          <p:cNvSpPr/>
          <p:nvPr/>
        </p:nvSpPr>
        <p:spPr>
          <a:xfrm>
            <a:off x="646111" y="1853248"/>
            <a:ext cx="5960751" cy="3785652"/>
          </a:xfrm>
          <a:prstGeom prst="rect">
            <a:avLst/>
          </a:prstGeom>
        </p:spPr>
        <p:txBody>
          <a:bodyPr wrap="square">
            <a:spAutoFit/>
          </a:bodyPr>
          <a:lstStyle/>
          <a:p>
            <a:pPr algn="just"/>
            <a:r>
              <a:rPr lang="en-US" sz="2400" b="0" i="0" u="none" strike="noStrike" baseline="0" dirty="0" smtClean="0">
                <a:latin typeface="Times New Roman" panose="02020603050405020304" pitchFamily="18" charset="0"/>
              </a:rPr>
              <a:t> The results from </a:t>
            </a:r>
            <a:r>
              <a:rPr lang="en-US" sz="2400" i="1" u="none" strike="noStrike" baseline="0" dirty="0" smtClean="0">
                <a:solidFill>
                  <a:srgbClr val="FFFF00"/>
                </a:solidFill>
                <a:latin typeface="Times New Roman" panose="02020603050405020304" pitchFamily="18" charset="0"/>
              </a:rPr>
              <a:t>k-means clustering </a:t>
            </a:r>
            <a:r>
              <a:rPr lang="en-US" sz="2400" b="0" i="0" u="none" strike="noStrike" baseline="0" dirty="0" smtClean="0">
                <a:latin typeface="Times New Roman" panose="02020603050405020304" pitchFamily="18" charset="0"/>
              </a:rPr>
              <a:t>show that we can categorize Toronto neighborhoods into 3 clusters based on how many Thai restaurants are in each neighborhood:- </a:t>
            </a:r>
          </a:p>
          <a:p>
            <a:pPr algn="just"/>
            <a:r>
              <a:rPr lang="en-US" sz="2400" b="0" i="0" u="none" strike="noStrike" baseline="0" dirty="0" smtClean="0">
                <a:latin typeface="Times New Roman" panose="02020603050405020304" pitchFamily="18" charset="0"/>
              </a:rPr>
              <a:t>● Cluster 0: Neighborhoods with little or no Thai restaurants </a:t>
            </a:r>
          </a:p>
          <a:p>
            <a:pPr algn="just"/>
            <a:r>
              <a:rPr lang="en-US" sz="2400" b="0" i="0" u="none" strike="noStrike" baseline="0" dirty="0" smtClean="0">
                <a:latin typeface="Times New Roman" panose="02020603050405020304" pitchFamily="18" charset="0"/>
              </a:rPr>
              <a:t>● Cluster 1: Neighborhoods with no Thai restaurants </a:t>
            </a:r>
          </a:p>
          <a:p>
            <a:pPr algn="just"/>
            <a:r>
              <a:rPr lang="en-US" sz="2400" b="0" i="0" u="none" strike="noStrike" baseline="0" dirty="0" smtClean="0">
                <a:latin typeface="Times New Roman" panose="02020603050405020304" pitchFamily="18" charset="0"/>
              </a:rPr>
              <a:t>● Cluster 2: Neighborhoods with high number of Thai restaurants </a:t>
            </a:r>
            <a:endParaRPr lang="en-US" sz="2400" dirty="0"/>
          </a:p>
        </p:txBody>
      </p:sp>
      <p:pic>
        <p:nvPicPr>
          <p:cNvPr id="5" name="Picture 4"/>
          <p:cNvPicPr>
            <a:picLocks noChangeAspect="1"/>
          </p:cNvPicPr>
          <p:nvPr/>
        </p:nvPicPr>
        <p:blipFill rotWithShape="1">
          <a:blip r:embed="rId2"/>
          <a:srcRect l="7308" r="29515"/>
          <a:stretch/>
        </p:blipFill>
        <p:spPr>
          <a:xfrm>
            <a:off x="6985666" y="1983346"/>
            <a:ext cx="4631078" cy="3770577"/>
          </a:xfrm>
          <a:prstGeom prst="rect">
            <a:avLst/>
          </a:prstGeom>
        </p:spPr>
      </p:pic>
    </p:spTree>
    <p:extLst>
      <p:ext uri="{BB962C8B-B14F-4D97-AF65-F5344CB8AC3E}">
        <p14:creationId xmlns:p14="http://schemas.microsoft.com/office/powerpoint/2010/main" val="1652797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rPr>
              <a:t>RECOMMENDATIONS</a:t>
            </a:r>
            <a:endParaRPr lang="en-US" b="1" dirty="0">
              <a:solidFill>
                <a:srgbClr val="FFFF00"/>
              </a:solidFill>
            </a:endParaRPr>
          </a:p>
        </p:txBody>
      </p:sp>
      <p:sp>
        <p:nvSpPr>
          <p:cNvPr id="3" name="Content Placeholder 2"/>
          <p:cNvSpPr>
            <a:spLocks noGrp="1"/>
          </p:cNvSpPr>
          <p:nvPr>
            <p:ph idx="1"/>
          </p:nvPr>
        </p:nvSpPr>
        <p:spPr>
          <a:xfrm>
            <a:off x="1103312" y="2052918"/>
            <a:ext cx="9702063" cy="4195481"/>
          </a:xfrm>
        </p:spPr>
        <p:txBody>
          <a:bodyPr/>
          <a:lstStyle/>
          <a:p>
            <a:pPr algn="just"/>
            <a:r>
              <a:rPr lang="en-US" dirty="0">
                <a:latin typeface="Arial" panose="020B0604020202020204" pitchFamily="34" charset="0"/>
                <a:cs typeface="Arial" panose="020B0604020202020204" pitchFamily="34" charset="0"/>
              </a:rPr>
              <a:t>Most of Thai restaurants are in </a:t>
            </a:r>
            <a:r>
              <a:rPr lang="en-US" dirty="0">
                <a:solidFill>
                  <a:srgbClr val="FFFF00"/>
                </a:solidFill>
                <a:latin typeface="Arial" panose="020B0604020202020204" pitchFamily="34" charset="0"/>
                <a:cs typeface="Arial" panose="020B0604020202020204" pitchFamily="34" charset="0"/>
              </a:rPr>
              <a:t>Cluster 2 </a:t>
            </a:r>
            <a:r>
              <a:rPr lang="en-US" dirty="0">
                <a:latin typeface="Arial" panose="020B0604020202020204" pitchFamily="34" charset="0"/>
                <a:cs typeface="Arial" panose="020B0604020202020204" pitchFamily="34" charset="0"/>
              </a:rPr>
              <a:t>which is around </a:t>
            </a:r>
            <a:r>
              <a:rPr lang="en-US" dirty="0">
                <a:solidFill>
                  <a:srgbClr val="FFFF00"/>
                </a:solidFill>
                <a:latin typeface="Arial" panose="020B0604020202020204" pitchFamily="34" charset="0"/>
                <a:cs typeface="Arial" panose="020B0604020202020204" pitchFamily="34" charset="0"/>
              </a:rPr>
              <a:t>Adelaide, King, Richmond areas </a:t>
            </a:r>
            <a:r>
              <a:rPr lang="en-US" dirty="0">
                <a:latin typeface="Arial" panose="020B0604020202020204" pitchFamily="34" charset="0"/>
                <a:cs typeface="Arial" panose="020B0604020202020204" pitchFamily="34" charset="0"/>
              </a:rPr>
              <a:t>and lowest (close to zero) in </a:t>
            </a:r>
            <a:r>
              <a:rPr lang="en-US" dirty="0">
                <a:solidFill>
                  <a:srgbClr val="FFFF00"/>
                </a:solidFill>
                <a:latin typeface="Arial" panose="020B0604020202020204" pitchFamily="34" charset="0"/>
                <a:cs typeface="Arial" panose="020B0604020202020204" pitchFamily="34" charset="0"/>
              </a:rPr>
              <a:t>Cluster 1</a:t>
            </a:r>
            <a:r>
              <a:rPr lang="en-US" dirty="0">
                <a:latin typeface="Arial" panose="020B0604020202020204" pitchFamily="34" charset="0"/>
                <a:cs typeface="Arial" panose="020B0604020202020204" pitchFamily="34" charset="0"/>
              </a:rPr>
              <a:t> areas which are </a:t>
            </a:r>
            <a:r>
              <a:rPr lang="en-US" dirty="0">
                <a:solidFill>
                  <a:srgbClr val="FFFF00"/>
                </a:solidFill>
                <a:latin typeface="Arial" panose="020B0604020202020204" pitchFamily="34" charset="0"/>
                <a:cs typeface="Arial" panose="020B0604020202020204" pitchFamily="34" charset="0"/>
              </a:rPr>
              <a:t>North Toronto West and Parkdale</a:t>
            </a:r>
            <a:r>
              <a:rPr lang="en-US" dirty="0">
                <a:latin typeface="Arial" panose="020B0604020202020204" pitchFamily="34" charset="0"/>
                <a:cs typeface="Arial" panose="020B0604020202020204" pitchFamily="34" charset="0"/>
              </a:rPr>
              <a:t> areas. </a:t>
            </a:r>
            <a:endParaRPr lang="en-US" dirty="0" smtClean="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Also</a:t>
            </a:r>
            <a:r>
              <a:rPr lang="en-US" dirty="0">
                <a:latin typeface="Arial" panose="020B0604020202020204" pitchFamily="34" charset="0"/>
                <a:cs typeface="Arial" panose="020B0604020202020204" pitchFamily="34" charset="0"/>
              </a:rPr>
              <a:t>, there are good opportunities to open near </a:t>
            </a:r>
            <a:r>
              <a:rPr lang="en-US" dirty="0">
                <a:solidFill>
                  <a:srgbClr val="FFFF00"/>
                </a:solidFill>
                <a:latin typeface="Arial" panose="020B0604020202020204" pitchFamily="34" charset="0"/>
                <a:cs typeface="Arial" panose="020B0604020202020204" pitchFamily="34" charset="0"/>
              </a:rPr>
              <a:t>Chinatown, St James town</a:t>
            </a:r>
            <a:r>
              <a:rPr lang="en-US" dirty="0">
                <a:latin typeface="Arial" panose="020B0604020202020204" pitchFamily="34" charset="0"/>
                <a:cs typeface="Arial" panose="020B0604020202020204" pitchFamily="34" charset="0"/>
              </a:rPr>
              <a:t> as the competition seems to be low. </a:t>
            </a:r>
            <a:endParaRPr lang="en-US" dirty="0" smtClean="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Looking </a:t>
            </a:r>
            <a:r>
              <a:rPr lang="en-US" dirty="0">
                <a:latin typeface="Arial" panose="020B0604020202020204" pitchFamily="34" charset="0"/>
                <a:cs typeface="Arial" panose="020B0604020202020204" pitchFamily="34" charset="0"/>
              </a:rPr>
              <a:t>at nearby venues, it seems </a:t>
            </a:r>
            <a:r>
              <a:rPr lang="en-US" b="1" dirty="0">
                <a:solidFill>
                  <a:srgbClr val="FFFF00"/>
                </a:solidFill>
                <a:latin typeface="Arial" panose="020B0604020202020204" pitchFamily="34" charset="0"/>
                <a:cs typeface="Arial" panose="020B0604020202020204" pitchFamily="34" charset="0"/>
              </a:rPr>
              <a:t>Cluster 1 </a:t>
            </a:r>
            <a:r>
              <a:rPr lang="en-US" dirty="0">
                <a:latin typeface="Arial" panose="020B0604020202020204" pitchFamily="34" charset="0"/>
                <a:cs typeface="Arial" panose="020B0604020202020204" pitchFamily="34" charset="0"/>
              </a:rPr>
              <a:t>might be a good location as there are not a lot of Asian restaurants in these </a:t>
            </a:r>
            <a:r>
              <a:rPr lang="en-US" dirty="0" smtClean="0">
                <a:latin typeface="Arial" panose="020B0604020202020204" pitchFamily="34" charset="0"/>
                <a:cs typeface="Arial" panose="020B0604020202020204" pitchFamily="34" charset="0"/>
              </a:rPr>
              <a:t>areas.</a:t>
            </a:r>
          </a:p>
          <a:p>
            <a:pPr algn="just"/>
            <a:r>
              <a:rPr lang="en-US" dirty="0" smtClean="0">
                <a:latin typeface="Arial" panose="020B0604020202020204" pitchFamily="34" charset="0"/>
                <a:cs typeface="Arial" panose="020B0604020202020204" pitchFamily="34" charset="0"/>
              </a:rPr>
              <a:t>Nonetheless</a:t>
            </a:r>
            <a:r>
              <a:rPr lang="en-US" dirty="0">
                <a:latin typeface="Arial" panose="020B0604020202020204" pitchFamily="34" charset="0"/>
                <a:cs typeface="Arial" panose="020B0604020202020204" pitchFamily="34" charset="0"/>
              </a:rPr>
              <a:t>, if the food is authentic, affordable and good taste, I am confident that it will </a:t>
            </a:r>
            <a:r>
              <a:rPr lang="en-US" dirty="0" smtClean="0">
                <a:latin typeface="Arial" panose="020B0604020202020204" pitchFamily="34" charset="0"/>
                <a:cs typeface="Arial" panose="020B0604020202020204" pitchFamily="34" charset="0"/>
              </a:rPr>
              <a:t>have a </a:t>
            </a:r>
            <a:r>
              <a:rPr lang="en-US" dirty="0">
                <a:latin typeface="Arial" panose="020B0604020202020204" pitchFamily="34" charset="0"/>
                <a:cs typeface="Arial" panose="020B0604020202020204" pitchFamily="34" charset="0"/>
              </a:rPr>
              <a:t>great following </a:t>
            </a:r>
            <a:r>
              <a:rPr lang="en-US" dirty="0" smtClean="0">
                <a:latin typeface="Arial" panose="020B0604020202020204" pitchFamily="34" charset="0"/>
                <a:cs typeface="Arial" panose="020B0604020202020204" pitchFamily="34" charset="0"/>
              </a:rPr>
              <a:t>anywhere</a:t>
            </a:r>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19864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TotalTime>
  <Words>750</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Times New Roman</vt:lpstr>
      <vt:lpstr>Wingdings</vt:lpstr>
      <vt:lpstr>Wingdings 3</vt:lpstr>
      <vt:lpstr>Ion</vt:lpstr>
      <vt:lpstr>IBM DATA SCIENCE-COURSERA FINAL CAPSTONE PROJECT</vt:lpstr>
      <vt:lpstr>INTRODUCTION</vt:lpstr>
      <vt:lpstr>BUSINESS PROBLEM</vt:lpstr>
      <vt:lpstr>DATA</vt:lpstr>
      <vt:lpstr>EXTRACTING THE DATA </vt:lpstr>
      <vt:lpstr>METHODOLOGY</vt:lpstr>
      <vt:lpstr>METHODOLOGY</vt:lpstr>
      <vt:lpstr>RESULTS</vt:lpstr>
      <vt:lpstr>RECOMMENDATIONS</vt:lpstr>
      <vt:lpstr>LIMITATIONS AND SUGGESTIONS FOR FUTURE RESEARCH</vt:lpstr>
      <vt:lpstr>CONCLUSION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SCIENCE-COURSERA FINAL CAPSTONE PROJECT</dc:title>
  <dc:creator>Sruti Murali</dc:creator>
  <cp:lastModifiedBy>Sruti Murali</cp:lastModifiedBy>
  <cp:revision>3</cp:revision>
  <dcterms:created xsi:type="dcterms:W3CDTF">2020-02-02T07:25:54Z</dcterms:created>
  <dcterms:modified xsi:type="dcterms:W3CDTF">2020-02-02T07:48:41Z</dcterms:modified>
</cp:coreProperties>
</file>