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ngroup.com/articles/do-interface-standards-stifle-design-creativity/" TargetMode="External"/><Relationship Id="rId3" Type="http://schemas.openxmlformats.org/officeDocument/2006/relationships/hyperlink" Target="https://www.nngroup.com/articles/do-interface-standards-stifle-design-creativity/"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ngroup.com/articles/ui-accelerators/" TargetMode="External"/><Relationship Id="rId3" Type="http://schemas.openxmlformats.org/officeDocument/2006/relationships/hyperlink" Target="https://www.nngroup.com/articles/error-message-guidelin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4f2e00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4f2e00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5e93940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5e93940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485c8e571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485c8e571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5e939405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5e939405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5e939405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5e93940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5e939405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5e939405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4f2e005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4f2e005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352d8c3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352d8c3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#1: Visibility of system status</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The system should always keep users informed about what is going on, through appropriate feedback within reasonable time.</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#2: Match between system and the real world</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The system should speak the users' language, with words, phrases and concepts familiar to the user, rather than system-oriented terms. Follow real-world conventions, making information appear in a natural and logical order.</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#3: User control and freedom</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Users often choose system functions by mistake and will need a clearly marked "emergency exit" to leave the unwanted state without having to go through an extended dialogue. Support undo and redo.</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#4: Consistency and standards</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Users should not have to wonder whether different words, situations, or actions mean the same thing. Follow</a:t>
            </a:r>
            <a:r>
              <a:rPr lang="en" sz="1350">
                <a:solidFill>
                  <a:srgbClr val="333333"/>
                </a:solidFill>
                <a:highlight>
                  <a:srgbClr val="FFFFFF"/>
                </a:highlight>
                <a:uFill>
                  <a:noFill/>
                </a:uFill>
                <a:hlinkClick r:id="rId2">
                  <a:extLst>
                    <a:ext uri="{A12FA001-AC4F-418D-AE19-62706E023703}">
                      <ahyp:hlinkClr val="tx"/>
                    </a:ext>
                  </a:extLst>
                </a:hlinkClick>
              </a:rPr>
              <a:t> </a:t>
            </a:r>
            <a:r>
              <a:rPr lang="en" sz="1350" u="sng">
                <a:solidFill>
                  <a:schemeClr val="hlink"/>
                </a:solidFill>
                <a:highlight>
                  <a:srgbClr val="FFFFFF"/>
                </a:highlight>
                <a:hlinkClick r:id="rId3"/>
              </a:rPr>
              <a:t>platform conventions</a:t>
            </a:r>
            <a:r>
              <a:rPr lang="en" sz="1350">
                <a:solidFill>
                  <a:srgbClr val="333333"/>
                </a:solidFill>
                <a:highlight>
                  <a:srgbClr val="FFFFFF"/>
                </a:highlight>
              </a:rPr>
              <a:t>.</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#5: Error prevention</a:t>
            </a:r>
            <a:endParaRPr b="1" sz="1700">
              <a:solidFill>
                <a:srgbClr val="333333"/>
              </a:solidFill>
              <a:highlight>
                <a:srgbClr val="FFFFFF"/>
              </a:highlight>
            </a:endParaRPr>
          </a:p>
          <a:p>
            <a:pPr indent="0" lvl="0" marL="381000" rtl="0" algn="l">
              <a:lnSpc>
                <a:spcPct val="100000"/>
              </a:lnSpc>
              <a:spcBef>
                <a:spcPts val="0"/>
              </a:spcBef>
              <a:spcAft>
                <a:spcPts val="0"/>
              </a:spcAft>
              <a:buNone/>
            </a:pPr>
            <a:r>
              <a:rPr lang="en" sz="1350">
                <a:solidFill>
                  <a:srgbClr val="333333"/>
                </a:solidFill>
                <a:highlight>
                  <a:srgbClr val="FFFFFF"/>
                </a:highlight>
              </a:rPr>
              <a:t>Even better than good error messages is a careful design which prevents a problem from occurring in the first place. Either eliminate error-prone conditions or check for them and present users with a confirmation option before they commit to the action.</a:t>
            </a:r>
            <a:endParaRPr b="1" sz="1700">
              <a:solidFill>
                <a:srgbClr val="33333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352d8c3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352d8c3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#6: Recognition rather than recall</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Minimize the user's memory load by making objects, actions, and options visible. The user should not have to remember information from one part of the dialogue to another. Instructions for use of the system should be visible or easily retrievable whenever appropriate.</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#7: Flexibility and efficiency of use</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u="sng">
                <a:solidFill>
                  <a:schemeClr val="hlink"/>
                </a:solidFill>
                <a:highlight>
                  <a:srgbClr val="FFFFFF"/>
                </a:highlight>
                <a:hlinkClick r:id="rId2"/>
              </a:rPr>
              <a:t>Accelerators</a:t>
            </a:r>
            <a:r>
              <a:rPr lang="en" sz="1350">
                <a:solidFill>
                  <a:srgbClr val="333333"/>
                </a:solidFill>
                <a:highlight>
                  <a:srgbClr val="FFFFFF"/>
                </a:highlight>
              </a:rPr>
              <a:t> — unseen by the novice user — may often speed up the interaction for the expert user such that the system can cater to both inexperienced and experienced users. Allow users to tailor frequent actions.</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#8: Aesthetic and minimalist design</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Dialogues should not contain information which is irrelevant or rarely needed. Every extra unit of information in a dialogue competes with the relevant units of information and diminishes their relative visibility.</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#9: Help users recognize, diagnose, and recover from errors</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u="sng">
                <a:solidFill>
                  <a:schemeClr val="hlink"/>
                </a:solidFill>
                <a:highlight>
                  <a:srgbClr val="FFFFFF"/>
                </a:highlight>
                <a:hlinkClick r:id="rId3"/>
              </a:rPr>
              <a:t>Error messages</a:t>
            </a:r>
            <a:r>
              <a:rPr lang="en" sz="1350">
                <a:solidFill>
                  <a:srgbClr val="333333"/>
                </a:solidFill>
                <a:highlight>
                  <a:srgbClr val="FFFFFF"/>
                </a:highlight>
              </a:rPr>
              <a:t> should be expressed in plain language (no codes), precisely indicate the problem, and constructively suggest a solution.</a:t>
            </a:r>
            <a:endParaRPr sz="135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00">
                <a:solidFill>
                  <a:srgbClr val="333333"/>
                </a:solidFill>
                <a:highlight>
                  <a:srgbClr val="FFFFFF"/>
                </a:highlight>
              </a:rPr>
              <a:t>#10: Help and documentation</a:t>
            </a:r>
            <a:endParaRPr b="1" sz="1700">
              <a:solidFill>
                <a:srgbClr val="333333"/>
              </a:solidFill>
              <a:highlight>
                <a:srgbClr val="FFFFFF"/>
              </a:highlight>
            </a:endParaRPr>
          </a:p>
          <a:p>
            <a:pPr indent="0" lvl="0" marL="381000" rtl="0" algn="l">
              <a:lnSpc>
                <a:spcPct val="100000"/>
              </a:lnSpc>
              <a:spcBef>
                <a:spcPts val="0"/>
              </a:spcBef>
              <a:spcAft>
                <a:spcPts val="0"/>
              </a:spcAft>
              <a:buClr>
                <a:schemeClr val="dk1"/>
              </a:buClr>
              <a:buSzPts val="1100"/>
              <a:buFont typeface="Arial"/>
              <a:buNone/>
            </a:pPr>
            <a:r>
              <a:rPr lang="en" sz="1350">
                <a:solidFill>
                  <a:srgbClr val="333333"/>
                </a:solidFill>
                <a:highlight>
                  <a:srgbClr val="FFFFFF"/>
                </a:highlight>
              </a:rPr>
              <a:t>Even though it is better if the system can be used without documentation, it may be necessary to provide help and documentation. Any such information should be easy to search, focused on the user's task, list concrete steps to be carried out, and not be too large.</a:t>
            </a:r>
            <a:endParaRPr sz="1350">
              <a:solidFill>
                <a:srgbClr val="333333"/>
              </a:solidFill>
              <a:highlight>
                <a:srgbClr val="FFFFFF"/>
              </a:highlight>
            </a:endParaRPr>
          </a:p>
          <a:p>
            <a:pPr indent="0" lvl="0" marL="0" rtl="0" algn="l">
              <a:lnSpc>
                <a:spcPct val="100000"/>
              </a:lnSpc>
              <a:spcBef>
                <a:spcPts val="0"/>
              </a:spcBef>
              <a:spcAft>
                <a:spcPts val="0"/>
              </a:spcAft>
              <a:buNone/>
            </a:pPr>
            <a:r>
              <a:t/>
            </a:r>
            <a:endParaRPr b="1" sz="1700">
              <a:solidFill>
                <a:srgbClr val="333333"/>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352d8c32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352d8c3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85c8e571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85c8e571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352d8c3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352d8c3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352d8c32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352d8c32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485c8e571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485c8e571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4b7e93cf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4b7e93cf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name of interviewees are hidden by the blue box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4f2e005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4f2e005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485c8e571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485c8e571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485c8e571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485c8e571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5e93940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5e93940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name of interviewees are hidden by the blue box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485c8e571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485c8e571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 conclusion.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4f2e005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4f2e005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figma.com/proto/mraSY5piUB8iksUG6jqJwn/Intro-HCI?node-id=1%3A2&amp;scaling=min-zoom"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jp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2.jp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683750" y="1516900"/>
            <a:ext cx="5776500" cy="18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KTH New International Student Arrival Page</a:t>
            </a:r>
            <a:endParaRPr sz="4100"/>
          </a:p>
        </p:txBody>
      </p:sp>
      <p:sp>
        <p:nvSpPr>
          <p:cNvPr id="129" name="Google Shape;129;p13"/>
          <p:cNvSpPr txBox="1"/>
          <p:nvPr>
            <p:ph idx="4294967295" type="subTitle"/>
          </p:nvPr>
        </p:nvSpPr>
        <p:spPr>
          <a:xfrm>
            <a:off x="2560350" y="3392200"/>
            <a:ext cx="3942900" cy="843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t>Group 2</a:t>
            </a:r>
            <a:endParaRPr sz="1600"/>
          </a:p>
          <a:p>
            <a:pPr indent="0" lvl="0" marL="0" rtl="0" algn="ctr">
              <a:lnSpc>
                <a:spcPct val="100000"/>
              </a:lnSpc>
              <a:spcBef>
                <a:spcPts val="0"/>
              </a:spcBef>
              <a:spcAft>
                <a:spcPts val="0"/>
              </a:spcAft>
              <a:buNone/>
            </a:pPr>
            <a:r>
              <a:rPr lang="en" sz="1600"/>
              <a:t>Thays	Sruti         Bosen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Prototype ideas</a:t>
            </a:r>
            <a:endParaRPr>
              <a:solidFill>
                <a:schemeClr val="dk2"/>
              </a:solidFill>
            </a:endParaRPr>
          </a:p>
        </p:txBody>
      </p:sp>
      <p:sp>
        <p:nvSpPr>
          <p:cNvPr id="194" name="Google Shape;194;p22"/>
          <p:cNvSpPr txBox="1"/>
          <p:nvPr/>
        </p:nvSpPr>
        <p:spPr>
          <a:xfrm>
            <a:off x="0" y="4855575"/>
            <a:ext cx="69819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C343D"/>
                </a:solidFill>
              </a:rPr>
              <a:t>Prototype: https://www.figma.com/proto/mraSY5piUB8iksUG6jqJwn/Intro-HCI?node-id=17%3A38&amp;scaling=min-zoom</a:t>
            </a:r>
            <a:endParaRPr sz="1000">
              <a:solidFill>
                <a:srgbClr val="0C343D"/>
              </a:solidFill>
            </a:endParaRPr>
          </a:p>
        </p:txBody>
      </p:sp>
      <p:pic>
        <p:nvPicPr>
          <p:cNvPr id="195" name="Google Shape;195;p22"/>
          <p:cNvPicPr preferRelativeResize="0"/>
          <p:nvPr/>
        </p:nvPicPr>
        <p:blipFill>
          <a:blip r:embed="rId3">
            <a:alphaModFix/>
          </a:blip>
          <a:stretch>
            <a:fillRect/>
          </a:stretch>
        </p:blipFill>
        <p:spPr>
          <a:xfrm>
            <a:off x="4214000" y="2392450"/>
            <a:ext cx="4661502" cy="2463124"/>
          </a:xfrm>
          <a:prstGeom prst="rect">
            <a:avLst/>
          </a:prstGeom>
          <a:noFill/>
          <a:ln>
            <a:noFill/>
          </a:ln>
        </p:spPr>
      </p:pic>
      <p:pic>
        <p:nvPicPr>
          <p:cNvPr id="196" name="Google Shape;196;p22"/>
          <p:cNvPicPr preferRelativeResize="0"/>
          <p:nvPr/>
        </p:nvPicPr>
        <p:blipFill>
          <a:blip r:embed="rId4">
            <a:alphaModFix/>
          </a:blip>
          <a:stretch>
            <a:fillRect/>
          </a:stretch>
        </p:blipFill>
        <p:spPr>
          <a:xfrm>
            <a:off x="339675" y="1712875"/>
            <a:ext cx="5286000" cy="229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Changes - Home</a:t>
            </a:r>
            <a:endParaRPr>
              <a:solidFill>
                <a:schemeClr val="dk2"/>
              </a:solidFill>
            </a:endParaRPr>
          </a:p>
        </p:txBody>
      </p:sp>
      <p:pic>
        <p:nvPicPr>
          <p:cNvPr id="202" name="Google Shape;202;p23"/>
          <p:cNvPicPr preferRelativeResize="0"/>
          <p:nvPr/>
        </p:nvPicPr>
        <p:blipFill>
          <a:blip r:embed="rId3">
            <a:alphaModFix/>
          </a:blip>
          <a:stretch>
            <a:fillRect/>
          </a:stretch>
        </p:blipFill>
        <p:spPr>
          <a:xfrm>
            <a:off x="509975" y="1870100"/>
            <a:ext cx="4426918" cy="3038500"/>
          </a:xfrm>
          <a:prstGeom prst="rect">
            <a:avLst/>
          </a:prstGeom>
          <a:noFill/>
          <a:ln>
            <a:noFill/>
          </a:ln>
        </p:spPr>
      </p:pic>
      <p:cxnSp>
        <p:nvCxnSpPr>
          <p:cNvPr id="203" name="Google Shape;203;p23"/>
          <p:cNvCxnSpPr/>
          <p:nvPr/>
        </p:nvCxnSpPr>
        <p:spPr>
          <a:xfrm>
            <a:off x="2613409" y="1915950"/>
            <a:ext cx="3602700" cy="82200"/>
          </a:xfrm>
          <a:prstGeom prst="straightConnector1">
            <a:avLst/>
          </a:prstGeom>
          <a:noFill/>
          <a:ln cap="flat" cmpd="sng" w="28575">
            <a:solidFill>
              <a:schemeClr val="lt1"/>
            </a:solidFill>
            <a:prstDash val="solid"/>
            <a:round/>
            <a:headEnd len="med" w="med" type="none"/>
            <a:tailEnd len="med" w="med" type="triangle"/>
          </a:ln>
        </p:spPr>
      </p:cxnSp>
      <p:sp>
        <p:nvSpPr>
          <p:cNvPr id="204" name="Google Shape;204;p23"/>
          <p:cNvSpPr txBox="1"/>
          <p:nvPr/>
        </p:nvSpPr>
        <p:spPr>
          <a:xfrm>
            <a:off x="6307875" y="1800200"/>
            <a:ext cx="12561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Text in English</a:t>
            </a:r>
            <a:endParaRPr>
              <a:latin typeface="Calibri"/>
              <a:ea typeface="Calibri"/>
              <a:cs typeface="Calibri"/>
              <a:sym typeface="Calibri"/>
            </a:endParaRPr>
          </a:p>
        </p:txBody>
      </p:sp>
      <p:cxnSp>
        <p:nvCxnSpPr>
          <p:cNvPr id="205" name="Google Shape;205;p23"/>
          <p:cNvCxnSpPr/>
          <p:nvPr/>
        </p:nvCxnSpPr>
        <p:spPr>
          <a:xfrm>
            <a:off x="3630700" y="2127075"/>
            <a:ext cx="3288000" cy="1233600"/>
          </a:xfrm>
          <a:prstGeom prst="straightConnector1">
            <a:avLst/>
          </a:prstGeom>
          <a:noFill/>
          <a:ln cap="flat" cmpd="sng" w="28575">
            <a:solidFill>
              <a:schemeClr val="lt1"/>
            </a:solidFill>
            <a:prstDash val="solid"/>
            <a:round/>
            <a:headEnd len="med" w="med" type="none"/>
            <a:tailEnd len="med" w="med" type="triangle"/>
          </a:ln>
        </p:spPr>
      </p:cxnSp>
      <p:cxnSp>
        <p:nvCxnSpPr>
          <p:cNvPr id="206" name="Google Shape;206;p23"/>
          <p:cNvCxnSpPr/>
          <p:nvPr/>
        </p:nvCxnSpPr>
        <p:spPr>
          <a:xfrm flipH="1" rot="10800000">
            <a:off x="2191250" y="3558675"/>
            <a:ext cx="4733700" cy="1098900"/>
          </a:xfrm>
          <a:prstGeom prst="straightConnector1">
            <a:avLst/>
          </a:prstGeom>
          <a:noFill/>
          <a:ln cap="flat" cmpd="sng" w="28575">
            <a:solidFill>
              <a:schemeClr val="lt1"/>
            </a:solidFill>
            <a:prstDash val="solid"/>
            <a:round/>
            <a:headEnd len="med" w="med" type="none"/>
            <a:tailEnd len="med" w="med" type="triangle"/>
          </a:ln>
        </p:spPr>
      </p:cxnSp>
      <p:sp>
        <p:nvSpPr>
          <p:cNvPr id="207" name="Google Shape;207;p23"/>
          <p:cNvSpPr txBox="1"/>
          <p:nvPr/>
        </p:nvSpPr>
        <p:spPr>
          <a:xfrm>
            <a:off x="7068750" y="3162850"/>
            <a:ext cx="12561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Links pointing to the same page</a:t>
            </a:r>
            <a:endParaRPr>
              <a:latin typeface="Calibri"/>
              <a:ea typeface="Calibri"/>
              <a:cs typeface="Calibri"/>
              <a:sym typeface="Calibri"/>
            </a:endParaRPr>
          </a:p>
        </p:txBody>
      </p:sp>
      <p:sp>
        <p:nvSpPr>
          <p:cNvPr id="208" name="Google Shape;208;p23"/>
          <p:cNvSpPr txBox="1"/>
          <p:nvPr/>
        </p:nvSpPr>
        <p:spPr>
          <a:xfrm>
            <a:off x="0" y="4855575"/>
            <a:ext cx="69819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C343D"/>
                </a:solidFill>
              </a:rPr>
              <a:t>Prototype: </a:t>
            </a:r>
            <a:r>
              <a:rPr lang="en" sz="1000">
                <a:solidFill>
                  <a:srgbClr val="0C343D"/>
                </a:solidFill>
              </a:rPr>
              <a:t>https://www.figma.com/proto/mraSY5piUB8iksUG6jqJwn/Intro-HCI?node-id=17%3A38&amp;scaling=min-zoom</a:t>
            </a:r>
            <a:endParaRPr sz="1000">
              <a:solidFill>
                <a:srgbClr val="0C343D"/>
              </a:solidFill>
            </a:endParaRPr>
          </a:p>
        </p:txBody>
      </p:sp>
      <p:pic>
        <p:nvPicPr>
          <p:cNvPr id="209" name="Google Shape;209;p23"/>
          <p:cNvPicPr preferRelativeResize="0"/>
          <p:nvPr/>
        </p:nvPicPr>
        <p:blipFill>
          <a:blip r:embed="rId4">
            <a:alphaModFix/>
          </a:blip>
          <a:stretch>
            <a:fillRect/>
          </a:stretch>
        </p:blipFill>
        <p:spPr>
          <a:xfrm>
            <a:off x="7805300" y="4318100"/>
            <a:ext cx="1040125" cy="53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Changes - Home</a:t>
            </a:r>
            <a:endParaRPr>
              <a:solidFill>
                <a:schemeClr val="dk2"/>
              </a:solidFill>
            </a:endParaRPr>
          </a:p>
        </p:txBody>
      </p:sp>
      <p:pic>
        <p:nvPicPr>
          <p:cNvPr id="215" name="Google Shape;215;p24"/>
          <p:cNvPicPr preferRelativeResize="0"/>
          <p:nvPr/>
        </p:nvPicPr>
        <p:blipFill>
          <a:blip r:embed="rId3">
            <a:alphaModFix/>
          </a:blip>
          <a:stretch>
            <a:fillRect/>
          </a:stretch>
        </p:blipFill>
        <p:spPr>
          <a:xfrm>
            <a:off x="686725" y="2061650"/>
            <a:ext cx="7886700" cy="2514600"/>
          </a:xfrm>
          <a:prstGeom prst="rect">
            <a:avLst/>
          </a:prstGeom>
          <a:noFill/>
          <a:ln>
            <a:noFill/>
          </a:ln>
        </p:spPr>
      </p:pic>
      <p:sp>
        <p:nvSpPr>
          <p:cNvPr id="216" name="Google Shape;216;p24"/>
          <p:cNvSpPr/>
          <p:nvPr/>
        </p:nvSpPr>
        <p:spPr>
          <a:xfrm>
            <a:off x="2567175" y="3621525"/>
            <a:ext cx="1384500" cy="6693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4345825" y="3988275"/>
            <a:ext cx="18612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1"/>
                </a:solidFill>
                <a:latin typeface="Calibri"/>
                <a:ea typeface="Calibri"/>
                <a:cs typeface="Calibri"/>
                <a:sym typeface="Calibri"/>
              </a:rPr>
              <a:t>KTH Social Media</a:t>
            </a:r>
            <a:endParaRPr u="sng">
              <a:solidFill>
                <a:schemeClr val="dk1"/>
              </a:solidFill>
              <a:latin typeface="Calibri"/>
              <a:ea typeface="Calibri"/>
              <a:cs typeface="Calibri"/>
              <a:sym typeface="Calibri"/>
            </a:endParaRPr>
          </a:p>
        </p:txBody>
      </p:sp>
      <p:cxnSp>
        <p:nvCxnSpPr>
          <p:cNvPr id="218" name="Google Shape;218;p24"/>
          <p:cNvCxnSpPr>
            <a:stCxn id="216" idx="3"/>
            <a:endCxn id="217" idx="1"/>
          </p:cNvCxnSpPr>
          <p:nvPr/>
        </p:nvCxnSpPr>
        <p:spPr>
          <a:xfrm>
            <a:off x="3951675" y="3956175"/>
            <a:ext cx="394200" cy="24300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Changes - Student Page</a:t>
            </a:r>
            <a:endParaRPr>
              <a:solidFill>
                <a:schemeClr val="dk2"/>
              </a:solidFill>
            </a:endParaRPr>
          </a:p>
        </p:txBody>
      </p:sp>
      <p:pic>
        <p:nvPicPr>
          <p:cNvPr id="224" name="Google Shape;224;p25"/>
          <p:cNvPicPr preferRelativeResize="0"/>
          <p:nvPr/>
        </p:nvPicPr>
        <p:blipFill>
          <a:blip r:embed="rId3">
            <a:alphaModFix/>
          </a:blip>
          <a:stretch>
            <a:fillRect/>
          </a:stretch>
        </p:blipFill>
        <p:spPr>
          <a:xfrm>
            <a:off x="773325" y="1736025"/>
            <a:ext cx="4659519" cy="3038501"/>
          </a:xfrm>
          <a:prstGeom prst="rect">
            <a:avLst/>
          </a:prstGeom>
          <a:noFill/>
          <a:ln>
            <a:noFill/>
          </a:ln>
        </p:spPr>
      </p:pic>
      <p:sp>
        <p:nvSpPr>
          <p:cNvPr id="225" name="Google Shape;225;p25"/>
          <p:cNvSpPr txBox="1"/>
          <p:nvPr/>
        </p:nvSpPr>
        <p:spPr>
          <a:xfrm>
            <a:off x="6665450" y="2154575"/>
            <a:ext cx="187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New Side Menu</a:t>
            </a:r>
            <a:endParaRPr>
              <a:latin typeface="Calibri"/>
              <a:ea typeface="Calibri"/>
              <a:cs typeface="Calibri"/>
              <a:sym typeface="Calibri"/>
            </a:endParaRPr>
          </a:p>
        </p:txBody>
      </p:sp>
      <p:sp>
        <p:nvSpPr>
          <p:cNvPr id="226" name="Google Shape;226;p25"/>
          <p:cNvSpPr txBox="1"/>
          <p:nvPr/>
        </p:nvSpPr>
        <p:spPr>
          <a:xfrm>
            <a:off x="6665450" y="2731800"/>
            <a:ext cx="187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Chat</a:t>
            </a:r>
            <a:endParaRPr>
              <a:latin typeface="Calibri"/>
              <a:ea typeface="Calibri"/>
              <a:cs typeface="Calibri"/>
              <a:sym typeface="Calibri"/>
            </a:endParaRPr>
          </a:p>
        </p:txBody>
      </p:sp>
      <p:sp>
        <p:nvSpPr>
          <p:cNvPr id="227" name="Google Shape;227;p25"/>
          <p:cNvSpPr txBox="1"/>
          <p:nvPr/>
        </p:nvSpPr>
        <p:spPr>
          <a:xfrm>
            <a:off x="6665450" y="3309025"/>
            <a:ext cx="187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New Content</a:t>
            </a:r>
            <a:endParaRPr>
              <a:latin typeface="Calibri"/>
              <a:ea typeface="Calibri"/>
              <a:cs typeface="Calibri"/>
              <a:sym typeface="Calibri"/>
            </a:endParaRPr>
          </a:p>
        </p:txBody>
      </p:sp>
      <p:cxnSp>
        <p:nvCxnSpPr>
          <p:cNvPr id="228" name="Google Shape;228;p25"/>
          <p:cNvCxnSpPr/>
          <p:nvPr/>
        </p:nvCxnSpPr>
        <p:spPr>
          <a:xfrm flipH="1" rot="10800000">
            <a:off x="1842850" y="2395150"/>
            <a:ext cx="4822500" cy="639600"/>
          </a:xfrm>
          <a:prstGeom prst="bentConnector3">
            <a:avLst>
              <a:gd fmla="val 2281" name="adj1"/>
            </a:avLst>
          </a:prstGeom>
          <a:noFill/>
          <a:ln cap="flat" cmpd="sng" w="28575">
            <a:solidFill>
              <a:schemeClr val="lt1"/>
            </a:solidFill>
            <a:prstDash val="solid"/>
            <a:round/>
            <a:headEnd len="med" w="med" type="none"/>
            <a:tailEnd len="med" w="med" type="triangle"/>
          </a:ln>
        </p:spPr>
      </p:cxnSp>
      <p:cxnSp>
        <p:nvCxnSpPr>
          <p:cNvPr id="229" name="Google Shape;229;p25"/>
          <p:cNvCxnSpPr>
            <a:endCxn id="226" idx="1"/>
          </p:cNvCxnSpPr>
          <p:nvPr/>
        </p:nvCxnSpPr>
        <p:spPr>
          <a:xfrm flipH="1" rot="10800000">
            <a:off x="5345150" y="2949600"/>
            <a:ext cx="1320300" cy="928500"/>
          </a:xfrm>
          <a:prstGeom prst="bentConnector3">
            <a:avLst>
              <a:gd fmla="val 12505" name="adj1"/>
            </a:avLst>
          </a:prstGeom>
          <a:noFill/>
          <a:ln cap="flat" cmpd="sng" w="28575">
            <a:solidFill>
              <a:schemeClr val="lt1"/>
            </a:solidFill>
            <a:prstDash val="solid"/>
            <a:round/>
            <a:headEnd len="med" w="med" type="none"/>
            <a:tailEnd len="med" w="med" type="triangle"/>
          </a:ln>
        </p:spPr>
      </p:cxnSp>
      <p:sp>
        <p:nvSpPr>
          <p:cNvPr id="230" name="Google Shape;230;p25"/>
          <p:cNvSpPr/>
          <p:nvPr/>
        </p:nvSpPr>
        <p:spPr>
          <a:xfrm>
            <a:off x="1998725" y="2466300"/>
            <a:ext cx="3254700" cy="2383800"/>
          </a:xfrm>
          <a:prstGeom prst="rect">
            <a:avLst/>
          </a:prstGeom>
          <a:solidFill>
            <a:srgbClr val="AF7B51">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5"/>
          <p:cNvCxnSpPr>
            <a:endCxn id="227" idx="1"/>
          </p:cNvCxnSpPr>
          <p:nvPr/>
        </p:nvCxnSpPr>
        <p:spPr>
          <a:xfrm flipH="1" rot="10800000">
            <a:off x="5244350" y="3526825"/>
            <a:ext cx="1421100" cy="773100"/>
          </a:xfrm>
          <a:prstGeom prst="bentConnector3">
            <a:avLst>
              <a:gd fmla="val 50000" name="adj1"/>
            </a:avLst>
          </a:prstGeom>
          <a:noFill/>
          <a:ln cap="flat" cmpd="sng" w="28575">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Changes - Other pages</a:t>
            </a:r>
            <a:endParaRPr>
              <a:solidFill>
                <a:schemeClr val="dk2"/>
              </a:solidFill>
            </a:endParaRPr>
          </a:p>
        </p:txBody>
      </p:sp>
      <p:pic>
        <p:nvPicPr>
          <p:cNvPr id="237" name="Google Shape;237;p26"/>
          <p:cNvPicPr preferRelativeResize="0"/>
          <p:nvPr/>
        </p:nvPicPr>
        <p:blipFill>
          <a:blip r:embed="rId3">
            <a:alphaModFix/>
          </a:blip>
          <a:stretch>
            <a:fillRect/>
          </a:stretch>
        </p:blipFill>
        <p:spPr>
          <a:xfrm>
            <a:off x="4791650" y="1401219"/>
            <a:ext cx="3899570" cy="2613933"/>
          </a:xfrm>
          <a:prstGeom prst="rect">
            <a:avLst/>
          </a:prstGeom>
          <a:noFill/>
          <a:ln>
            <a:noFill/>
          </a:ln>
        </p:spPr>
      </p:pic>
      <p:pic>
        <p:nvPicPr>
          <p:cNvPr id="238" name="Google Shape;238;p26"/>
          <p:cNvPicPr preferRelativeResize="0"/>
          <p:nvPr/>
        </p:nvPicPr>
        <p:blipFill>
          <a:blip r:embed="rId4">
            <a:alphaModFix/>
          </a:blip>
          <a:stretch>
            <a:fillRect/>
          </a:stretch>
        </p:blipFill>
        <p:spPr>
          <a:xfrm>
            <a:off x="428075" y="1870375"/>
            <a:ext cx="3981149" cy="2510175"/>
          </a:xfrm>
          <a:prstGeom prst="rect">
            <a:avLst/>
          </a:prstGeom>
          <a:noFill/>
          <a:ln>
            <a:noFill/>
          </a:ln>
        </p:spPr>
      </p:pic>
      <p:pic>
        <p:nvPicPr>
          <p:cNvPr id="239" name="Google Shape;239;p26"/>
          <p:cNvPicPr preferRelativeResize="0"/>
          <p:nvPr/>
        </p:nvPicPr>
        <p:blipFill>
          <a:blip r:embed="rId5">
            <a:alphaModFix/>
          </a:blip>
          <a:stretch>
            <a:fillRect/>
          </a:stretch>
        </p:blipFill>
        <p:spPr>
          <a:xfrm>
            <a:off x="2422775" y="2341924"/>
            <a:ext cx="3685626" cy="2332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Design of International Student Arrival System</a:t>
            </a:r>
            <a:endParaRPr b="1" sz="2000"/>
          </a:p>
          <a:p>
            <a:pPr indent="-355600" lvl="0" marL="457200" rtl="0" algn="l">
              <a:spcBef>
                <a:spcPts val="0"/>
              </a:spcBef>
              <a:spcAft>
                <a:spcPts val="0"/>
              </a:spcAft>
              <a:buClr>
                <a:schemeClr val="dk2"/>
              </a:buClr>
              <a:buSzPts val="2000"/>
              <a:buChar char="●"/>
            </a:pPr>
            <a:r>
              <a:rPr lang="en" sz="2000">
                <a:solidFill>
                  <a:schemeClr val="dk2"/>
                </a:solidFill>
              </a:rPr>
              <a:t>Changes - Final Prototype</a:t>
            </a:r>
            <a:endParaRPr>
              <a:solidFill>
                <a:schemeClr val="dk2"/>
              </a:solidFill>
            </a:endParaRPr>
          </a:p>
        </p:txBody>
      </p:sp>
      <p:pic>
        <p:nvPicPr>
          <p:cNvPr id="245" name="Google Shape;245;p27">
            <a:hlinkClick r:id="rId3"/>
          </p:cNvPr>
          <p:cNvPicPr preferRelativeResize="0"/>
          <p:nvPr/>
        </p:nvPicPr>
        <p:blipFill>
          <a:blip r:embed="rId4">
            <a:alphaModFix/>
          </a:blip>
          <a:stretch>
            <a:fillRect/>
          </a:stretch>
        </p:blipFill>
        <p:spPr>
          <a:xfrm>
            <a:off x="2358538" y="1708525"/>
            <a:ext cx="4426918" cy="3038500"/>
          </a:xfrm>
          <a:prstGeom prst="rect">
            <a:avLst/>
          </a:prstGeom>
          <a:noFill/>
          <a:ln>
            <a:noFill/>
          </a:ln>
        </p:spPr>
      </p:pic>
      <p:sp>
        <p:nvSpPr>
          <p:cNvPr id="246" name="Google Shape;246;p27"/>
          <p:cNvSpPr txBox="1"/>
          <p:nvPr/>
        </p:nvSpPr>
        <p:spPr>
          <a:xfrm>
            <a:off x="751825" y="2255450"/>
            <a:ext cx="11919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Click on the image to go to the prototype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385850" y="188190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Evaluation</a:t>
            </a:r>
            <a:endParaRPr sz="5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Evaluation on the Improved System</a:t>
            </a:r>
            <a:endParaRPr b="1" sz="20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Nielsens Heuristics Evaluation</a:t>
            </a:r>
            <a:endParaRPr sz="2000"/>
          </a:p>
        </p:txBody>
      </p:sp>
      <p:sp>
        <p:nvSpPr>
          <p:cNvPr id="257" name="Google Shape;257;p29"/>
          <p:cNvSpPr txBox="1"/>
          <p:nvPr>
            <p:ph idx="1" type="body"/>
          </p:nvPr>
        </p:nvSpPr>
        <p:spPr>
          <a:xfrm>
            <a:off x="819150" y="1990725"/>
            <a:ext cx="5499600" cy="23724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1000"/>
              </a:spcBef>
              <a:spcAft>
                <a:spcPts val="0"/>
              </a:spcAft>
              <a:buClr>
                <a:schemeClr val="dk1"/>
              </a:buClr>
              <a:buSzPts val="1400"/>
              <a:buAutoNum type="arabicPeriod"/>
            </a:pPr>
            <a:r>
              <a:rPr b="1" lang="en" sz="1400">
                <a:solidFill>
                  <a:schemeClr val="dk1"/>
                </a:solidFill>
              </a:rPr>
              <a:t>Visibility of system status</a:t>
            </a:r>
            <a:endParaRPr b="1" sz="1400">
              <a:solidFill>
                <a:schemeClr val="dk1"/>
              </a:solidFill>
            </a:endParaRPr>
          </a:p>
          <a:p>
            <a:pPr indent="-317500" lvl="0" marL="457200" rtl="0" algn="l">
              <a:spcBef>
                <a:spcPts val="1600"/>
              </a:spcBef>
              <a:spcAft>
                <a:spcPts val="0"/>
              </a:spcAft>
              <a:buClr>
                <a:schemeClr val="dk1"/>
              </a:buClr>
              <a:buSzPts val="1400"/>
              <a:buAutoNum type="arabicPeriod"/>
            </a:pPr>
            <a:r>
              <a:rPr b="1" lang="en" sz="1400">
                <a:solidFill>
                  <a:schemeClr val="dk1"/>
                </a:solidFill>
              </a:rPr>
              <a:t>Match between system and the real world</a:t>
            </a:r>
            <a:endParaRPr b="1" sz="1400">
              <a:solidFill>
                <a:schemeClr val="dk1"/>
              </a:solidFill>
            </a:endParaRPr>
          </a:p>
          <a:p>
            <a:pPr indent="-317500" lvl="0" marL="457200" rtl="0" algn="l">
              <a:spcBef>
                <a:spcPts val="1000"/>
              </a:spcBef>
              <a:spcAft>
                <a:spcPts val="0"/>
              </a:spcAft>
              <a:buClr>
                <a:schemeClr val="dk1"/>
              </a:buClr>
              <a:buSzPts val="1400"/>
              <a:buAutoNum type="arabicPeriod"/>
            </a:pPr>
            <a:r>
              <a:rPr b="1" lang="en" sz="1400">
                <a:solidFill>
                  <a:schemeClr val="dk1"/>
                </a:solidFill>
              </a:rPr>
              <a:t>User control and freedom</a:t>
            </a:r>
            <a:endParaRPr b="1" sz="1400">
              <a:solidFill>
                <a:schemeClr val="dk1"/>
              </a:solidFill>
            </a:endParaRPr>
          </a:p>
          <a:p>
            <a:pPr indent="-317500" lvl="0" marL="457200" rtl="0" algn="l">
              <a:spcBef>
                <a:spcPts val="1000"/>
              </a:spcBef>
              <a:spcAft>
                <a:spcPts val="0"/>
              </a:spcAft>
              <a:buClr>
                <a:schemeClr val="dk1"/>
              </a:buClr>
              <a:buSzPts val="1400"/>
              <a:buAutoNum type="arabicPeriod"/>
            </a:pPr>
            <a:r>
              <a:rPr b="1" lang="en" sz="1400">
                <a:solidFill>
                  <a:schemeClr val="dk1"/>
                </a:solidFill>
              </a:rPr>
              <a:t>Consistency and standards</a:t>
            </a:r>
            <a:endParaRPr b="1" sz="1400">
              <a:solidFill>
                <a:schemeClr val="dk1"/>
              </a:solidFill>
            </a:endParaRPr>
          </a:p>
          <a:p>
            <a:pPr indent="-317500" lvl="0" marL="457200" rtl="0" algn="l">
              <a:spcBef>
                <a:spcPts val="1000"/>
              </a:spcBef>
              <a:spcAft>
                <a:spcPts val="1600"/>
              </a:spcAft>
              <a:buClr>
                <a:schemeClr val="dk1"/>
              </a:buClr>
              <a:buSzPts val="1400"/>
              <a:buAutoNum type="arabicPeriod"/>
            </a:pPr>
            <a:r>
              <a:rPr b="1" lang="en" sz="1400">
                <a:solidFill>
                  <a:schemeClr val="dk1"/>
                </a:solidFill>
              </a:rPr>
              <a:t>Error prevention</a:t>
            </a:r>
            <a:endParaRPr b="1" sz="1400">
              <a:solidFill>
                <a:schemeClr val="dk1"/>
              </a:solidFill>
            </a:endParaRPr>
          </a:p>
        </p:txBody>
      </p:sp>
      <p:sp>
        <p:nvSpPr>
          <p:cNvPr id="258" name="Google Shape;258;p29"/>
          <p:cNvSpPr txBox="1"/>
          <p:nvPr>
            <p:ph idx="1" type="body"/>
          </p:nvPr>
        </p:nvSpPr>
        <p:spPr>
          <a:xfrm>
            <a:off x="6519800" y="1990725"/>
            <a:ext cx="1719000" cy="23724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Yes</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Yes</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Yes</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No</a:t>
            </a:r>
            <a:endParaRPr b="1" sz="1400">
              <a:solidFill>
                <a:schemeClr val="dk1"/>
              </a:solidFill>
            </a:endParaRPr>
          </a:p>
          <a:p>
            <a:pPr indent="0" lvl="0" marL="0" rtl="0" algn="l">
              <a:lnSpc>
                <a:spcPct val="100000"/>
              </a:lnSpc>
              <a:spcBef>
                <a:spcPts val="1600"/>
              </a:spcBef>
              <a:spcAft>
                <a:spcPts val="1600"/>
              </a:spcAft>
              <a:buNone/>
            </a:pPr>
            <a:r>
              <a:rPr b="1" lang="en" sz="1400">
                <a:solidFill>
                  <a:schemeClr val="dk1"/>
                </a:solidFill>
              </a:rPr>
              <a:t>It depends</a:t>
            </a:r>
            <a:endParaRPr b="1"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Evaluation on the Improved System</a:t>
            </a:r>
            <a:endParaRPr b="1" sz="20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Nielsens Heuristics Evaluation</a:t>
            </a:r>
            <a:endParaRPr sz="2000"/>
          </a:p>
        </p:txBody>
      </p:sp>
      <p:sp>
        <p:nvSpPr>
          <p:cNvPr id="264" name="Google Shape;264;p30"/>
          <p:cNvSpPr txBox="1"/>
          <p:nvPr>
            <p:ph idx="1" type="body"/>
          </p:nvPr>
        </p:nvSpPr>
        <p:spPr>
          <a:xfrm>
            <a:off x="819150" y="1990725"/>
            <a:ext cx="5499600" cy="23622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1000"/>
              </a:spcBef>
              <a:spcAft>
                <a:spcPts val="0"/>
              </a:spcAft>
              <a:buClr>
                <a:schemeClr val="dk1"/>
              </a:buClr>
              <a:buSzPts val="1400"/>
              <a:buAutoNum type="arabicPeriod" startAt="6"/>
            </a:pPr>
            <a:r>
              <a:rPr b="1" lang="en" sz="1400">
                <a:solidFill>
                  <a:schemeClr val="dk1"/>
                </a:solidFill>
              </a:rPr>
              <a:t>Recognition rather than recall</a:t>
            </a:r>
            <a:endParaRPr b="1" sz="1400">
              <a:solidFill>
                <a:schemeClr val="dk1"/>
              </a:solidFill>
            </a:endParaRPr>
          </a:p>
          <a:p>
            <a:pPr indent="-317500" lvl="0" marL="457200" rtl="0" algn="l">
              <a:spcBef>
                <a:spcPts val="1600"/>
              </a:spcBef>
              <a:spcAft>
                <a:spcPts val="0"/>
              </a:spcAft>
              <a:buClr>
                <a:schemeClr val="dk1"/>
              </a:buClr>
              <a:buSzPts val="1400"/>
              <a:buAutoNum type="arabicPeriod" startAt="6"/>
            </a:pPr>
            <a:r>
              <a:rPr b="1" lang="en" sz="1400">
                <a:solidFill>
                  <a:schemeClr val="dk1"/>
                </a:solidFill>
              </a:rPr>
              <a:t>Flexibility and efficiency of use</a:t>
            </a:r>
            <a:endParaRPr b="1" sz="1400">
              <a:solidFill>
                <a:schemeClr val="dk1"/>
              </a:solidFill>
            </a:endParaRPr>
          </a:p>
          <a:p>
            <a:pPr indent="-317500" lvl="0" marL="457200" rtl="0" algn="l">
              <a:spcBef>
                <a:spcPts val="1000"/>
              </a:spcBef>
              <a:spcAft>
                <a:spcPts val="0"/>
              </a:spcAft>
              <a:buClr>
                <a:schemeClr val="dk1"/>
              </a:buClr>
              <a:buSzPts val="1400"/>
              <a:buAutoNum type="arabicPeriod" startAt="6"/>
            </a:pPr>
            <a:r>
              <a:rPr b="1" lang="en" sz="1400">
                <a:solidFill>
                  <a:schemeClr val="dk1"/>
                </a:solidFill>
              </a:rPr>
              <a:t>Aesthetic and minimalist design</a:t>
            </a:r>
            <a:endParaRPr b="1" sz="1400">
              <a:solidFill>
                <a:schemeClr val="dk1"/>
              </a:solidFill>
            </a:endParaRPr>
          </a:p>
          <a:p>
            <a:pPr indent="-317500" lvl="0" marL="457200" rtl="0" algn="l">
              <a:spcBef>
                <a:spcPts val="1000"/>
              </a:spcBef>
              <a:spcAft>
                <a:spcPts val="0"/>
              </a:spcAft>
              <a:buClr>
                <a:schemeClr val="dk1"/>
              </a:buClr>
              <a:buSzPts val="1400"/>
              <a:buAutoNum type="arabicPeriod" startAt="6"/>
            </a:pPr>
            <a:r>
              <a:rPr b="1" lang="en" sz="1400">
                <a:solidFill>
                  <a:schemeClr val="dk1"/>
                </a:solidFill>
              </a:rPr>
              <a:t>Help users recognize, diagnose, and recover from errors</a:t>
            </a:r>
            <a:endParaRPr b="1" sz="1400">
              <a:solidFill>
                <a:schemeClr val="dk1"/>
              </a:solidFill>
            </a:endParaRPr>
          </a:p>
          <a:p>
            <a:pPr indent="-317500" lvl="0" marL="457200" rtl="0" algn="l">
              <a:spcBef>
                <a:spcPts val="1000"/>
              </a:spcBef>
              <a:spcAft>
                <a:spcPts val="1600"/>
              </a:spcAft>
              <a:buClr>
                <a:schemeClr val="dk1"/>
              </a:buClr>
              <a:buSzPts val="1400"/>
              <a:buAutoNum type="arabicPeriod" startAt="6"/>
            </a:pPr>
            <a:r>
              <a:rPr b="1" lang="en" sz="1400">
                <a:solidFill>
                  <a:schemeClr val="dk1"/>
                </a:solidFill>
              </a:rPr>
              <a:t>Help and documentation</a:t>
            </a:r>
            <a:endParaRPr b="1" sz="1400">
              <a:solidFill>
                <a:schemeClr val="dk1"/>
              </a:solidFill>
            </a:endParaRPr>
          </a:p>
        </p:txBody>
      </p:sp>
      <p:sp>
        <p:nvSpPr>
          <p:cNvPr id="265" name="Google Shape;265;p30"/>
          <p:cNvSpPr txBox="1"/>
          <p:nvPr>
            <p:ph idx="1" type="body"/>
          </p:nvPr>
        </p:nvSpPr>
        <p:spPr>
          <a:xfrm>
            <a:off x="6519800" y="1990725"/>
            <a:ext cx="1719000" cy="23622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Yes</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Yes</a:t>
            </a:r>
            <a:endParaRPr b="1" sz="1400">
              <a:solidFill>
                <a:schemeClr val="dk1"/>
              </a:solidFill>
            </a:endParaRPr>
          </a:p>
          <a:p>
            <a:pPr indent="0" lvl="0" marL="0" rtl="0" algn="l">
              <a:lnSpc>
                <a:spcPct val="100000"/>
              </a:lnSpc>
              <a:spcBef>
                <a:spcPts val="1600"/>
              </a:spcBef>
              <a:spcAft>
                <a:spcPts val="0"/>
              </a:spcAft>
              <a:buNone/>
            </a:pPr>
            <a:r>
              <a:rPr b="1" lang="en" sz="1400">
                <a:solidFill>
                  <a:schemeClr val="dk1"/>
                </a:solidFill>
              </a:rPr>
              <a:t>—</a:t>
            </a:r>
            <a:endParaRPr b="1" sz="1400">
              <a:solidFill>
                <a:schemeClr val="dk1"/>
              </a:solidFill>
            </a:endParaRPr>
          </a:p>
          <a:p>
            <a:pPr indent="0" lvl="0" marL="0" rtl="0" algn="l">
              <a:lnSpc>
                <a:spcPct val="100000"/>
              </a:lnSpc>
              <a:spcBef>
                <a:spcPts val="1600"/>
              </a:spcBef>
              <a:spcAft>
                <a:spcPts val="1600"/>
              </a:spcAft>
              <a:buNone/>
            </a:pPr>
            <a:r>
              <a:rPr b="1" lang="en" sz="1400">
                <a:solidFill>
                  <a:schemeClr val="dk1"/>
                </a:solidFill>
              </a:rPr>
              <a:t>Yes</a:t>
            </a:r>
            <a:endParaRPr b="1"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Evaluation on the Improved System</a:t>
            </a:r>
            <a:endParaRPr b="1" sz="20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Survey Tasks and Questions</a:t>
            </a:r>
            <a:endParaRPr sz="2000"/>
          </a:p>
        </p:txBody>
      </p:sp>
      <p:sp>
        <p:nvSpPr>
          <p:cNvPr id="271" name="Google Shape;271;p31"/>
          <p:cNvSpPr txBox="1"/>
          <p:nvPr>
            <p:ph idx="1" type="body"/>
          </p:nvPr>
        </p:nvSpPr>
        <p:spPr>
          <a:xfrm>
            <a:off x="819150" y="1750550"/>
            <a:ext cx="7505700" cy="288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Questions: </a:t>
            </a:r>
            <a:endParaRPr sz="1800"/>
          </a:p>
          <a:p>
            <a:pPr indent="-330200" lvl="1" marL="914400" rtl="0" algn="l">
              <a:lnSpc>
                <a:spcPct val="100000"/>
              </a:lnSpc>
              <a:spcBef>
                <a:spcPts val="0"/>
              </a:spcBef>
              <a:spcAft>
                <a:spcPts val="0"/>
              </a:spcAft>
              <a:buSzPts val="1600"/>
              <a:buAutoNum type="alphaLcPeriod"/>
            </a:pPr>
            <a:r>
              <a:rPr lang="en" sz="1600"/>
              <a:t>As the first task, I want to ask you to find information about the accommodation Malvinas Väg? How would you do that?</a:t>
            </a:r>
            <a:endParaRPr sz="1600"/>
          </a:p>
          <a:p>
            <a:pPr indent="-330200" lvl="1" marL="914400" rtl="0" algn="l">
              <a:lnSpc>
                <a:spcPct val="100000"/>
              </a:lnSpc>
              <a:spcBef>
                <a:spcPts val="0"/>
              </a:spcBef>
              <a:spcAft>
                <a:spcPts val="0"/>
              </a:spcAft>
              <a:buSzPts val="1600"/>
              <a:buAutoNum type="alphaLcPeriod"/>
            </a:pPr>
            <a:r>
              <a:rPr lang="en" sz="1600"/>
              <a:t>Please, find information about what metro can we use in Stockholm.</a:t>
            </a:r>
            <a:endParaRPr sz="1600"/>
          </a:p>
          <a:p>
            <a:pPr indent="-330200" lvl="1" marL="914400" rtl="0" algn="l">
              <a:lnSpc>
                <a:spcPct val="100000"/>
              </a:lnSpc>
              <a:spcBef>
                <a:spcPts val="0"/>
              </a:spcBef>
              <a:spcAft>
                <a:spcPts val="0"/>
              </a:spcAft>
              <a:buSzPts val="1600"/>
              <a:buAutoNum type="alphaLcPeriod"/>
            </a:pPr>
            <a:r>
              <a:rPr lang="en" sz="1600"/>
              <a:t>Can you try to find KTH Social media?</a:t>
            </a:r>
            <a:endParaRPr sz="1600"/>
          </a:p>
          <a:p>
            <a:pPr indent="-330200" lvl="1" marL="914400" rtl="0" algn="l">
              <a:lnSpc>
                <a:spcPct val="100000"/>
              </a:lnSpc>
              <a:spcBef>
                <a:spcPts val="0"/>
              </a:spcBef>
              <a:spcAft>
                <a:spcPts val="0"/>
              </a:spcAft>
              <a:buSzPts val="1600"/>
              <a:buAutoNum type="alphaLcPeriod"/>
            </a:pPr>
            <a:r>
              <a:rPr lang="en" sz="1600"/>
              <a:t>Can you find instructions about groceries in Stockholm?</a:t>
            </a:r>
            <a:endParaRPr sz="1600"/>
          </a:p>
          <a:p>
            <a:pPr indent="-330200" lvl="1" marL="914400" rtl="0" algn="l">
              <a:lnSpc>
                <a:spcPct val="100000"/>
              </a:lnSpc>
              <a:spcBef>
                <a:spcPts val="0"/>
              </a:spcBef>
              <a:spcAft>
                <a:spcPts val="0"/>
              </a:spcAft>
              <a:buSzPts val="1600"/>
              <a:buAutoNum type="alphaLcPeriod"/>
            </a:pPr>
            <a:r>
              <a:rPr lang="en" sz="1600"/>
              <a:t>Did you find the tasks hard or easy and do you have suggestions about how we could improve it?</a:t>
            </a:r>
            <a:endParaRPr sz="1500"/>
          </a:p>
          <a:p>
            <a:pPr indent="-342900" lvl="0" marL="457200" rtl="0" algn="l">
              <a:lnSpc>
                <a:spcPct val="200000"/>
              </a:lnSpc>
              <a:spcBef>
                <a:spcPts val="0"/>
              </a:spcBef>
              <a:spcAft>
                <a:spcPts val="0"/>
              </a:spcAft>
              <a:buSzPts val="1800"/>
              <a:buChar char="➢"/>
            </a:pPr>
            <a:r>
              <a:rPr lang="en" sz="1800"/>
              <a:t>Locations: Online zoom meeting</a:t>
            </a:r>
            <a:endParaRPr sz="1800"/>
          </a:p>
          <a:p>
            <a:pPr indent="-342900" lvl="0" marL="457200" rtl="0" algn="l">
              <a:lnSpc>
                <a:spcPct val="200000"/>
              </a:lnSpc>
              <a:spcBef>
                <a:spcPts val="0"/>
              </a:spcBef>
              <a:spcAft>
                <a:spcPts val="0"/>
              </a:spcAft>
              <a:buSzPts val="1800"/>
              <a:buChar char="➢"/>
            </a:pPr>
            <a:r>
              <a:rPr lang="en" sz="1800"/>
              <a:t>Interviewees: New international students from different region</a:t>
            </a:r>
            <a:endParaRPr sz="16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135" name="Google Shape;135;p14"/>
          <p:cNvSpPr txBox="1"/>
          <p:nvPr>
            <p:ph idx="1" type="body"/>
          </p:nvPr>
        </p:nvSpPr>
        <p:spPr>
          <a:xfrm>
            <a:off x="819150" y="1990725"/>
            <a:ext cx="567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0</a:t>
            </a:r>
            <a:endParaRPr sz="2000"/>
          </a:p>
          <a:p>
            <a:pPr indent="0" lvl="0" marL="0" rtl="0" algn="l">
              <a:spcBef>
                <a:spcPts val="1600"/>
              </a:spcBef>
              <a:spcAft>
                <a:spcPts val="0"/>
              </a:spcAft>
              <a:buNone/>
            </a:pPr>
            <a:r>
              <a:rPr lang="en" sz="2000"/>
              <a:t>1</a:t>
            </a:r>
            <a:endParaRPr sz="2000"/>
          </a:p>
          <a:p>
            <a:pPr indent="0" lvl="0" marL="0" rtl="0" algn="l">
              <a:spcBef>
                <a:spcPts val="1600"/>
              </a:spcBef>
              <a:spcAft>
                <a:spcPts val="0"/>
              </a:spcAft>
              <a:buNone/>
            </a:pPr>
            <a:r>
              <a:rPr lang="en" sz="2000"/>
              <a:t>2</a:t>
            </a:r>
            <a:endParaRPr sz="2000"/>
          </a:p>
          <a:p>
            <a:pPr indent="0" lvl="0" marL="0" rtl="0" algn="l">
              <a:spcBef>
                <a:spcPts val="1600"/>
              </a:spcBef>
              <a:spcAft>
                <a:spcPts val="1600"/>
              </a:spcAft>
              <a:buNone/>
            </a:pPr>
            <a:r>
              <a:rPr lang="en" sz="2000"/>
              <a:t>3</a:t>
            </a:r>
            <a:endParaRPr sz="2000"/>
          </a:p>
        </p:txBody>
      </p:sp>
      <p:sp>
        <p:nvSpPr>
          <p:cNvPr id="136" name="Google Shape;136;p14"/>
          <p:cNvSpPr txBox="1"/>
          <p:nvPr>
            <p:ph idx="2" type="body"/>
          </p:nvPr>
        </p:nvSpPr>
        <p:spPr>
          <a:xfrm>
            <a:off x="1547075" y="1990725"/>
            <a:ext cx="67776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Planning</a:t>
            </a:r>
            <a:endParaRPr sz="2000"/>
          </a:p>
          <a:p>
            <a:pPr indent="0" lvl="0" marL="0" rtl="0" algn="l">
              <a:spcBef>
                <a:spcPts val="1600"/>
              </a:spcBef>
              <a:spcAft>
                <a:spcPts val="0"/>
              </a:spcAft>
              <a:buNone/>
            </a:pPr>
            <a:r>
              <a:rPr lang="en" sz="2000"/>
              <a:t>Field Study on KTH Official Website</a:t>
            </a:r>
            <a:endParaRPr sz="2000"/>
          </a:p>
          <a:p>
            <a:pPr indent="0" lvl="0" marL="0" rtl="0" algn="l">
              <a:spcBef>
                <a:spcPts val="1600"/>
              </a:spcBef>
              <a:spcAft>
                <a:spcPts val="0"/>
              </a:spcAft>
              <a:buNone/>
            </a:pPr>
            <a:r>
              <a:rPr lang="en" sz="2000"/>
              <a:t>Design of International Student Arrival System </a:t>
            </a:r>
            <a:endParaRPr sz="2000"/>
          </a:p>
          <a:p>
            <a:pPr indent="0" lvl="0" marL="0" rtl="0" algn="l">
              <a:spcBef>
                <a:spcPts val="1600"/>
              </a:spcBef>
              <a:spcAft>
                <a:spcPts val="1600"/>
              </a:spcAft>
              <a:buNone/>
            </a:pPr>
            <a:r>
              <a:rPr lang="en" sz="2000"/>
              <a:t>Evaluation on the Improved System</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663000" y="485425"/>
            <a:ext cx="2662200" cy="167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Evaluation on the Improved System</a:t>
            </a:r>
            <a:endParaRPr b="1" sz="20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Results</a:t>
            </a:r>
            <a:endParaRPr sz="2000"/>
          </a:p>
        </p:txBody>
      </p:sp>
      <p:pic>
        <p:nvPicPr>
          <p:cNvPr id="277" name="Google Shape;277;p32"/>
          <p:cNvPicPr preferRelativeResize="0"/>
          <p:nvPr/>
        </p:nvPicPr>
        <p:blipFill rotWithShape="1">
          <a:blip r:embed="rId3">
            <a:alphaModFix/>
          </a:blip>
          <a:srcRect b="2210" l="0" r="0" t="0"/>
          <a:stretch/>
        </p:blipFill>
        <p:spPr>
          <a:xfrm>
            <a:off x="3325200" y="228825"/>
            <a:ext cx="5561400" cy="468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Evaluation on the Improved System</a:t>
            </a:r>
            <a:endParaRPr b="1" sz="20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Results</a:t>
            </a:r>
            <a:endParaRPr sz="2000"/>
          </a:p>
        </p:txBody>
      </p:sp>
      <p:sp>
        <p:nvSpPr>
          <p:cNvPr id="283" name="Google Shape;283;p33"/>
          <p:cNvSpPr txBox="1"/>
          <p:nvPr>
            <p:ph idx="1" type="body"/>
          </p:nvPr>
        </p:nvSpPr>
        <p:spPr>
          <a:xfrm>
            <a:off x="819150" y="1758025"/>
            <a:ext cx="7505700" cy="268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general comment for those tasks is easy or at least not hard</a:t>
            </a:r>
            <a:endParaRPr sz="1600"/>
          </a:p>
          <a:p>
            <a:pPr indent="-330200" lvl="0" marL="457200" rtl="0" algn="l">
              <a:spcBef>
                <a:spcPts val="0"/>
              </a:spcBef>
              <a:spcAft>
                <a:spcPts val="0"/>
              </a:spcAft>
              <a:buSzPts val="1600"/>
              <a:buChar char="➢"/>
            </a:pPr>
            <a:r>
              <a:rPr lang="en" sz="1600"/>
              <a:t>Some are requiring for more information: </a:t>
            </a:r>
            <a:endParaRPr sz="1600"/>
          </a:p>
          <a:p>
            <a:pPr indent="-317500" lvl="1" marL="914400" rtl="0" algn="l">
              <a:spcBef>
                <a:spcPts val="0"/>
              </a:spcBef>
              <a:spcAft>
                <a:spcPts val="0"/>
              </a:spcAft>
              <a:buSzPts val="1400"/>
              <a:buChar char="○"/>
            </a:pPr>
            <a:r>
              <a:rPr lang="en" sz="1400"/>
              <a:t>“Maybe you can add information about normal lives in Sweden, such as personal identity number, Bank Card, phone number, etc.”</a:t>
            </a:r>
            <a:endParaRPr sz="1400"/>
          </a:p>
          <a:p>
            <a:pPr indent="-317500" lvl="1" marL="914400" rtl="0" algn="l">
              <a:spcBef>
                <a:spcPts val="0"/>
              </a:spcBef>
              <a:spcAft>
                <a:spcPts val="0"/>
              </a:spcAft>
              <a:buSzPts val="1400"/>
              <a:buChar char="○"/>
            </a:pPr>
            <a:r>
              <a:rPr lang="en" sz="1400"/>
              <a:t>“She wanted more info about accommodation with pictures. Also the difference between Ladok and Canvas. And a timeline with that should be done before start the classes”</a:t>
            </a:r>
            <a:endParaRPr sz="1400"/>
          </a:p>
          <a:p>
            <a:pPr indent="-317500" lvl="1" marL="914400" rtl="0" algn="l">
              <a:spcBef>
                <a:spcPts val="0"/>
              </a:spcBef>
              <a:spcAft>
                <a:spcPts val="0"/>
              </a:spcAft>
              <a:buSzPts val="1400"/>
              <a:buChar char="○"/>
            </a:pPr>
            <a:r>
              <a:rPr lang="en" sz="1400"/>
              <a:t>“He missed a link to the Student Union”</a:t>
            </a:r>
            <a:endParaRPr sz="1400"/>
          </a:p>
          <a:p>
            <a:pPr indent="-330200" lvl="0" marL="457200" rtl="0" algn="l">
              <a:spcBef>
                <a:spcPts val="0"/>
              </a:spcBef>
              <a:spcAft>
                <a:spcPts val="0"/>
              </a:spcAft>
              <a:buSzPts val="1600"/>
              <a:buChar char="➢"/>
            </a:pPr>
            <a:r>
              <a:rPr lang="en" sz="1600"/>
              <a:t>Navigation problem: 3 out of 6 students said that some links on the KTH menu are still complex</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385850" y="15439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Thank you</a:t>
            </a:r>
            <a:endParaRPr sz="5300"/>
          </a:p>
        </p:txBody>
      </p:sp>
      <p:sp>
        <p:nvSpPr>
          <p:cNvPr id="289" name="Google Shape;289;p34"/>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800"/>
              <a:t>Q &amp; A</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Planning</a:t>
            </a:r>
            <a:endParaRPr sz="2000">
              <a:solidFill>
                <a:schemeClr val="dk2"/>
              </a:solidFill>
            </a:endParaRPr>
          </a:p>
        </p:txBody>
      </p:sp>
      <p:sp>
        <p:nvSpPr>
          <p:cNvPr id="142" name="Google Shape;142;p15"/>
          <p:cNvSpPr/>
          <p:nvPr/>
        </p:nvSpPr>
        <p:spPr>
          <a:xfrm>
            <a:off x="1155300" y="2270375"/>
            <a:ext cx="341700" cy="20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894100" y="1896500"/>
            <a:ext cx="341700" cy="20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5"/>
          <p:cNvPicPr preferRelativeResize="0"/>
          <p:nvPr/>
        </p:nvPicPr>
        <p:blipFill>
          <a:blip r:embed="rId3">
            <a:alphaModFix/>
          </a:blip>
          <a:stretch>
            <a:fillRect/>
          </a:stretch>
        </p:blipFill>
        <p:spPr>
          <a:xfrm>
            <a:off x="499050" y="1800200"/>
            <a:ext cx="4537825" cy="2760825"/>
          </a:xfrm>
          <a:prstGeom prst="rect">
            <a:avLst/>
          </a:prstGeom>
          <a:noFill/>
          <a:ln>
            <a:noFill/>
          </a:ln>
        </p:spPr>
      </p:pic>
      <p:pic>
        <p:nvPicPr>
          <p:cNvPr id="145" name="Google Shape;145;p15"/>
          <p:cNvPicPr preferRelativeResize="0"/>
          <p:nvPr/>
        </p:nvPicPr>
        <p:blipFill>
          <a:blip r:embed="rId4">
            <a:alphaModFix/>
          </a:blip>
          <a:stretch>
            <a:fillRect/>
          </a:stretch>
        </p:blipFill>
        <p:spPr>
          <a:xfrm>
            <a:off x="5168938" y="2422750"/>
            <a:ext cx="3364262" cy="2310854"/>
          </a:xfrm>
          <a:prstGeom prst="rect">
            <a:avLst/>
          </a:prstGeom>
          <a:noFill/>
          <a:ln>
            <a:noFill/>
          </a:ln>
        </p:spPr>
      </p:pic>
      <p:pic>
        <p:nvPicPr>
          <p:cNvPr id="146" name="Google Shape;146;p15"/>
          <p:cNvPicPr preferRelativeResize="0"/>
          <p:nvPr/>
        </p:nvPicPr>
        <p:blipFill>
          <a:blip r:embed="rId5">
            <a:alphaModFix/>
          </a:blip>
          <a:stretch>
            <a:fillRect/>
          </a:stretch>
        </p:blipFill>
        <p:spPr>
          <a:xfrm>
            <a:off x="5650243" y="1142893"/>
            <a:ext cx="954600" cy="954600"/>
          </a:xfrm>
          <a:prstGeom prst="rect">
            <a:avLst/>
          </a:prstGeom>
          <a:noFill/>
          <a:ln>
            <a:noFill/>
          </a:ln>
        </p:spPr>
      </p:pic>
      <p:pic>
        <p:nvPicPr>
          <p:cNvPr id="147" name="Google Shape;147;p15"/>
          <p:cNvPicPr preferRelativeResize="0"/>
          <p:nvPr/>
        </p:nvPicPr>
        <p:blipFill>
          <a:blip r:embed="rId6">
            <a:alphaModFix/>
          </a:blip>
          <a:stretch>
            <a:fillRect/>
          </a:stretch>
        </p:blipFill>
        <p:spPr>
          <a:xfrm>
            <a:off x="6604850" y="1142900"/>
            <a:ext cx="1720005" cy="95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385850" y="188190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Field Study</a:t>
            </a:r>
            <a:endParaRPr sz="5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Field Study on KTH Official Website</a:t>
            </a:r>
            <a:endParaRPr b="1" sz="22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Interview Plan</a:t>
            </a:r>
            <a:endParaRPr sz="2000">
              <a:solidFill>
                <a:schemeClr val="dk2"/>
              </a:solidFill>
            </a:endParaRPr>
          </a:p>
        </p:txBody>
      </p:sp>
      <p:sp>
        <p:nvSpPr>
          <p:cNvPr id="158" name="Google Shape;158;p17"/>
          <p:cNvSpPr txBox="1"/>
          <p:nvPr>
            <p:ph idx="1" type="body"/>
          </p:nvPr>
        </p:nvSpPr>
        <p:spPr>
          <a:xfrm>
            <a:off x="819150" y="1729550"/>
            <a:ext cx="7505700" cy="2448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Questions: </a:t>
            </a:r>
            <a:endParaRPr sz="1800"/>
          </a:p>
          <a:p>
            <a:pPr indent="-323850" lvl="1" marL="914400" rtl="0" algn="l">
              <a:lnSpc>
                <a:spcPct val="115000"/>
              </a:lnSpc>
              <a:spcBef>
                <a:spcPts val="0"/>
              </a:spcBef>
              <a:spcAft>
                <a:spcPts val="0"/>
              </a:spcAft>
              <a:buSzPts val="1500"/>
              <a:buChar char="○"/>
            </a:pPr>
            <a:r>
              <a:rPr lang="en" sz="1500"/>
              <a:t>Do you use the KTH official website to find information?</a:t>
            </a:r>
            <a:endParaRPr sz="1500"/>
          </a:p>
          <a:p>
            <a:pPr indent="-323850" lvl="1" marL="914400" rtl="0" algn="l">
              <a:lnSpc>
                <a:spcPct val="115000"/>
              </a:lnSpc>
              <a:spcBef>
                <a:spcPts val="0"/>
              </a:spcBef>
              <a:spcAft>
                <a:spcPts val="0"/>
              </a:spcAft>
              <a:buSzPts val="1500"/>
              <a:buChar char="○"/>
            </a:pPr>
            <a:r>
              <a:rPr lang="en" sz="1500"/>
              <a:t>Where do you find information about accommodation, </a:t>
            </a:r>
            <a:r>
              <a:rPr lang="en" sz="1500"/>
              <a:t>eating, transportation</a:t>
            </a:r>
            <a:r>
              <a:rPr lang="en" sz="1500"/>
              <a:t>? </a:t>
            </a:r>
            <a:endParaRPr sz="1500"/>
          </a:p>
          <a:p>
            <a:pPr indent="-323850" lvl="1" marL="914400" rtl="0" algn="l">
              <a:lnSpc>
                <a:spcPct val="115000"/>
              </a:lnSpc>
              <a:spcBef>
                <a:spcPts val="0"/>
              </a:spcBef>
              <a:spcAft>
                <a:spcPts val="0"/>
              </a:spcAft>
              <a:buSzPts val="1500"/>
              <a:buChar char="○"/>
            </a:pPr>
            <a:r>
              <a:rPr lang="en" sz="1500"/>
              <a:t>Did you try to find any information about living in Sweden on KTH website? Did you find it there? Is</a:t>
            </a:r>
            <a:r>
              <a:rPr lang="en" sz="1500"/>
              <a:t> it useful?</a:t>
            </a:r>
            <a:endParaRPr sz="1800"/>
          </a:p>
          <a:p>
            <a:pPr indent="-342900" lvl="0" marL="457200" rtl="0" algn="l">
              <a:lnSpc>
                <a:spcPct val="200000"/>
              </a:lnSpc>
              <a:spcBef>
                <a:spcPts val="0"/>
              </a:spcBef>
              <a:spcAft>
                <a:spcPts val="0"/>
              </a:spcAft>
              <a:buSzPts val="1800"/>
              <a:buChar char="➢"/>
            </a:pPr>
            <a:r>
              <a:rPr lang="en" sz="1800"/>
              <a:t>Locations: KTH Campus, Lappis</a:t>
            </a:r>
            <a:endParaRPr sz="1800"/>
          </a:p>
          <a:p>
            <a:pPr indent="-342900" lvl="0" marL="457200" rtl="0" algn="l">
              <a:lnSpc>
                <a:spcPct val="200000"/>
              </a:lnSpc>
              <a:spcBef>
                <a:spcPts val="0"/>
              </a:spcBef>
              <a:spcAft>
                <a:spcPts val="0"/>
              </a:spcAft>
              <a:buSzPts val="1800"/>
              <a:buChar char="➢"/>
            </a:pPr>
            <a:r>
              <a:rPr lang="en" sz="1800"/>
              <a:t>Interviewees: New i</a:t>
            </a:r>
            <a:r>
              <a:rPr lang="en" sz="1800"/>
              <a:t>nternational students from different region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Field Study on KTH Official Website</a:t>
            </a:r>
            <a:endParaRPr b="1" sz="22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Procedure</a:t>
            </a:r>
            <a:endParaRPr sz="2000">
              <a:solidFill>
                <a:schemeClr val="dk2"/>
              </a:solidFill>
            </a:endParaRPr>
          </a:p>
        </p:txBody>
      </p:sp>
      <p:pic>
        <p:nvPicPr>
          <p:cNvPr id="164" name="Google Shape;164;p18"/>
          <p:cNvPicPr preferRelativeResize="0"/>
          <p:nvPr/>
        </p:nvPicPr>
        <p:blipFill rotWithShape="1">
          <a:blip r:embed="rId3">
            <a:alphaModFix/>
          </a:blip>
          <a:srcRect b="23146" l="20964" r="2242" t="7176"/>
          <a:stretch/>
        </p:blipFill>
        <p:spPr>
          <a:xfrm>
            <a:off x="6459500" y="1430900"/>
            <a:ext cx="2491399" cy="1695426"/>
          </a:xfrm>
          <a:prstGeom prst="rect">
            <a:avLst/>
          </a:prstGeom>
          <a:noFill/>
          <a:ln>
            <a:noFill/>
          </a:ln>
        </p:spPr>
      </p:pic>
      <p:pic>
        <p:nvPicPr>
          <p:cNvPr id="165" name="Google Shape;165;p18"/>
          <p:cNvPicPr preferRelativeResize="0"/>
          <p:nvPr/>
        </p:nvPicPr>
        <p:blipFill rotWithShape="1">
          <a:blip r:embed="rId4">
            <a:alphaModFix/>
          </a:blip>
          <a:srcRect b="0" l="0" r="0" t="12701"/>
          <a:stretch/>
        </p:blipFill>
        <p:spPr>
          <a:xfrm>
            <a:off x="3330237" y="1585836"/>
            <a:ext cx="3011499" cy="1971825"/>
          </a:xfrm>
          <a:prstGeom prst="rect">
            <a:avLst/>
          </a:prstGeom>
          <a:noFill/>
          <a:ln>
            <a:noFill/>
          </a:ln>
        </p:spPr>
      </p:pic>
      <p:pic>
        <p:nvPicPr>
          <p:cNvPr id="166" name="Google Shape;166;p18"/>
          <p:cNvPicPr preferRelativeResize="0"/>
          <p:nvPr/>
        </p:nvPicPr>
        <p:blipFill rotWithShape="1">
          <a:blip r:embed="rId5">
            <a:alphaModFix/>
          </a:blip>
          <a:srcRect b="0" l="21785" r="14646" t="14690"/>
          <a:stretch/>
        </p:blipFill>
        <p:spPr>
          <a:xfrm>
            <a:off x="210975" y="1913075"/>
            <a:ext cx="2901024" cy="1773775"/>
          </a:xfrm>
          <a:prstGeom prst="rect">
            <a:avLst/>
          </a:prstGeom>
          <a:noFill/>
          <a:ln>
            <a:noFill/>
          </a:ln>
        </p:spPr>
      </p:pic>
      <p:pic>
        <p:nvPicPr>
          <p:cNvPr id="167" name="Google Shape;167;p18"/>
          <p:cNvPicPr preferRelativeResize="0"/>
          <p:nvPr/>
        </p:nvPicPr>
        <p:blipFill rotWithShape="1">
          <a:blip r:embed="rId6">
            <a:alphaModFix/>
          </a:blip>
          <a:srcRect b="0" l="0" r="20810" t="0"/>
          <a:stretch/>
        </p:blipFill>
        <p:spPr>
          <a:xfrm>
            <a:off x="1578081" y="3060400"/>
            <a:ext cx="3285268" cy="1890224"/>
          </a:xfrm>
          <a:prstGeom prst="rect">
            <a:avLst/>
          </a:prstGeom>
          <a:noFill/>
          <a:ln>
            <a:noFill/>
          </a:ln>
        </p:spPr>
      </p:pic>
      <p:pic>
        <p:nvPicPr>
          <p:cNvPr id="168" name="Google Shape;168;p18"/>
          <p:cNvPicPr preferRelativeResize="0"/>
          <p:nvPr/>
        </p:nvPicPr>
        <p:blipFill rotWithShape="1">
          <a:blip r:embed="rId7">
            <a:alphaModFix/>
          </a:blip>
          <a:srcRect b="35168" l="18693" r="13107" t="8724"/>
          <a:stretch/>
        </p:blipFill>
        <p:spPr>
          <a:xfrm>
            <a:off x="5394825" y="3289450"/>
            <a:ext cx="2692406" cy="1661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9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Field Study on KTH Official Website</a:t>
            </a:r>
            <a:endParaRPr b="1" sz="22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Procedure</a:t>
            </a:r>
            <a:endParaRPr sz="2000">
              <a:solidFill>
                <a:schemeClr val="dk2"/>
              </a:solidFill>
            </a:endParaRPr>
          </a:p>
        </p:txBody>
      </p:sp>
      <p:pic>
        <p:nvPicPr>
          <p:cNvPr id="174" name="Google Shape;174;p19"/>
          <p:cNvPicPr preferRelativeResize="0"/>
          <p:nvPr/>
        </p:nvPicPr>
        <p:blipFill rotWithShape="1">
          <a:blip r:embed="rId3">
            <a:alphaModFix/>
          </a:blip>
          <a:srcRect b="0" l="0" r="0" t="0"/>
          <a:stretch/>
        </p:blipFill>
        <p:spPr>
          <a:xfrm>
            <a:off x="4346025" y="1548880"/>
            <a:ext cx="4367827" cy="2614845"/>
          </a:xfrm>
          <a:prstGeom prst="rect">
            <a:avLst/>
          </a:prstGeom>
          <a:noFill/>
          <a:ln>
            <a:noFill/>
          </a:ln>
        </p:spPr>
      </p:pic>
      <p:pic>
        <p:nvPicPr>
          <p:cNvPr id="175" name="Google Shape;175;p19"/>
          <p:cNvPicPr preferRelativeResize="0"/>
          <p:nvPr/>
        </p:nvPicPr>
        <p:blipFill>
          <a:blip r:embed="rId4">
            <a:alphaModFix/>
          </a:blip>
          <a:stretch>
            <a:fillRect/>
          </a:stretch>
        </p:blipFill>
        <p:spPr>
          <a:xfrm>
            <a:off x="588078" y="1800200"/>
            <a:ext cx="3577047" cy="2919676"/>
          </a:xfrm>
          <a:prstGeom prst="rect">
            <a:avLst/>
          </a:prstGeom>
          <a:noFill/>
          <a:ln>
            <a:noFill/>
          </a:ln>
        </p:spPr>
      </p:pic>
      <p:sp>
        <p:nvSpPr>
          <p:cNvPr id="176" name="Google Shape;176;p19"/>
          <p:cNvSpPr/>
          <p:nvPr/>
        </p:nvSpPr>
        <p:spPr>
          <a:xfrm>
            <a:off x="1155300" y="2270375"/>
            <a:ext cx="341700" cy="20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4894100" y="1896500"/>
            <a:ext cx="341700" cy="2010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Field Study on KTH Official Website</a:t>
            </a:r>
            <a:endParaRPr b="1" sz="2200"/>
          </a:p>
          <a:p>
            <a:pPr indent="-355600" lvl="0" marL="457200" rtl="0" algn="l">
              <a:lnSpc>
                <a:spcPct val="150000"/>
              </a:lnSpc>
              <a:spcBef>
                <a:spcPts val="0"/>
              </a:spcBef>
              <a:spcAft>
                <a:spcPts val="0"/>
              </a:spcAft>
              <a:buClr>
                <a:schemeClr val="dk2"/>
              </a:buClr>
              <a:buSzPts val="2000"/>
              <a:buChar char="●"/>
            </a:pPr>
            <a:r>
              <a:rPr lang="en" sz="2000">
                <a:solidFill>
                  <a:schemeClr val="dk2"/>
                </a:solidFill>
              </a:rPr>
              <a:t>Conclusion</a:t>
            </a:r>
            <a:endParaRPr sz="2000">
              <a:solidFill>
                <a:schemeClr val="dk2"/>
              </a:solidFill>
            </a:endParaRPr>
          </a:p>
        </p:txBody>
      </p:sp>
      <p:sp>
        <p:nvSpPr>
          <p:cNvPr id="183" name="Google Shape;183;p20"/>
          <p:cNvSpPr txBox="1"/>
          <p:nvPr>
            <p:ph idx="1" type="body"/>
          </p:nvPr>
        </p:nvSpPr>
        <p:spPr>
          <a:xfrm>
            <a:off x="819150" y="1850100"/>
            <a:ext cx="7505700" cy="2448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Missing some information, student still need to google</a:t>
            </a:r>
            <a:endParaRPr sz="1800"/>
          </a:p>
          <a:p>
            <a:pPr indent="-342900" lvl="0" marL="457200" rtl="0" algn="l">
              <a:lnSpc>
                <a:spcPct val="115000"/>
              </a:lnSpc>
              <a:spcBef>
                <a:spcPts val="1000"/>
              </a:spcBef>
              <a:spcAft>
                <a:spcPts val="0"/>
              </a:spcAft>
              <a:buSzPts val="1800"/>
              <a:buAutoNum type="arabicPeriod"/>
            </a:pPr>
            <a:r>
              <a:rPr lang="en" sz="1800"/>
              <a:t>Confusing when n</a:t>
            </a:r>
            <a:r>
              <a:rPr lang="en" sz="1800"/>
              <a:t>avigation on the website (links after links)</a:t>
            </a:r>
            <a:endParaRPr sz="1800"/>
          </a:p>
          <a:p>
            <a:pPr indent="-342900" lvl="0" marL="457200" rtl="0" algn="l">
              <a:lnSpc>
                <a:spcPct val="115000"/>
              </a:lnSpc>
              <a:spcBef>
                <a:spcPts val="1000"/>
              </a:spcBef>
              <a:spcAft>
                <a:spcPts val="0"/>
              </a:spcAft>
              <a:buSzPts val="1800"/>
              <a:buAutoNum type="arabicPeriod"/>
            </a:pPr>
            <a:r>
              <a:rPr lang="en" sz="1800"/>
              <a:t>Flow chart for new student</a:t>
            </a:r>
            <a:endParaRPr sz="1800"/>
          </a:p>
          <a:p>
            <a:pPr indent="-342900" lvl="0" marL="457200" rtl="0" algn="l">
              <a:lnSpc>
                <a:spcPct val="115000"/>
              </a:lnSpc>
              <a:spcBef>
                <a:spcPts val="1000"/>
              </a:spcBef>
              <a:spcAft>
                <a:spcPts val="1000"/>
              </a:spcAft>
              <a:buSzPts val="1800"/>
              <a:buAutoNum type="arabicPeriod"/>
            </a:pPr>
            <a:r>
              <a:rPr lang="en" sz="1800"/>
              <a:t>Flow chart about Course (where to get course information, how to use Canvas, class location)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385850" y="188190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Design</a:t>
            </a:r>
            <a:endParaRPr sz="53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