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14C8-0416-B918-E76A-F5E53E53690B}"/>
              </a:ext>
            </a:extLst>
          </p:cNvPr>
          <p:cNvSpPr>
            <a:spLocks noGrp="1"/>
          </p:cNvSpPr>
          <p:nvPr>
            <p:ph type="ctrTitle"/>
          </p:nvPr>
        </p:nvSpPr>
        <p:spPr>
          <a:xfrm>
            <a:off x="1876424" y="1122363"/>
            <a:ext cx="8791575" cy="1279028"/>
          </a:xfrm>
        </p:spPr>
        <p:txBody>
          <a:bodyPr>
            <a:normAutofit/>
          </a:bodyPr>
          <a:lstStyle/>
          <a:p>
            <a:r>
              <a:rPr lang="en-IN" sz="3200" b="1" dirty="0">
                <a:solidFill>
                  <a:schemeClr val="bg1"/>
                </a:solidFill>
                <a:latin typeface="Arial" panose="020B0604020202020204" pitchFamily="34" charset="0"/>
                <a:cs typeface="Arial" panose="020B0604020202020204" pitchFamily="34" charset="0"/>
              </a:rPr>
              <a:t>Topic:</a:t>
            </a:r>
            <a:r>
              <a:rPr lang="en-IN" sz="3200" b="1" dirty="0">
                <a:solidFill>
                  <a:schemeClr val="bg1"/>
                </a:solidFill>
                <a:latin typeface="Arial Black" panose="020B0A04020102020204" pitchFamily="34" charset="0"/>
              </a:rPr>
              <a:t>   </a:t>
            </a:r>
          </a:p>
        </p:txBody>
      </p:sp>
      <p:sp>
        <p:nvSpPr>
          <p:cNvPr id="3" name="Subtitle 2">
            <a:extLst>
              <a:ext uri="{FF2B5EF4-FFF2-40B4-BE49-F238E27FC236}">
                <a16:creationId xmlns:a16="http://schemas.microsoft.com/office/drawing/2014/main" id="{E032B025-6EC1-1EC1-282E-60A41618F6DC}"/>
              </a:ext>
            </a:extLst>
          </p:cNvPr>
          <p:cNvSpPr>
            <a:spLocks noGrp="1"/>
          </p:cNvSpPr>
          <p:nvPr>
            <p:ph type="subTitle" idx="1"/>
          </p:nvPr>
        </p:nvSpPr>
        <p:spPr>
          <a:xfrm>
            <a:off x="4974525" y="3177466"/>
            <a:ext cx="4111450" cy="792846"/>
          </a:xfrm>
          <a:ln>
            <a:solidFill>
              <a:srgbClr val="FF0000"/>
            </a:solidFill>
          </a:ln>
        </p:spPr>
        <p:txBody>
          <a:bodyPr/>
          <a:lstStyle/>
          <a:p>
            <a:endParaRPr lang="en-IN" dirty="0"/>
          </a:p>
        </p:txBody>
      </p:sp>
      <p:sp>
        <p:nvSpPr>
          <p:cNvPr id="4" name="Rectangle 3">
            <a:extLst>
              <a:ext uri="{FF2B5EF4-FFF2-40B4-BE49-F238E27FC236}">
                <a16:creationId xmlns:a16="http://schemas.microsoft.com/office/drawing/2014/main" id="{D28EE44C-6B80-353D-C34B-E70AF397C289}"/>
              </a:ext>
            </a:extLst>
          </p:cNvPr>
          <p:cNvSpPr/>
          <p:nvPr/>
        </p:nvSpPr>
        <p:spPr>
          <a:xfrm>
            <a:off x="3551182" y="1544052"/>
            <a:ext cx="438992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EMP</a:t>
            </a: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JAMMER</a:t>
            </a:r>
          </a:p>
        </p:txBody>
      </p:sp>
      <p:pic>
        <p:nvPicPr>
          <p:cNvPr id="1026" name="Picture 2" descr="EMP JAMMER | How to make EMP Jammer | killer - YouTube">
            <a:extLst>
              <a:ext uri="{FF2B5EF4-FFF2-40B4-BE49-F238E27FC236}">
                <a16:creationId xmlns:a16="http://schemas.microsoft.com/office/drawing/2014/main" id="{F34BCCC5-533D-20DF-FB99-1E5D16033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108" y="2639833"/>
            <a:ext cx="7839988" cy="328389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80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arn(inVertic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A39F-6650-817C-20E5-25C95E137B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C96BE-5F42-DDB3-13A9-501AC716DA3B}"/>
              </a:ext>
            </a:extLst>
          </p:cNvPr>
          <p:cNvSpPr>
            <a:spLocks noGrp="1"/>
          </p:cNvSpPr>
          <p:nvPr>
            <p:ph idx="1"/>
          </p:nvPr>
        </p:nvSpPr>
        <p:spPr/>
        <p:txBody>
          <a:bodyPr/>
          <a:lstStyle/>
          <a:p>
            <a:endParaRPr lang="en-IN"/>
          </a:p>
        </p:txBody>
      </p:sp>
      <p:pic>
        <p:nvPicPr>
          <p:cNvPr id="6146" name="Picture 2" descr="Electromagnetic pulse generator(emp bomb)   ">
            <a:extLst>
              <a:ext uri="{FF2B5EF4-FFF2-40B4-BE49-F238E27FC236}">
                <a16:creationId xmlns:a16="http://schemas.microsoft.com/office/drawing/2014/main" id="{58D60D76-BF22-48C2-21F0-B78356DA2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06" y="1066799"/>
            <a:ext cx="8294914" cy="437294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57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E82D-7DFB-1C2D-53DA-15E9A4E9ECB8}"/>
              </a:ext>
            </a:extLst>
          </p:cNvPr>
          <p:cNvSpPr>
            <a:spLocks noGrp="1"/>
          </p:cNvSpPr>
          <p:nvPr>
            <p:ph type="ctrTitle"/>
          </p:nvPr>
        </p:nvSpPr>
        <p:spPr>
          <a:xfrm>
            <a:off x="1876424" y="1122363"/>
            <a:ext cx="8791575" cy="754145"/>
          </a:xfrm>
        </p:spPr>
        <p:txBody>
          <a:bodyPr>
            <a:normAutofit/>
          </a:bodyPr>
          <a:lstStyle/>
          <a:p>
            <a:r>
              <a:rPr lang="en-IN" sz="3200" dirty="0">
                <a:solidFill>
                  <a:schemeClr val="bg1"/>
                </a:solidFill>
                <a:latin typeface="Algerian" panose="04020705040A02060702" pitchFamily="82" charset="0"/>
              </a:rPr>
              <a:t>What   is   emp  Jammer ?</a:t>
            </a:r>
          </a:p>
        </p:txBody>
      </p:sp>
      <p:sp>
        <p:nvSpPr>
          <p:cNvPr id="5" name="TextBox 4">
            <a:extLst>
              <a:ext uri="{FF2B5EF4-FFF2-40B4-BE49-F238E27FC236}">
                <a16:creationId xmlns:a16="http://schemas.microsoft.com/office/drawing/2014/main" id="{002827A2-132C-79EB-255F-62EACCF3ED57}"/>
              </a:ext>
            </a:extLst>
          </p:cNvPr>
          <p:cNvSpPr txBox="1"/>
          <p:nvPr/>
        </p:nvSpPr>
        <p:spPr>
          <a:xfrm>
            <a:off x="1651518" y="2230217"/>
            <a:ext cx="7653434" cy="3416320"/>
          </a:xfrm>
          <a:prstGeom prst="rect">
            <a:avLst/>
          </a:prstGeom>
          <a:noFill/>
        </p:spPr>
        <p:txBody>
          <a:bodyPr wrap="square">
            <a:spAutoFit/>
          </a:bodyPr>
          <a:lstStyle/>
          <a:p>
            <a:pPr marL="742950" lvl="1" indent="-285750">
              <a:buFont typeface="Arial" panose="020B0604020202020204" pitchFamily="34" charset="0"/>
              <a:buChar char="•"/>
            </a:pPr>
            <a:r>
              <a:rPr lang="en-US" dirty="0">
                <a:solidFill>
                  <a:schemeClr val="bg1"/>
                </a:solidFill>
              </a:rPr>
              <a:t>An EMP jammer(Electromagnetic Pulse jammer) is a device that emits a strong burst of electromagnetic radiation in the form of an electromagnetic pulse (EMP).</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b="0" i="0" dirty="0">
                <a:solidFill>
                  <a:schemeClr val="bg1"/>
                </a:solidFill>
                <a:effectLst/>
                <a:latin typeface="Söhne"/>
              </a:rPr>
              <a:t>The purpose of such a device is typically to disrupt, damage, or disable electronic equipment, especially those with sensitive or vulnerable electronic components.</a:t>
            </a:r>
          </a:p>
          <a:p>
            <a:pPr marL="742950" lvl="1" indent="-285750">
              <a:buFont typeface="Arial" panose="020B0604020202020204" pitchFamily="34" charset="0"/>
              <a:buChar char="•"/>
            </a:pPr>
            <a:endParaRPr lang="en-US" dirty="0">
              <a:solidFill>
                <a:schemeClr val="bg1"/>
              </a:solidFill>
              <a:latin typeface="Söhne"/>
            </a:endParaRPr>
          </a:p>
          <a:p>
            <a:pPr marL="742950" lvl="1" indent="-285750">
              <a:buFont typeface="Arial" panose="020B0604020202020204" pitchFamily="34" charset="0"/>
              <a:buChar char="•"/>
            </a:pPr>
            <a:r>
              <a:rPr lang="en-US" b="0" i="0" dirty="0">
                <a:solidFill>
                  <a:srgbClr val="000000"/>
                </a:solidFill>
                <a:effectLst/>
                <a:latin typeface="-apple-system"/>
              </a:rPr>
              <a:t>These pulses can overload and damage the electronic circuitry of the affected devices, rendering them inoperable.</a:t>
            </a: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39147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CB92-FE76-817E-48D3-BBA30C6AFF13}"/>
              </a:ext>
            </a:extLst>
          </p:cNvPr>
          <p:cNvSpPr>
            <a:spLocks noGrp="1"/>
          </p:cNvSpPr>
          <p:nvPr>
            <p:ph type="ctrTitle"/>
          </p:nvPr>
        </p:nvSpPr>
        <p:spPr>
          <a:xfrm>
            <a:off x="1876424" y="-583064"/>
            <a:ext cx="16566627" cy="5272210"/>
          </a:xfrm>
        </p:spPr>
        <p:txBody>
          <a:bodyPr/>
          <a:lstStyle/>
          <a:p>
            <a:r>
              <a:rPr lang="en-IN" dirty="0"/>
              <a:t>.</a:t>
            </a:r>
          </a:p>
        </p:txBody>
      </p:sp>
      <p:sp>
        <p:nvSpPr>
          <p:cNvPr id="3" name="Subtitle 2">
            <a:extLst>
              <a:ext uri="{FF2B5EF4-FFF2-40B4-BE49-F238E27FC236}">
                <a16:creationId xmlns:a16="http://schemas.microsoft.com/office/drawing/2014/main" id="{2DF8F9AF-AA8C-022C-8B0B-95BB5C85A783}"/>
              </a:ext>
            </a:extLst>
          </p:cNvPr>
          <p:cNvSpPr>
            <a:spLocks noGrp="1"/>
          </p:cNvSpPr>
          <p:nvPr>
            <p:ph type="subTitle" idx="1"/>
          </p:nvPr>
        </p:nvSpPr>
        <p:spPr>
          <a:xfrm>
            <a:off x="2933700" y="3602038"/>
            <a:ext cx="7734299" cy="1655762"/>
          </a:xfrm>
        </p:spPr>
        <p:txBody>
          <a:bodyPr/>
          <a:lstStyle/>
          <a:p>
            <a:endParaRPr lang="en-IN" dirty="0"/>
          </a:p>
        </p:txBody>
      </p:sp>
      <p:pic>
        <p:nvPicPr>
          <p:cNvPr id="3074" name="Picture 2" descr="Electromagnetic pulse generator(emp bomb)   ">
            <a:extLst>
              <a:ext uri="{FF2B5EF4-FFF2-40B4-BE49-F238E27FC236}">
                <a16:creationId xmlns:a16="http://schemas.microsoft.com/office/drawing/2014/main" id="{BD44F0CF-7200-63A9-0AB3-50C908895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299" y="634093"/>
            <a:ext cx="8439152" cy="47189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8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AE4C19-9375-9A7C-3FB7-F340BC788A17}"/>
              </a:ext>
            </a:extLst>
          </p:cNvPr>
          <p:cNvSpPr txBox="1"/>
          <p:nvPr/>
        </p:nvSpPr>
        <p:spPr>
          <a:xfrm>
            <a:off x="1549060" y="0"/>
            <a:ext cx="7656486" cy="7048083"/>
          </a:xfrm>
          <a:prstGeom prst="rect">
            <a:avLst/>
          </a:prstGeom>
          <a:noFill/>
        </p:spPr>
        <p:txBody>
          <a:bodyPr wrap="square">
            <a:spAutoFit/>
          </a:bodyPr>
          <a:lstStyle/>
          <a:p>
            <a:r>
              <a:rPr lang="en-US" dirty="0"/>
              <a:t>.</a:t>
            </a:r>
            <a:r>
              <a:rPr lang="en-US" sz="3200" dirty="0">
                <a:solidFill>
                  <a:schemeClr val="bg1"/>
                </a:solidFill>
                <a:latin typeface="Algerian" panose="04020705040A02060702" pitchFamily="82" charset="0"/>
              </a:rPr>
              <a:t>HOW DOES IT </a:t>
            </a:r>
            <a:r>
              <a:rPr lang="en-US" sz="3200" dirty="0" smtClean="0">
                <a:solidFill>
                  <a:schemeClr val="bg1"/>
                </a:solidFill>
                <a:latin typeface="Algerian" panose="04020705040A02060702" pitchFamily="82" charset="0"/>
              </a:rPr>
              <a:t>WORK </a:t>
            </a:r>
            <a:r>
              <a:rPr lang="en-US" sz="3200" dirty="0">
                <a:solidFill>
                  <a:schemeClr val="bg1"/>
                </a:solidFill>
                <a:latin typeface="Algerian" panose="04020705040A02060702" pitchFamily="82" charset="0"/>
              </a:rPr>
              <a:t>?</a:t>
            </a:r>
          </a:p>
          <a:p>
            <a:r>
              <a:rPr lang="en-US" sz="2000" dirty="0" smtClean="0">
                <a:solidFill>
                  <a:schemeClr val="bg1"/>
                </a:solidFill>
                <a:latin typeface="Arial" panose="020B0604020202020204" pitchFamily="34" charset="0"/>
                <a:cs typeface="Arial" panose="020B0604020202020204" pitchFamily="34" charset="0"/>
              </a:rPr>
              <a:t>There are many methods to produce an emp</a:t>
            </a:r>
            <a:r>
              <a:rPr lang="en-US" sz="2000" dirty="0" smtClean="0">
                <a:solidFill>
                  <a:schemeClr val="bg1"/>
                </a:solidFill>
                <a:latin typeface="Arial" panose="020B0604020202020204" pitchFamily="34" charset="0"/>
                <a:cs typeface="Arial" panose="020B0604020202020204" pitchFamily="34" charset="0"/>
              </a:rPr>
              <a:t>. We will use the spark gap method</a:t>
            </a:r>
            <a:endParaRPr lang="en-US" sz="20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smtClean="0">
                <a:latin typeface="Ubuntu" panose="020F0502020204030204" pitchFamily="34" charset="0"/>
              </a:rPr>
              <a:t>A high voltage generator is connected in series with a spark gap(2mm or less) and a coil of wire.</a:t>
            </a:r>
          </a:p>
          <a:p>
            <a:pPr marL="457200" indent="-457200">
              <a:buFont typeface="Arial" panose="020B0604020202020204" pitchFamily="34" charset="0"/>
              <a:buChar char="•"/>
            </a:pPr>
            <a:endParaRPr lang="en-US" sz="2000" dirty="0">
              <a:latin typeface="Ubuntu" panose="020F0502020204030204" pitchFamily="34" charset="0"/>
            </a:endParaRPr>
          </a:p>
          <a:p>
            <a:pPr marL="457200" indent="-457200">
              <a:buFont typeface="Arial" panose="020B0604020202020204" pitchFamily="34" charset="0"/>
              <a:buChar char="•"/>
            </a:pPr>
            <a:r>
              <a:rPr lang="en-US" sz="2000" dirty="0" smtClean="0">
                <a:latin typeface="Ubuntu" panose="020F0502020204030204" pitchFamily="34" charset="0"/>
              </a:rPr>
              <a:t>As the circuit is turned on, Voltage begins to build up at the Spark gap</a:t>
            </a:r>
          </a:p>
          <a:p>
            <a:pPr marL="457200" indent="-457200">
              <a:buFont typeface="Arial" panose="020B0604020202020204" pitchFamily="34" charset="0"/>
              <a:buChar char="•"/>
            </a:pPr>
            <a:endParaRPr lang="en-US" sz="2000" dirty="0">
              <a:latin typeface="Ubuntu" panose="020F0502020204030204" pitchFamily="34" charset="0"/>
            </a:endParaRPr>
          </a:p>
          <a:p>
            <a:pPr marL="457200" indent="-457200">
              <a:buFont typeface="Arial" panose="020B0604020202020204" pitchFamily="34" charset="0"/>
              <a:buChar char="•"/>
            </a:pPr>
            <a:r>
              <a:rPr lang="en-US" sz="2000" dirty="0" smtClean="0">
                <a:latin typeface="Ubuntu" panose="020F0502020204030204" pitchFamily="34" charset="0"/>
              </a:rPr>
              <a:t>When the voltage is high enough It jumps across the spark gap and hence current flows through the circuit</a:t>
            </a:r>
            <a:r>
              <a:rPr lang="en-US" sz="2000" dirty="0" smtClean="0">
                <a:latin typeface="Ubuntu" panose="020F0502020204030204" pitchFamily="34" charset="0"/>
              </a:rPr>
              <a:t> </a:t>
            </a:r>
          </a:p>
          <a:p>
            <a:pPr marL="457200" indent="-457200">
              <a:buFont typeface="Arial" panose="020B0604020202020204" pitchFamily="34" charset="0"/>
              <a:buChar char="•"/>
            </a:pPr>
            <a:endParaRPr lang="en-US" sz="2000" dirty="0">
              <a:latin typeface="Ubuntu" panose="020F0502020204030204" pitchFamily="34" charset="0"/>
            </a:endParaRPr>
          </a:p>
          <a:p>
            <a:pPr marL="457200" indent="-457200">
              <a:buFont typeface="Arial" panose="020B0604020202020204" pitchFamily="34" charset="0"/>
              <a:buChar char="•"/>
            </a:pPr>
            <a:r>
              <a:rPr lang="en-US" sz="2000" dirty="0" smtClean="0">
                <a:latin typeface="Ubuntu" panose="020F0502020204030204" pitchFamily="34" charset="0"/>
              </a:rPr>
              <a:t>The </a:t>
            </a:r>
            <a:r>
              <a:rPr lang="en-US" sz="2000" b="0" i="0" dirty="0" smtClean="0">
                <a:effectLst/>
                <a:latin typeface="Ubuntu" panose="020F0502020204030204" pitchFamily="34" charset="0"/>
              </a:rPr>
              <a:t> </a:t>
            </a:r>
            <a:r>
              <a:rPr lang="en-US" sz="2000" b="0" i="0" dirty="0">
                <a:effectLst/>
                <a:latin typeface="Ubuntu" panose="020F0502020204030204" pitchFamily="34" charset="0"/>
              </a:rPr>
              <a:t>current flowing through the conductor generates the magnetic field around the conductor.</a:t>
            </a:r>
          </a:p>
          <a:p>
            <a:pPr marL="457200" indent="-457200">
              <a:buFont typeface="Arial" panose="020B0604020202020204" pitchFamily="34" charset="0"/>
              <a:buChar char="•"/>
            </a:pPr>
            <a:endParaRPr lang="en-US" sz="2000" b="0" i="0" dirty="0">
              <a:effectLst/>
              <a:latin typeface="Ubuntu" panose="020F0502020204030204" pitchFamily="34" charset="0"/>
            </a:endParaRPr>
          </a:p>
          <a:p>
            <a:pPr marL="457200" indent="-457200">
              <a:buFont typeface="Arial" panose="020B0604020202020204" pitchFamily="34" charset="0"/>
              <a:buChar char="•"/>
            </a:pPr>
            <a:r>
              <a:rPr lang="en-US" sz="2000" b="0" i="0" dirty="0">
                <a:effectLst/>
                <a:latin typeface="Ubuntu" panose="020F0502020204030204" pitchFamily="34" charset="0"/>
              </a:rPr>
              <a:t> If current  is supplied with intervals it generates </a:t>
            </a:r>
            <a:r>
              <a:rPr lang="en-US" sz="2000" b="0" i="0" dirty="0" smtClean="0">
                <a:effectLst/>
                <a:latin typeface="Ubuntu" panose="020F0502020204030204" pitchFamily="34" charset="0"/>
              </a:rPr>
              <a:t>high magnetic field </a:t>
            </a:r>
            <a:r>
              <a:rPr lang="en-US" sz="2000" b="0" i="0" dirty="0">
                <a:effectLst/>
                <a:latin typeface="Ubuntu" panose="020F0502020204030204" pitchFamily="34" charset="0"/>
              </a:rPr>
              <a:t>pulses on the conductor, the field increases suddenly and decreases.</a:t>
            </a:r>
          </a:p>
          <a:p>
            <a:endParaRPr lang="en-US" sz="2000" dirty="0">
              <a:latin typeface="Ubuntu" panose="020F0502020204030204" pitchFamily="34" charset="0"/>
            </a:endParaRPr>
          </a:p>
          <a:p>
            <a:pPr marL="457200" indent="-457200">
              <a:buFont typeface="Arial" panose="020B0604020202020204" pitchFamily="34" charset="0"/>
              <a:buChar char="•"/>
            </a:pPr>
            <a:r>
              <a:rPr lang="en-US" sz="2000" b="0" i="0" dirty="0">
                <a:effectLst/>
                <a:latin typeface="Ubuntu" panose="020F0502020204030204" pitchFamily="34" charset="0"/>
              </a:rPr>
              <a:t>These high-intensity pulses induce a back emf in the devices which in turn damages the device.</a:t>
            </a:r>
            <a:r>
              <a:rPr lang="en-US" sz="2000" dirty="0">
                <a:solidFill>
                  <a:schemeClr val="bg1"/>
                </a:solidFill>
                <a:latin typeface="Algerian" panose="04020705040A02060702" pitchFamily="82" charset="0"/>
              </a:rPr>
              <a:t/>
            </a:r>
            <a:br>
              <a:rPr lang="en-US" sz="2000" dirty="0">
                <a:solidFill>
                  <a:schemeClr val="bg1"/>
                </a:solidFill>
                <a:latin typeface="Algerian" panose="04020705040A02060702" pitchFamily="82" charset="0"/>
              </a:rPr>
            </a:br>
            <a:endParaRPr lang="en-IN" sz="2000" dirty="0"/>
          </a:p>
        </p:txBody>
      </p:sp>
    </p:spTree>
    <p:extLst>
      <p:ext uri="{BB962C8B-B14F-4D97-AF65-F5344CB8AC3E}">
        <p14:creationId xmlns:p14="http://schemas.microsoft.com/office/powerpoint/2010/main" val="421589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5FC0-A60C-D787-57B2-049E46FD2544}"/>
              </a:ext>
            </a:extLst>
          </p:cNvPr>
          <p:cNvSpPr>
            <a:spLocks noGrp="1"/>
          </p:cNvSpPr>
          <p:nvPr>
            <p:ph type="ctrTitle"/>
          </p:nvPr>
        </p:nvSpPr>
        <p:spPr>
          <a:xfrm>
            <a:off x="1876424" y="1122363"/>
            <a:ext cx="9605013" cy="1347520"/>
          </a:xfrm>
        </p:spPr>
        <p:txBody>
          <a:bodyPr>
            <a:normAutofit/>
          </a:bodyPr>
          <a:lstStyle/>
          <a:p>
            <a:r>
              <a:rPr lang="en-IN" sz="3200" dirty="0">
                <a:solidFill>
                  <a:schemeClr val="bg1"/>
                </a:solidFill>
                <a:latin typeface="Algerian" panose="04020705040A02060702" pitchFamily="82" charset="0"/>
              </a:rPr>
              <a:t>Working circuit</a:t>
            </a:r>
          </a:p>
        </p:txBody>
      </p:sp>
      <p:sp>
        <p:nvSpPr>
          <p:cNvPr id="3" name="Subtitle 2">
            <a:extLst>
              <a:ext uri="{FF2B5EF4-FFF2-40B4-BE49-F238E27FC236}">
                <a16:creationId xmlns:a16="http://schemas.microsoft.com/office/drawing/2014/main" id="{39B5B5F8-24FB-2D60-2996-95D527211D34}"/>
              </a:ext>
            </a:extLst>
          </p:cNvPr>
          <p:cNvSpPr>
            <a:spLocks noGrp="1"/>
          </p:cNvSpPr>
          <p:nvPr>
            <p:ph type="subTitle" idx="1"/>
          </p:nvPr>
        </p:nvSpPr>
        <p:spPr>
          <a:xfrm flipV="1">
            <a:off x="1876424" y="3556319"/>
            <a:ext cx="45719" cy="45719"/>
          </a:xfrm>
        </p:spPr>
        <p:txBody>
          <a:bodyPr>
            <a:normAutofit fontScale="25000" lnSpcReduction="20000"/>
          </a:bodyPr>
          <a:lstStyle/>
          <a:p>
            <a:endParaRPr lang="en-IN" dirty="0"/>
          </a:p>
        </p:txBody>
      </p:sp>
      <p:pic>
        <p:nvPicPr>
          <p:cNvPr id="2050" name="Picture 2" descr="GitHub - sarthaksahni1/ElectroMagneticPulse_Jammer: ElectroMagnetic Pulse  Jammer - Jams the electronic devices signals such as Mobile  Phones,Calculator,Digital Watches.">
            <a:extLst>
              <a:ext uri="{FF2B5EF4-FFF2-40B4-BE49-F238E27FC236}">
                <a16:creationId xmlns:a16="http://schemas.microsoft.com/office/drawing/2014/main" id="{14B7F794-820C-EC6B-F51B-A2D3E9814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75" y="2719388"/>
            <a:ext cx="6654476" cy="35339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6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98B2-6C0B-C49D-83AE-05E6A6910737}"/>
              </a:ext>
            </a:extLst>
          </p:cNvPr>
          <p:cNvSpPr>
            <a:spLocks noGrp="1"/>
          </p:cNvSpPr>
          <p:nvPr>
            <p:ph type="title"/>
          </p:nvPr>
        </p:nvSpPr>
        <p:spPr>
          <a:xfrm>
            <a:off x="523875" y="618517"/>
            <a:ext cx="10523536" cy="2371747"/>
          </a:xfrm>
        </p:spPr>
        <p:txBody>
          <a:bodyPr>
            <a:normAutofit/>
          </a:bodyPr>
          <a:lstStyle/>
          <a:p>
            <a:r>
              <a:rPr lang="en-IN" sz="3200" dirty="0">
                <a:solidFill>
                  <a:schemeClr val="bg1"/>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BF6C06B6-1815-6A65-7C86-04DDDF0B3621}"/>
              </a:ext>
            </a:extLst>
          </p:cNvPr>
          <p:cNvSpPr>
            <a:spLocks noGrp="1"/>
          </p:cNvSpPr>
          <p:nvPr>
            <p:ph idx="1"/>
          </p:nvPr>
        </p:nvSpPr>
        <p:spPr/>
        <p:txBody>
          <a:bodyPr>
            <a:normAutofit/>
          </a:bodyPr>
          <a:lstStyle/>
          <a:p>
            <a:endParaRPr lang="en-IN" sz="2000" dirty="0">
              <a:latin typeface="Times New Roman" panose="02020603050405020304" pitchFamily="18" charset="0"/>
              <a:cs typeface="Times New Roman" panose="02020603050405020304" pitchFamily="18" charset="0"/>
            </a:endParaRPr>
          </a:p>
        </p:txBody>
      </p:sp>
      <p:pic>
        <p:nvPicPr>
          <p:cNvPr id="4098" name="Picture 2" descr="Electromagnetic pulse generator(emp bomb)   ">
            <a:extLst>
              <a:ext uri="{FF2B5EF4-FFF2-40B4-BE49-F238E27FC236}">
                <a16:creationId xmlns:a16="http://schemas.microsoft.com/office/drawing/2014/main" id="{D88A8B6C-52D5-457F-4648-E3B8A8014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963" y="513185"/>
            <a:ext cx="8985380" cy="54397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1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48636"/>
            <a:ext cx="9905998" cy="1478570"/>
          </a:xfrm>
        </p:spPr>
        <p:txBody>
          <a:bodyPr>
            <a:normAutofit/>
          </a:bodyPr>
          <a:lstStyle/>
          <a:p>
            <a:pPr algn="ctr"/>
            <a:r>
              <a:rPr lang="en-US" sz="2800" dirty="0" smtClean="0">
                <a:solidFill>
                  <a:schemeClr val="bg1"/>
                </a:solidFill>
                <a:latin typeface="Algerian" panose="04020705040A02060702" pitchFamily="82" charset="0"/>
                <a:cs typeface="Arial" panose="020B0604020202020204" pitchFamily="34" charset="0"/>
              </a:rPr>
              <a:t>PULSE Vs </a:t>
            </a:r>
            <a:r>
              <a:rPr lang="en-US" sz="2800" dirty="0" err="1" smtClean="0">
                <a:solidFill>
                  <a:schemeClr val="bg1"/>
                </a:solidFill>
                <a:latin typeface="Algerian" panose="04020705040A02060702" pitchFamily="82" charset="0"/>
                <a:cs typeface="Arial" panose="020B0604020202020204" pitchFamily="34" charset="0"/>
              </a:rPr>
              <a:t>CONTINUouS</a:t>
            </a:r>
            <a:r>
              <a:rPr lang="en-US" sz="2800" dirty="0" smtClean="0">
                <a:solidFill>
                  <a:schemeClr val="bg1"/>
                </a:solidFill>
                <a:latin typeface="Algerian" panose="04020705040A02060702" pitchFamily="82" charset="0"/>
                <a:cs typeface="Arial" panose="020B0604020202020204" pitchFamily="34" charset="0"/>
              </a:rPr>
              <a:t> WAVE</a:t>
            </a:r>
            <a:endParaRPr lang="en-US" sz="2800" dirty="0">
              <a:solidFill>
                <a:schemeClr val="bg1"/>
              </a:solidFill>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a:xfrm>
            <a:off x="1141412" y="526194"/>
            <a:ext cx="10789751" cy="6094414"/>
          </a:xfrm>
        </p:spPr>
        <p:txBody>
          <a:bodyPr>
            <a:normAutofit fontScale="92500" lnSpcReduction="10000"/>
          </a:bodyPr>
          <a:lstStyle/>
          <a:p>
            <a:pPr marL="0" indent="0">
              <a:buNone/>
            </a:pPr>
            <a:r>
              <a:rPr lang="en-US" dirty="0" smtClean="0"/>
              <a:t>We use a pulse over a continuous wave due to the following reasons</a:t>
            </a:r>
          </a:p>
          <a:p>
            <a:r>
              <a:rPr lang="en-US" b="1" u="sng" dirty="0"/>
              <a:t>Rapid Disruption: </a:t>
            </a:r>
            <a:r>
              <a:rPr lang="en-US" dirty="0"/>
              <a:t>EMP pulses have rapid rise </a:t>
            </a:r>
            <a:r>
              <a:rPr lang="en-US" dirty="0" smtClean="0"/>
              <a:t>times, </a:t>
            </a:r>
            <a:r>
              <a:rPr lang="en-US" dirty="0"/>
              <a:t>meaning that the electromagnetic energy is released in an extremely short duration. This rapid change in the electric field can induce high currents and voltages in electronic </a:t>
            </a:r>
            <a:r>
              <a:rPr lang="en-US" dirty="0" smtClean="0"/>
              <a:t>components</a:t>
            </a:r>
            <a:endParaRPr lang="en-US" dirty="0"/>
          </a:p>
          <a:p>
            <a:r>
              <a:rPr lang="en-US" b="1" u="sng" dirty="0"/>
              <a:t>Broadband Effects: </a:t>
            </a:r>
            <a:r>
              <a:rPr lang="en-US" dirty="0"/>
              <a:t>The sharp edges of EMP pulses generate a wide spectrum of electromagnetic </a:t>
            </a:r>
            <a:r>
              <a:rPr lang="en-US" dirty="0" smtClean="0"/>
              <a:t>frequencies. This </a:t>
            </a:r>
            <a:r>
              <a:rPr lang="en-US" dirty="0"/>
              <a:t>broad frequency range increases the likelihood of affecting a wide variety of electronic devices and </a:t>
            </a:r>
            <a:r>
              <a:rPr lang="en-US" dirty="0" smtClean="0"/>
              <a:t>systems</a:t>
            </a:r>
          </a:p>
          <a:p>
            <a:r>
              <a:rPr lang="en-US" b="1" u="sng" dirty="0"/>
              <a:t>Enhanced Energy Concentration</a:t>
            </a:r>
            <a:r>
              <a:rPr lang="en-US" dirty="0"/>
              <a:t>: EMP pulses concentrate a significant amount of electromagnetic energy into a short time frame, resulting in a higher energy density</a:t>
            </a:r>
            <a:r>
              <a:rPr lang="en-US" dirty="0" smtClean="0"/>
              <a:t>.</a:t>
            </a:r>
          </a:p>
          <a:p>
            <a:r>
              <a:rPr lang="en-US" b="1" u="sng" dirty="0"/>
              <a:t>Tailored Disruption: </a:t>
            </a:r>
            <a:r>
              <a:rPr lang="en-US" dirty="0"/>
              <a:t>EMP generators can be designed to produce pulses with specific characteristics, allowing for customization based on the intended target</a:t>
            </a:r>
            <a:r>
              <a:rPr lang="en-US" dirty="0" smtClean="0"/>
              <a:t>.</a:t>
            </a:r>
          </a:p>
          <a:p>
            <a:r>
              <a:rPr lang="en-US" dirty="0" smtClean="0"/>
              <a:t> </a:t>
            </a:r>
            <a:r>
              <a:rPr lang="en-US" b="1" u="sng" dirty="0"/>
              <a:t>Energy Efficiency: </a:t>
            </a:r>
            <a:r>
              <a:rPr lang="en-US" dirty="0"/>
              <a:t>Generating a continuous wave requires a continuous source of energy, which can be impractical and energy-intensive. EMP pulses are more energy-efficient since they release energy in short bursts</a:t>
            </a:r>
            <a:endParaRPr lang="en-US" dirty="0" smtClean="0"/>
          </a:p>
        </p:txBody>
      </p:sp>
    </p:spTree>
    <p:extLst>
      <p:ext uri="{BB962C8B-B14F-4D97-AF65-F5344CB8AC3E}">
        <p14:creationId xmlns:p14="http://schemas.microsoft.com/office/powerpoint/2010/main" val="163570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8975"/>
            <a:ext cx="9905998" cy="1478570"/>
          </a:xfrm>
        </p:spPr>
        <p:txBody>
          <a:bodyPr>
            <a:normAutofit/>
          </a:bodyPr>
          <a:lstStyle/>
          <a:p>
            <a:pPr algn="ctr"/>
            <a:r>
              <a:rPr lang="en-US" sz="2800" dirty="0" smtClean="0">
                <a:solidFill>
                  <a:schemeClr val="bg1"/>
                </a:solidFill>
                <a:latin typeface="Algerian" panose="04020705040A02060702" pitchFamily="82" charset="0"/>
              </a:rPr>
              <a:t>PROTECTING AGAINST AN EMP</a:t>
            </a:r>
            <a:endParaRPr lang="en-US" sz="2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079867" y="1897793"/>
            <a:ext cx="10948010" cy="4661267"/>
          </a:xfrm>
        </p:spPr>
        <p:txBody>
          <a:bodyPr>
            <a:normAutofit fontScale="92500" lnSpcReduction="20000"/>
          </a:bodyPr>
          <a:lstStyle/>
          <a:p>
            <a:r>
              <a:rPr lang="en-US" b="1" u="sng" dirty="0"/>
              <a:t>Shielding: </a:t>
            </a:r>
            <a:r>
              <a:rPr lang="en-US" dirty="0"/>
              <a:t>The primary method for protecting against EMP is to use shielding materials to block or divert the electromagnetic radiation. This can include Faraday cages, which are enclosures made of conductive materials like metal</a:t>
            </a:r>
            <a:r>
              <a:rPr lang="en-US" dirty="0" smtClean="0"/>
              <a:t>.</a:t>
            </a:r>
          </a:p>
          <a:p>
            <a:r>
              <a:rPr lang="en-US" b="1" u="sng" dirty="0" smtClean="0"/>
              <a:t>Hardening: </a:t>
            </a:r>
            <a:r>
              <a:rPr lang="en-US" dirty="0" smtClean="0"/>
              <a:t>Hardening </a:t>
            </a:r>
            <a:r>
              <a:rPr lang="en-US" dirty="0"/>
              <a:t>techniques can include using special EMP-resistant components, adding surge protectors and filters, and implementing redundancy in critical systems</a:t>
            </a:r>
            <a:r>
              <a:rPr lang="en-US" dirty="0" smtClean="0"/>
              <a:t>.</a:t>
            </a:r>
          </a:p>
          <a:p>
            <a:r>
              <a:rPr lang="en-US" b="1" u="sng" dirty="0"/>
              <a:t>Isolation</a:t>
            </a:r>
            <a:r>
              <a:rPr lang="en-US" u="sng" dirty="0"/>
              <a:t>: </a:t>
            </a:r>
            <a:r>
              <a:rPr lang="en-US" dirty="0"/>
              <a:t>Isolating electronic systems from EMP sources can help protect them. This might involve physically distancing critical systems from potential EMP sources, using </a:t>
            </a:r>
            <a:r>
              <a:rPr lang="en-US" dirty="0" smtClean="0"/>
              <a:t>concrete </a:t>
            </a:r>
            <a:r>
              <a:rPr lang="en-US" dirty="0"/>
              <a:t>to block </a:t>
            </a:r>
            <a:r>
              <a:rPr lang="en-US" dirty="0" smtClean="0"/>
              <a:t>radiation etc.</a:t>
            </a:r>
          </a:p>
          <a:p>
            <a:r>
              <a:rPr lang="en-US" b="1" u="sng" dirty="0"/>
              <a:t>Redundancy</a:t>
            </a:r>
            <a:r>
              <a:rPr lang="en-US" u="sng" dirty="0"/>
              <a:t>: </a:t>
            </a:r>
            <a:r>
              <a:rPr lang="en-US" dirty="0"/>
              <a:t>Implementing redundancy in critical systems can be a valuable strategy. If one system fails due to an EMP, a redundant system can take over</a:t>
            </a:r>
            <a:r>
              <a:rPr lang="en-US" dirty="0" smtClean="0"/>
              <a:t>.</a:t>
            </a:r>
          </a:p>
          <a:p>
            <a:r>
              <a:rPr lang="en-US" b="1" u="sng" dirty="0"/>
              <a:t>EMP Filters</a:t>
            </a:r>
            <a:r>
              <a:rPr lang="en-US" u="sng" dirty="0"/>
              <a:t>: </a:t>
            </a:r>
            <a:r>
              <a:rPr lang="en-US" dirty="0"/>
              <a:t>EMP filters can be added to power lines and communication cables to block EMP-induced currents from entering sensitive equipment.</a:t>
            </a:r>
            <a:endParaRPr lang="en-US" dirty="0"/>
          </a:p>
        </p:txBody>
      </p:sp>
      <p:sp>
        <p:nvSpPr>
          <p:cNvPr id="4" name="TextBox 3"/>
          <p:cNvSpPr txBox="1"/>
          <p:nvPr/>
        </p:nvSpPr>
        <p:spPr>
          <a:xfrm flipH="1">
            <a:off x="1141413" y="1217084"/>
            <a:ext cx="9924758" cy="523220"/>
          </a:xfrm>
          <a:prstGeom prst="rect">
            <a:avLst/>
          </a:prstGeom>
          <a:noFill/>
        </p:spPr>
        <p:txBody>
          <a:bodyPr wrap="square" rtlCol="0">
            <a:spAutoFit/>
          </a:bodyPr>
          <a:lstStyle/>
          <a:p>
            <a:r>
              <a:rPr lang="en-US" sz="2800" dirty="0" smtClean="0"/>
              <a:t>The following methods can be used to protect against an EMP attack</a:t>
            </a:r>
            <a:endParaRPr lang="en-US" sz="2800" dirty="0"/>
          </a:p>
        </p:txBody>
      </p:sp>
    </p:spTree>
    <p:extLst>
      <p:ext uri="{BB962C8B-B14F-4D97-AF65-F5344CB8AC3E}">
        <p14:creationId xmlns:p14="http://schemas.microsoft.com/office/powerpoint/2010/main" val="173823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A86C-4091-9DA9-DBD7-68B77ED3274D}"/>
              </a:ext>
            </a:extLst>
          </p:cNvPr>
          <p:cNvSpPr>
            <a:spLocks noGrp="1"/>
          </p:cNvSpPr>
          <p:nvPr>
            <p:ph type="ctrTitle"/>
          </p:nvPr>
        </p:nvSpPr>
        <p:spPr>
          <a:xfrm>
            <a:off x="781050" y="233265"/>
            <a:ext cx="9886950" cy="4167284"/>
          </a:xfrm>
        </p:spPr>
        <p:txBody>
          <a:bodyPr/>
          <a:lstStyle/>
          <a:p>
            <a:r>
              <a:rPr lang="en-IN" dirty="0"/>
              <a:t>.</a:t>
            </a:r>
          </a:p>
        </p:txBody>
      </p:sp>
      <p:sp>
        <p:nvSpPr>
          <p:cNvPr id="3" name="Subtitle 2">
            <a:extLst>
              <a:ext uri="{FF2B5EF4-FFF2-40B4-BE49-F238E27FC236}">
                <a16:creationId xmlns:a16="http://schemas.microsoft.com/office/drawing/2014/main" id="{E408451A-6A4E-F06F-7E7F-CDC4B90449AB}"/>
              </a:ext>
            </a:extLst>
          </p:cNvPr>
          <p:cNvSpPr>
            <a:spLocks noGrp="1"/>
          </p:cNvSpPr>
          <p:nvPr>
            <p:ph type="subTitle" idx="1"/>
          </p:nvPr>
        </p:nvSpPr>
        <p:spPr/>
        <p:txBody>
          <a:bodyPr/>
          <a:lstStyle/>
          <a:p>
            <a:endParaRPr lang="en-IN"/>
          </a:p>
        </p:txBody>
      </p:sp>
      <p:pic>
        <p:nvPicPr>
          <p:cNvPr id="5122" name="Picture 2" descr="Electromagnetic pulse generator(emp bomb)   ">
            <a:extLst>
              <a:ext uri="{FF2B5EF4-FFF2-40B4-BE49-F238E27FC236}">
                <a16:creationId xmlns:a16="http://schemas.microsoft.com/office/drawing/2014/main" id="{534554F6-84B6-7F6D-15BA-756C4CF33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717" y="522513"/>
            <a:ext cx="8559281" cy="54304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240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113</TotalTime>
  <Words>555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-apple-system</vt:lpstr>
      <vt:lpstr>Arial</vt:lpstr>
      <vt:lpstr>Arial Black</vt:lpstr>
      <vt:lpstr>Söhne</vt:lpstr>
      <vt:lpstr>Times New Roman</vt:lpstr>
      <vt:lpstr>Trebuchet MS</vt:lpstr>
      <vt:lpstr>Tw Cen MT</vt:lpstr>
      <vt:lpstr>Ubuntu</vt:lpstr>
      <vt:lpstr>Circuit</vt:lpstr>
      <vt:lpstr>Topic:   </vt:lpstr>
      <vt:lpstr>What   is   emp  Jammer ?</vt:lpstr>
      <vt:lpstr>.</vt:lpstr>
      <vt:lpstr>PowerPoint Presentation</vt:lpstr>
      <vt:lpstr>Working circuit</vt:lpstr>
      <vt:lpstr>.</vt:lpstr>
      <vt:lpstr>PULSE Vs CONTINUouS WAVE</vt:lpstr>
      <vt:lpstr>PROTECTING AGAINST AN EMP</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sruti panda</dc:creator>
  <cp:lastModifiedBy>ezeki</cp:lastModifiedBy>
  <cp:revision>6</cp:revision>
  <dcterms:created xsi:type="dcterms:W3CDTF">2023-10-08T17:21:30Z</dcterms:created>
  <dcterms:modified xsi:type="dcterms:W3CDTF">2023-10-09T15:59:20Z</dcterms:modified>
</cp:coreProperties>
</file>