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6" r:id="rId4"/>
    <p:sldId id="288" r:id="rId5"/>
    <p:sldId id="307" r:id="rId6"/>
    <p:sldId id="308" r:id="rId7"/>
    <p:sldId id="309" r:id="rId8"/>
    <p:sldId id="310" r:id="rId9"/>
    <p:sldId id="311" r:id="rId10"/>
    <p:sldId id="312" r:id="rId11"/>
    <p:sldId id="289" r:id="rId12"/>
    <p:sldId id="266" r:id="rId13"/>
    <p:sldId id="257" r:id="rId14"/>
    <p:sldId id="270" r:id="rId15"/>
    <p:sldId id="271" r:id="rId16"/>
    <p:sldId id="258" r:id="rId17"/>
    <p:sldId id="259" r:id="rId18"/>
    <p:sldId id="263" r:id="rId19"/>
    <p:sldId id="284" r:id="rId20"/>
    <p:sldId id="260" r:id="rId21"/>
    <p:sldId id="261" r:id="rId22"/>
    <p:sldId id="262" r:id="rId23"/>
    <p:sldId id="268" r:id="rId24"/>
    <p:sldId id="264" r:id="rId25"/>
    <p:sldId id="313" r:id="rId26"/>
    <p:sldId id="314" r:id="rId27"/>
    <p:sldId id="315" r:id="rId28"/>
    <p:sldId id="269" r:id="rId29"/>
    <p:sldId id="267" r:id="rId30"/>
    <p:sldId id="290"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33CFA-3FEB-4CDE-984D-2BE9F69C65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733CFA-3FEB-4CDE-984D-2BE9F69C65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733CFA-3FEB-4CDE-984D-2BE9F69C65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733CFA-3FEB-4CDE-984D-2BE9F69C65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8733CFA-3FEB-4CDE-984D-2BE9F69C65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8733CFA-3FEB-4CDE-984D-2BE9F69C65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8733CFA-3FEB-4CDE-984D-2BE9F69C657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733CFA-3FEB-4CDE-984D-2BE9F69C657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33CFA-3FEB-4CDE-984D-2BE9F69C657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8E2D1A-86E2-49DA-A7FD-4D06B102C22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733CFA-3FEB-4CDE-984D-2BE9F69C65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E2D1A-86E2-49DA-A7FD-4D06B102C224}" type="slidenum">
              <a:rPr lang="en-IN" smtClean="0"/>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78733CFA-3FEB-4CDE-984D-2BE9F69C6579}" type="datetimeFigureOut">
              <a:rPr lang="en-IN" smtClean="0"/>
            </a:fld>
            <a:endParaRPr lang="en-IN"/>
          </a:p>
        </p:txBody>
      </p:sp>
      <p:sp>
        <p:nvSpPr>
          <p:cNvPr id="9" name="Slide Number Placeholder 8"/>
          <p:cNvSpPr>
            <a:spLocks noGrp="1"/>
          </p:cNvSpPr>
          <p:nvPr>
            <p:ph type="sldNum" sz="quarter" idx="11"/>
          </p:nvPr>
        </p:nvSpPr>
        <p:spPr/>
        <p:txBody>
          <a:bodyPr/>
          <a:lstStyle/>
          <a:p>
            <a:fld id="{8B8E2D1A-86E2-49DA-A7FD-4D06B102C224}" type="slidenum">
              <a:rPr lang="en-IN" smtClean="0"/>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B8E2D1A-86E2-49DA-A7FD-4D06B102C224}" type="slidenum">
              <a:rPr lang="en-IN" smtClean="0"/>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8733CFA-3FEB-4CDE-984D-2BE9F69C6579}" type="datetimeFigureOut">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youtu.be/-BxUCweyRAs" TargetMode="External"/><Relationship Id="rId3" Type="http://schemas.openxmlformats.org/officeDocument/2006/relationships/image" Target="../media/image16.jpeg"/><Relationship Id="rId2" Type="http://schemas.microsoft.com/office/2007/relationships/media" Target="https://www.youtube.com/embed/-BxUCweyRAs?feature=oembed" TargetMode="External"/><Relationship Id="rId1" Type="http://schemas.openxmlformats.org/officeDocument/2006/relationships/video" Target="https://www.youtube.com/embed/-BxUCweyRAs?feature=oemb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2365"/>
            <a:ext cx="4157980" cy="3356610"/>
          </a:xfrm>
        </p:spPr>
        <p:txBody>
          <a:bodyPr/>
          <a:lstStyle/>
          <a:p>
            <a:pPr algn="ctr"/>
            <a:r>
              <a:rPr lang="en-IN" sz="4400" dirty="0"/>
              <a:t>Social And </a:t>
            </a:r>
            <a:br>
              <a:rPr lang="en-IN" sz="4400" dirty="0"/>
            </a:br>
            <a:r>
              <a:rPr lang="en-IN" sz="4400" dirty="0"/>
              <a:t>Information Networks </a:t>
            </a:r>
            <a:br>
              <a:rPr lang="en-IN" sz="4400" dirty="0"/>
            </a:br>
            <a:r>
              <a:rPr lang="en-IN" sz="4400" dirty="0"/>
              <a:t>Review – 2</a:t>
            </a:r>
            <a:endParaRPr lang="en-IN" sz="4400" dirty="0"/>
          </a:p>
        </p:txBody>
      </p:sp>
      <p:sp>
        <p:nvSpPr>
          <p:cNvPr id="3" name="Subtitle 2"/>
          <p:cNvSpPr>
            <a:spLocks noGrp="1"/>
          </p:cNvSpPr>
          <p:nvPr>
            <p:ph type="subTitle" idx="1"/>
          </p:nvPr>
        </p:nvSpPr>
        <p:spPr>
          <a:xfrm>
            <a:off x="0" y="4600575"/>
            <a:ext cx="4362450" cy="1435100"/>
          </a:xfrm>
        </p:spPr>
        <p:txBody>
          <a:bodyPr>
            <a:normAutofit fontScale="90000"/>
          </a:bodyPr>
          <a:lstStyle/>
          <a:p>
            <a:r>
              <a:rPr lang="en-IN" dirty="0">
                <a:solidFill>
                  <a:srgbClr val="FF0000"/>
                </a:solidFill>
              </a:rPr>
              <a:t>Movie Recommendation and Rating Website</a:t>
            </a:r>
            <a:endParaRPr lang="en-IN" dirty="0">
              <a:solidFill>
                <a:srgbClr val="FF0000"/>
              </a:solidFill>
            </a:endParaRPr>
          </a:p>
          <a:p>
            <a:r>
              <a:rPr lang="en-IN" dirty="0">
                <a:solidFill>
                  <a:srgbClr val="FF0000"/>
                </a:solidFill>
              </a:rPr>
              <a:t>Project by:</a:t>
            </a:r>
            <a:endParaRPr lang="en-IN" dirty="0">
              <a:solidFill>
                <a:srgbClr val="FF0000"/>
              </a:solidFill>
            </a:endParaRPr>
          </a:p>
          <a:p>
            <a:r>
              <a:rPr lang="en-IN" dirty="0">
                <a:solidFill>
                  <a:srgbClr val="FF0000"/>
                </a:solidFill>
              </a:rPr>
              <a:t>K.G.Nithesh Gurudaas, 18BCE1101</a:t>
            </a:r>
            <a:endParaRPr lang="en-IN" dirty="0">
              <a:solidFill>
                <a:srgbClr val="FF0000"/>
              </a:solidFill>
            </a:endParaRPr>
          </a:p>
          <a:p>
            <a:r>
              <a:rPr lang="en-IN" dirty="0" err="1">
                <a:solidFill>
                  <a:srgbClr val="FF0000"/>
                </a:solidFill>
              </a:rPr>
              <a:t>Sruti</a:t>
            </a:r>
            <a:r>
              <a:rPr lang="en-IN" dirty="0">
                <a:solidFill>
                  <a:srgbClr val="FF0000"/>
                </a:solidFill>
              </a:rPr>
              <a:t> </a:t>
            </a:r>
            <a:r>
              <a:rPr lang="en-IN" dirty="0" err="1">
                <a:solidFill>
                  <a:srgbClr val="FF0000"/>
                </a:solidFill>
              </a:rPr>
              <a:t>Verma</a:t>
            </a:r>
            <a:r>
              <a:rPr lang="en-IN" dirty="0">
                <a:solidFill>
                  <a:srgbClr val="FF0000"/>
                </a:solidFill>
              </a:rPr>
              <a:t>, 18BCE1005</a:t>
            </a:r>
            <a:endParaRPr lang="en-IN" dirty="0">
              <a:solidFill>
                <a:srgbClr val="FF0000"/>
              </a:solidFill>
            </a:endParaRPr>
          </a:p>
        </p:txBody>
      </p:sp>
      <p:pic>
        <p:nvPicPr>
          <p:cNvPr id="4" name="Picture 3" descr="m8"/>
          <p:cNvPicPr>
            <a:picLocks noChangeAspect="1"/>
          </p:cNvPicPr>
          <p:nvPr/>
        </p:nvPicPr>
        <p:blipFill>
          <a:blip r:embed="rId1"/>
          <a:stretch>
            <a:fillRect/>
          </a:stretch>
        </p:blipFill>
        <p:spPr>
          <a:xfrm>
            <a:off x="4500245" y="7620"/>
            <a:ext cx="4641850" cy="6829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HOW IT IS RELATED TO SOCIAL NETWORKING?</a:t>
            </a:r>
            <a:endParaRPr lang="en-IN" altLang="en-US"/>
          </a:p>
        </p:txBody>
      </p:sp>
      <p:sp>
        <p:nvSpPr>
          <p:cNvPr id="5" name="Text Box 4"/>
          <p:cNvSpPr txBox="1"/>
          <p:nvPr/>
        </p:nvSpPr>
        <p:spPr>
          <a:xfrm>
            <a:off x="1273175" y="2073275"/>
            <a:ext cx="5597525" cy="4399915"/>
          </a:xfrm>
          <a:prstGeom prst="rect">
            <a:avLst/>
          </a:prstGeom>
          <a:noFill/>
        </p:spPr>
        <p:txBody>
          <a:bodyPr wrap="square" rtlCol="0" anchor="t">
            <a:spAutoFit/>
          </a:bodyPr>
          <a:p>
            <a:r>
              <a:rPr lang="en-IN" altLang="en-US" sz="2800" b="1" i="1">
                <a:gradFill>
                  <a:gsLst>
                    <a:gs pos="0">
                      <a:srgbClr val="14CD68"/>
                    </a:gs>
                    <a:gs pos="100000">
                      <a:srgbClr val="035C7D"/>
                    </a:gs>
                  </a:gsLst>
                  <a:lin scaled="0"/>
                </a:gradFill>
              </a:rPr>
              <a:t>T</a:t>
            </a:r>
            <a:r>
              <a:rPr lang="en-US" sz="2800" b="1" i="1">
                <a:gradFill>
                  <a:gsLst>
                    <a:gs pos="0">
                      <a:srgbClr val="14CD68"/>
                    </a:gs>
                    <a:gs pos="100000">
                      <a:srgbClr val="035C7D"/>
                    </a:gs>
                  </a:gsLst>
                  <a:lin scaled="0"/>
                </a:gradFill>
              </a:rPr>
              <a:t>his project </a:t>
            </a:r>
            <a:r>
              <a:rPr lang="en-IN" altLang="en-US" sz="2800" b="1" i="1">
                <a:gradFill>
                  <a:gsLst>
                    <a:gs pos="0">
                      <a:srgbClr val="14CD68"/>
                    </a:gs>
                    <a:gs pos="100000">
                      <a:srgbClr val="035C7D"/>
                    </a:gs>
                  </a:gsLst>
                  <a:lin scaled="0"/>
                </a:gradFill>
              </a:rPr>
              <a:t>is</a:t>
            </a:r>
            <a:r>
              <a:rPr lang="en-US" sz="2800" b="1" i="1">
                <a:gradFill>
                  <a:gsLst>
                    <a:gs pos="0">
                      <a:srgbClr val="14CD68"/>
                    </a:gs>
                    <a:gs pos="100000">
                      <a:srgbClr val="035C7D"/>
                    </a:gs>
                  </a:gsLst>
                  <a:lin scaled="0"/>
                </a:gradFill>
              </a:rPr>
              <a:t>  extrapolated to social networking</a:t>
            </a:r>
            <a:endParaRPr lang="en-US" sz="2800" b="1" i="1">
              <a:gradFill>
                <a:gsLst>
                  <a:gs pos="0">
                    <a:srgbClr val="14CD68"/>
                  </a:gs>
                  <a:gs pos="100000">
                    <a:srgbClr val="035C7D"/>
                  </a:gs>
                </a:gsLst>
                <a:lin scaled="0"/>
              </a:gradFill>
            </a:endParaRPr>
          </a:p>
          <a:p>
            <a:r>
              <a:rPr lang="en-US" sz="2800" b="1" i="1">
                <a:gradFill>
                  <a:gsLst>
                    <a:gs pos="0">
                      <a:srgbClr val="14CD68"/>
                    </a:gs>
                    <a:gs pos="100000">
                      <a:srgbClr val="035C7D"/>
                    </a:gs>
                  </a:gsLst>
                  <a:lin scaled="0"/>
                </a:gradFill>
              </a:rPr>
              <a:t> </a:t>
            </a:r>
            <a:r>
              <a:rPr lang="en-IN" altLang="en-US" sz="2800" b="1" i="1">
                <a:gradFill>
                  <a:gsLst>
                    <a:gs pos="0">
                      <a:srgbClr val="14CD68"/>
                    </a:gs>
                    <a:gs pos="100000">
                      <a:srgbClr val="035C7D"/>
                    </a:gs>
                  </a:gsLst>
                  <a:lin scaled="0"/>
                </a:gradFill>
              </a:rPr>
              <a:t>b</a:t>
            </a:r>
            <a:r>
              <a:rPr lang="en-US" sz="2800" b="1" i="1">
                <a:gradFill>
                  <a:gsLst>
                    <a:gs pos="0">
                      <a:srgbClr val="14CD68"/>
                    </a:gs>
                    <a:gs pos="100000">
                      <a:srgbClr val="035C7D"/>
                    </a:gs>
                  </a:gsLst>
                  <a:lin scaled="0"/>
                </a:gradFill>
              </a:rPr>
              <a:t>ecause several websites use similar recommendation algorithms</a:t>
            </a:r>
            <a:endParaRPr lang="en-US" sz="2800" b="1" i="1">
              <a:gradFill>
                <a:gsLst>
                  <a:gs pos="0">
                    <a:srgbClr val="14CD68"/>
                  </a:gs>
                  <a:gs pos="100000">
                    <a:srgbClr val="035C7D"/>
                  </a:gs>
                </a:gsLst>
                <a:lin scaled="0"/>
              </a:gradFill>
            </a:endParaRPr>
          </a:p>
          <a:p>
            <a:r>
              <a:rPr lang="en-US" sz="2800" b="1" i="1">
                <a:gradFill>
                  <a:gsLst>
                    <a:gs pos="0">
                      <a:srgbClr val="14CD68"/>
                    </a:gs>
                    <a:gs pos="100000">
                      <a:srgbClr val="035C7D"/>
                    </a:gs>
                  </a:gsLst>
                  <a:lin scaled="0"/>
                </a:gradFill>
              </a:rPr>
              <a:t>  </a:t>
            </a:r>
            <a:r>
              <a:rPr lang="en-IN" altLang="en-US" sz="2800" b="1" i="1">
                <a:gradFill>
                  <a:gsLst>
                    <a:gs pos="0">
                      <a:srgbClr val="14CD68"/>
                    </a:gs>
                    <a:gs pos="100000">
                      <a:srgbClr val="035C7D"/>
                    </a:gs>
                  </a:gsLst>
                  <a:lin scaled="0"/>
                </a:gradFill>
              </a:rPr>
              <a:t>s</a:t>
            </a:r>
            <a:r>
              <a:rPr lang="en-US" sz="2800" b="1" i="1">
                <a:gradFill>
                  <a:gsLst>
                    <a:gs pos="0">
                      <a:srgbClr val="14CD68"/>
                    </a:gs>
                    <a:gs pos="100000">
                      <a:srgbClr val="035C7D"/>
                    </a:gs>
                  </a:gsLst>
                  <a:lin scaled="0"/>
                </a:gradFill>
              </a:rPr>
              <a:t>uch as YouTube and Facebook and Instagram</a:t>
            </a:r>
            <a:endParaRPr lang="en-US" sz="2800" b="1" i="1">
              <a:gradFill>
                <a:gsLst>
                  <a:gs pos="0">
                    <a:srgbClr val="14CD68"/>
                  </a:gs>
                  <a:gs pos="100000">
                    <a:srgbClr val="035C7D"/>
                  </a:gs>
                </a:gsLst>
                <a:lin scaled="0"/>
              </a:gradFill>
            </a:endParaRPr>
          </a:p>
          <a:p>
            <a:r>
              <a:rPr lang="en-US" sz="2800" b="1" i="1">
                <a:gradFill>
                  <a:gsLst>
                    <a:gs pos="0">
                      <a:srgbClr val="14CD68"/>
                    </a:gs>
                    <a:gs pos="100000">
                      <a:srgbClr val="035C7D"/>
                    </a:gs>
                  </a:gsLst>
                  <a:lin scaled="0"/>
                </a:gradFill>
              </a:rPr>
              <a:t> </a:t>
            </a:r>
            <a:r>
              <a:rPr lang="en-IN" altLang="en-US" sz="2800" b="1" i="1">
                <a:gradFill>
                  <a:gsLst>
                    <a:gs pos="0">
                      <a:srgbClr val="14CD68"/>
                    </a:gs>
                    <a:gs pos="100000">
                      <a:srgbClr val="035C7D"/>
                    </a:gs>
                  </a:gsLst>
                  <a:lin scaled="0"/>
                </a:gradFill>
              </a:rPr>
              <a:t>as t</a:t>
            </a:r>
            <a:r>
              <a:rPr lang="en-US" sz="2800" b="1" i="1">
                <a:gradFill>
                  <a:gsLst>
                    <a:gs pos="0">
                      <a:srgbClr val="14CD68"/>
                    </a:gs>
                    <a:gs pos="100000">
                      <a:srgbClr val="035C7D"/>
                    </a:gs>
                  </a:gsLst>
                  <a:lin scaled="0"/>
                </a:gradFill>
              </a:rPr>
              <a:t>hey suggest friends based on ur circle, videos based on what you have watched</a:t>
            </a:r>
            <a:r>
              <a:rPr lang="en-IN" altLang="en-US" sz="2800" b="1" i="1">
                <a:gradFill>
                  <a:gsLst>
                    <a:gs pos="0">
                      <a:srgbClr val="14CD68"/>
                    </a:gs>
                    <a:gs pos="100000">
                      <a:srgbClr val="035C7D"/>
                    </a:gs>
                  </a:gsLst>
                  <a:lin scaled="0"/>
                </a:gradFill>
              </a:rPr>
              <a:t>.</a:t>
            </a:r>
            <a:endParaRPr lang="en-US" sz="2800" b="1" i="1">
              <a:gradFill>
                <a:gsLst>
                  <a:gs pos="0">
                    <a:srgbClr val="14CD68"/>
                  </a:gs>
                  <a:gs pos="100000">
                    <a:srgbClr val="035C7D"/>
                  </a:gs>
                </a:gsLst>
                <a:lin scaled="0"/>
              </a:gradFill>
            </a:endParaRPr>
          </a:p>
          <a:p>
            <a:r>
              <a:rPr lang="en-US" sz="2800" b="1" i="1">
                <a:gradFill>
                  <a:gsLst>
                    <a:gs pos="0">
                      <a:srgbClr val="14CD68"/>
                    </a:gs>
                    <a:gs pos="100000">
                      <a:srgbClr val="035C7D"/>
                    </a:gs>
                  </a:gsLst>
                  <a:lin scaled="0"/>
                </a:gradFill>
              </a:rPr>
              <a:t> </a:t>
            </a:r>
            <a:endParaRPr lang="en-US" sz="2800" b="1" i="1">
              <a:gradFill>
                <a:gsLst>
                  <a:gs pos="0">
                    <a:srgbClr val="14CD68"/>
                  </a:gs>
                  <a:gs pos="100000">
                    <a:srgbClr val="035C7D"/>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Parts completed in Review 1</a:t>
            </a:r>
            <a:endParaRPr lang="en-IN" dirty="0"/>
          </a:p>
        </p:txBody>
      </p:sp>
      <p:sp>
        <p:nvSpPr>
          <p:cNvPr id="3" name="Content Placeholder 2"/>
          <p:cNvSpPr>
            <a:spLocks noGrp="1"/>
          </p:cNvSpPr>
          <p:nvPr>
            <p:ph sz="half" idx="1"/>
          </p:nvPr>
        </p:nvSpPr>
        <p:spPr>
          <a:xfrm>
            <a:off x="457200" y="1536065"/>
            <a:ext cx="4500245" cy="4590415"/>
          </a:xfrm>
        </p:spPr>
        <p:txBody>
          <a:bodyPr>
            <a:noAutofit/>
          </a:bodyPr>
          <a:lstStyle/>
          <a:p>
            <a:r>
              <a:rPr lang="en-IN" i="1" dirty="0">
                <a:gradFill>
                  <a:gsLst>
                    <a:gs pos="0">
                      <a:srgbClr val="14CD68"/>
                    </a:gs>
                    <a:gs pos="100000">
                      <a:srgbClr val="0B6E38"/>
                    </a:gs>
                  </a:gsLst>
                  <a:lin scaled="0"/>
                </a:gradFill>
              </a:rPr>
              <a:t>Idea for the project was developed</a:t>
            </a:r>
            <a:endParaRPr lang="en-IN" i="1" dirty="0">
              <a:gradFill>
                <a:gsLst>
                  <a:gs pos="0">
                    <a:srgbClr val="14CD68"/>
                  </a:gs>
                  <a:gs pos="100000">
                    <a:srgbClr val="0B6E38"/>
                  </a:gs>
                </a:gsLst>
                <a:lin scaled="0"/>
              </a:gradFill>
            </a:endParaRPr>
          </a:p>
          <a:p>
            <a:r>
              <a:rPr lang="en-IN" i="1" dirty="0">
                <a:gradFill>
                  <a:gsLst>
                    <a:gs pos="0">
                      <a:srgbClr val="14CD68"/>
                    </a:gs>
                    <a:gs pos="100000">
                      <a:srgbClr val="0B6E38"/>
                    </a:gs>
                  </a:gsLst>
                  <a:lin scaled="0"/>
                </a:gradFill>
              </a:rPr>
              <a:t>Outlook of the website and some basic HTML codes were written</a:t>
            </a:r>
            <a:endParaRPr lang="en-IN" i="1" dirty="0">
              <a:gradFill>
                <a:gsLst>
                  <a:gs pos="0">
                    <a:srgbClr val="14CD68"/>
                  </a:gs>
                  <a:gs pos="100000">
                    <a:srgbClr val="0B6E38"/>
                  </a:gs>
                </a:gsLst>
                <a:lin scaled="0"/>
              </a:gradFill>
            </a:endParaRPr>
          </a:p>
          <a:p>
            <a:r>
              <a:rPr lang="en-IN" i="1" dirty="0">
                <a:gradFill>
                  <a:gsLst>
                    <a:gs pos="0">
                      <a:srgbClr val="14CD68"/>
                    </a:gs>
                    <a:gs pos="100000">
                      <a:srgbClr val="0B6E38"/>
                    </a:gs>
                  </a:gsLst>
                  <a:lin scaled="0"/>
                </a:gradFill>
              </a:rPr>
              <a:t>Tables for storing data were created, but no link between frontend and backend</a:t>
            </a:r>
            <a:endParaRPr lang="en-IN" i="1" dirty="0">
              <a:gradFill>
                <a:gsLst>
                  <a:gs pos="0">
                    <a:srgbClr val="14CD68"/>
                  </a:gs>
                  <a:gs pos="100000">
                    <a:srgbClr val="0B6E38"/>
                  </a:gs>
                </a:gsLst>
                <a:lin scaled="0"/>
              </a:gradFill>
            </a:endParaRPr>
          </a:p>
        </p:txBody>
      </p:sp>
      <p:pic>
        <p:nvPicPr>
          <p:cNvPr id="4" name="Content Placeholder 3" descr="m3"/>
          <p:cNvPicPr>
            <a:picLocks noChangeAspect="1"/>
          </p:cNvPicPr>
          <p:nvPr>
            <p:ph sz="half" idx="2"/>
          </p:nvPr>
        </p:nvPicPr>
        <p:blipFill>
          <a:blip r:embed="rId1"/>
          <a:stretch>
            <a:fillRect/>
          </a:stretch>
        </p:blipFill>
        <p:spPr>
          <a:xfrm>
            <a:off x="5137785" y="1882775"/>
            <a:ext cx="3333750" cy="3369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reached</a:t>
            </a:r>
            <a:endParaRPr lang="en-IN" dirty="0"/>
          </a:p>
        </p:txBody>
      </p:sp>
      <p:sp>
        <p:nvSpPr>
          <p:cNvPr id="3" name="Content Placeholder 2"/>
          <p:cNvSpPr>
            <a:spLocks noGrp="1"/>
          </p:cNvSpPr>
          <p:nvPr>
            <p:ph sz="half" idx="1"/>
          </p:nvPr>
        </p:nvSpPr>
        <p:spPr/>
        <p:txBody>
          <a:bodyPr/>
          <a:lstStyle/>
          <a:p>
            <a:r>
              <a:rPr lang="en-IN" sz="3200" dirty="0">
                <a:gradFill>
                  <a:gsLst>
                    <a:gs pos="0">
                      <a:srgbClr val="E30000"/>
                    </a:gs>
                    <a:gs pos="100000">
                      <a:srgbClr val="760303"/>
                    </a:gs>
                  </a:gsLst>
                  <a:lin scaled="0"/>
                </a:gradFill>
              </a:rPr>
              <a:t>Successfully created a program for recommending movies similar to the movie entered</a:t>
            </a:r>
            <a:endParaRPr lang="en-IN" sz="3200" dirty="0">
              <a:gradFill>
                <a:gsLst>
                  <a:gs pos="0">
                    <a:srgbClr val="E30000"/>
                  </a:gs>
                  <a:gs pos="100000">
                    <a:srgbClr val="760303"/>
                  </a:gs>
                </a:gsLst>
                <a:lin scaled="0"/>
              </a:gradFill>
            </a:endParaRPr>
          </a:p>
          <a:p>
            <a:r>
              <a:rPr lang="en-IN" sz="3200" dirty="0">
                <a:gradFill>
                  <a:gsLst>
                    <a:gs pos="0">
                      <a:srgbClr val="E30000"/>
                    </a:gs>
                    <a:gs pos="100000">
                      <a:srgbClr val="760303"/>
                    </a:gs>
                  </a:gsLst>
                  <a:lin scaled="0"/>
                </a:gradFill>
              </a:rPr>
              <a:t>Database connection to website done</a:t>
            </a:r>
            <a:endParaRPr lang="en-IN" sz="3200" dirty="0">
              <a:gradFill>
                <a:gsLst>
                  <a:gs pos="0">
                    <a:srgbClr val="E30000"/>
                  </a:gs>
                  <a:gs pos="100000">
                    <a:srgbClr val="760303"/>
                  </a:gs>
                </a:gsLst>
                <a:lin scaled="0"/>
              </a:gradFill>
            </a:endParaRPr>
          </a:p>
        </p:txBody>
      </p:sp>
      <p:pic>
        <p:nvPicPr>
          <p:cNvPr id="4" name="Content Placeholder 3" descr="m7"/>
          <p:cNvPicPr>
            <a:picLocks noChangeAspect="1"/>
          </p:cNvPicPr>
          <p:nvPr>
            <p:ph sz="half" idx="2"/>
          </p:nvPr>
        </p:nvPicPr>
        <p:blipFill>
          <a:blip r:embed="rId1"/>
          <a:stretch>
            <a:fillRect/>
          </a:stretch>
        </p:blipFill>
        <p:spPr>
          <a:xfrm>
            <a:off x="4819015" y="1536700"/>
            <a:ext cx="3399790" cy="41078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7620000" cy="1143000"/>
          </a:xfrm>
        </p:spPr>
        <p:txBody>
          <a:bodyPr/>
          <a:lstStyle/>
          <a:p>
            <a:r>
              <a:rPr lang="en-GB" dirty="0"/>
              <a:t>Explanation of backend</a:t>
            </a:r>
            <a:endParaRPr lang="en-GB" dirty="0"/>
          </a:p>
        </p:txBody>
      </p:sp>
      <p:sp>
        <p:nvSpPr>
          <p:cNvPr id="3" name="Content Placeholder 2"/>
          <p:cNvSpPr>
            <a:spLocks noGrp="1"/>
          </p:cNvSpPr>
          <p:nvPr>
            <p:ph idx="1"/>
          </p:nvPr>
        </p:nvSpPr>
        <p:spPr>
          <a:xfrm>
            <a:off x="457200" y="1614805"/>
            <a:ext cx="7620000" cy="4800600"/>
          </a:xfrm>
        </p:spPr>
        <p:txBody>
          <a:bodyPr vert="horz" lIns="91440" tIns="45720" rIns="91440" bIns="45720" rtlCol="0" anchor="t">
            <a:normAutofit/>
          </a:bodyPr>
          <a:lstStyle/>
          <a:p>
            <a:r>
              <a:rPr lang="en-GB" sz="2800" i="1" dirty="0">
                <a:solidFill>
                  <a:srgbClr val="002060"/>
                </a:solidFill>
                <a:latin typeface="Agency FB" panose="020B0503020202020204" charset="0"/>
                <a:cs typeface="Agency FB" panose="020B0503020202020204" charset="0"/>
              </a:rPr>
              <a:t>We have created a table that contains all the information about the movies, such as title, release date, actors, director, rating, etc</a:t>
            </a:r>
            <a:endParaRPr lang="en-GB" sz="2800" i="1" dirty="0">
              <a:solidFill>
                <a:srgbClr val="002060"/>
              </a:solidFill>
              <a:latin typeface="Agency FB" panose="020B0503020202020204" charset="0"/>
              <a:cs typeface="Agency FB" panose="020B0503020202020204" charset="0"/>
            </a:endParaRPr>
          </a:p>
          <a:p>
            <a:r>
              <a:rPr lang="en-GB" sz="2800" i="1" dirty="0">
                <a:solidFill>
                  <a:srgbClr val="002060"/>
                </a:solidFill>
                <a:latin typeface="Agency FB" panose="020B0503020202020204" charset="0"/>
                <a:cs typeface="Agency FB" panose="020B0503020202020204" charset="0"/>
              </a:rPr>
              <a:t>PHP code extracts all the movies and displays it in the homepage.</a:t>
            </a:r>
            <a:endParaRPr lang="en-GB" sz="2800" i="1" dirty="0">
              <a:solidFill>
                <a:srgbClr val="002060"/>
              </a:solidFill>
              <a:latin typeface="Agency FB" panose="020B0503020202020204" charset="0"/>
              <a:cs typeface="Agency FB" panose="020B0503020202020204" charset="0"/>
            </a:endParaRPr>
          </a:p>
          <a:p>
            <a:r>
              <a:rPr lang="en-GB" sz="2800" i="1" dirty="0">
                <a:solidFill>
                  <a:srgbClr val="002060"/>
                </a:solidFill>
                <a:latin typeface="Agency FB" panose="020B0503020202020204" charset="0"/>
                <a:cs typeface="Agency FB" panose="020B0503020202020204" charset="0"/>
              </a:rPr>
              <a:t>PHP code also has a sort function to filter movies based on criteria</a:t>
            </a:r>
            <a:endParaRPr lang="en-GB" sz="2800" i="1" dirty="0">
              <a:solidFill>
                <a:srgbClr val="002060"/>
              </a:solidFill>
              <a:latin typeface="Agency FB" panose="020B0503020202020204" charset="0"/>
              <a:cs typeface="Agency FB" panose="020B0503020202020204" charset="0"/>
            </a:endParaRPr>
          </a:p>
          <a:p>
            <a:endParaRPr lang="en-GB" sz="2800" i="1" dirty="0">
              <a:solidFill>
                <a:srgbClr val="002060"/>
              </a:solidFill>
              <a:latin typeface="Agency FB" panose="020B0503020202020204" charset="0"/>
              <a:cs typeface="Agency FB" panose="020B0503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mbria" panose="02040503050406030204"/>
              </a:rPr>
              <a:t>Movies database</a:t>
            </a:r>
            <a:endParaRPr lang="en-GB" dirty="0"/>
          </a:p>
        </p:txBody>
      </p:sp>
      <p:pic>
        <p:nvPicPr>
          <p:cNvPr id="4" name="Picture 4" descr="A screenshot of a computer&#10;&#10;Description generated with very high confidence"/>
          <p:cNvPicPr>
            <a:picLocks noGrp="1" noChangeAspect="1"/>
          </p:cNvPicPr>
          <p:nvPr>
            <p:ph idx="1"/>
          </p:nvPr>
        </p:nvPicPr>
        <p:blipFill>
          <a:blip r:embed="rId1"/>
          <a:stretch>
            <a:fillRect/>
          </a:stretch>
        </p:blipFill>
        <p:spPr>
          <a:xfrm>
            <a:off x="457200" y="1857375"/>
            <a:ext cx="7620000" cy="428625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Movie Rating homepage</a:t>
            </a:r>
            <a:endParaRPr lang="en-IN" dirty="0"/>
          </a:p>
        </p:txBody>
      </p:sp>
      <p:pic>
        <p:nvPicPr>
          <p:cNvPr id="1026"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Movies sorted according to filter</a:t>
            </a:r>
            <a:endParaRPr lang="en-IN" dirty="0"/>
          </a:p>
        </p:txBody>
      </p:sp>
      <p:pic>
        <p:nvPicPr>
          <p:cNvPr id="2050"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Execution and explanation of </a:t>
            </a:r>
            <a:r>
              <a:rPr lang="en-IN" dirty="0" err="1"/>
              <a:t>Jupyter</a:t>
            </a:r>
            <a:r>
              <a:rPr lang="en-IN" dirty="0"/>
              <a:t> notebook</a:t>
            </a:r>
            <a:endParaRPr lang="en-IN" dirty="0"/>
          </a:p>
        </p:txBody>
      </p:sp>
      <p:sp>
        <p:nvSpPr>
          <p:cNvPr id="3" name="Content Placeholder 2"/>
          <p:cNvSpPr>
            <a:spLocks noGrp="1"/>
          </p:cNvSpPr>
          <p:nvPr>
            <p:ph idx="1"/>
          </p:nvPr>
        </p:nvSpPr>
        <p:spPr>
          <a:xfrm>
            <a:off x="457200" y="1828800"/>
            <a:ext cx="7620000" cy="4800600"/>
          </a:xfrm>
        </p:spPr>
        <p:txBody>
          <a:bodyPr>
            <a:normAutofit/>
          </a:bodyPr>
          <a:lstStyle/>
          <a:p>
            <a:r>
              <a:rPr lang="en-IN" sz="3200" dirty="0">
                <a:gradFill>
                  <a:gsLst>
                    <a:gs pos="0">
                      <a:srgbClr val="FE4444"/>
                    </a:gs>
                    <a:gs pos="100000">
                      <a:srgbClr val="832B2B"/>
                    </a:gs>
                  </a:gsLst>
                  <a:lin scaled="0"/>
                </a:gradFill>
                <a:latin typeface="+mj-lt"/>
                <a:cs typeface="+mj-lt"/>
              </a:rPr>
              <a:t>Each movie has a set of keywords, cast, genre and director, and some more attributes. </a:t>
            </a:r>
            <a:endParaRPr lang="en-IN" sz="3200" dirty="0">
              <a:gradFill>
                <a:gsLst>
                  <a:gs pos="0">
                    <a:srgbClr val="FE4444"/>
                  </a:gs>
                  <a:gs pos="100000">
                    <a:srgbClr val="832B2B"/>
                  </a:gs>
                </a:gsLst>
                <a:lin scaled="0"/>
              </a:gradFill>
              <a:latin typeface="+mj-lt"/>
              <a:cs typeface="+mj-lt"/>
            </a:endParaRPr>
          </a:p>
          <a:p>
            <a:r>
              <a:rPr lang="en-IN" sz="3200" dirty="0">
                <a:solidFill>
                  <a:srgbClr val="FFC000"/>
                </a:solidFill>
                <a:latin typeface="+mj-lt"/>
                <a:cs typeface="+mj-lt"/>
              </a:rPr>
              <a:t>The attributes listed above are used along with a similarity cosine function to find out a value that can be used for finding out how interrelated the movies are. </a:t>
            </a:r>
            <a:endParaRPr lang="en-IN" sz="3200" dirty="0">
              <a:solidFill>
                <a:srgbClr val="FFC000"/>
              </a:solidFill>
              <a:latin typeface="+mj-lt"/>
              <a:cs typeface="+mj-lt"/>
            </a:endParaRPr>
          </a:p>
          <a:p>
            <a:pPr marL="114300" indent="0">
              <a:buNone/>
            </a:pPr>
            <a:endParaRPr lang="en-IN" sz="3200" dirty="0">
              <a:solidFill>
                <a:srgbClr val="FFC000"/>
              </a:solidFill>
              <a:latin typeface="+mj-lt"/>
              <a:cs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3660" y="182880"/>
            <a:ext cx="7197090" cy="6492875"/>
          </a:xfrm>
          <a:prstGeom prst="rect">
            <a:avLst/>
          </a:prstGeom>
          <a:noFill/>
        </p:spPr>
        <p:txBody>
          <a:bodyPr wrap="square" rtlCol="0" anchor="t">
            <a:spAutoFit/>
          </a:bodyPr>
          <a:p>
            <a:endParaRPr lang="en-IN" sz="3200" dirty="0">
              <a:latin typeface="+mj-lt"/>
              <a:cs typeface="+mj-lt"/>
            </a:endParaRPr>
          </a:p>
          <a:p>
            <a:r>
              <a:rPr lang="en-US" sz="3200">
                <a:solidFill>
                  <a:srgbClr val="FF0000"/>
                </a:solidFill>
                <a:latin typeface="+mj-lt"/>
                <a:cs typeface="+mj-lt"/>
                <a:sym typeface="+mn-ea"/>
              </a:rPr>
              <a:t>Movie</a:t>
            </a:r>
            <a:r>
              <a:rPr lang="en-IN" altLang="en-US" sz="3200">
                <a:solidFill>
                  <a:srgbClr val="FF0000"/>
                </a:solidFill>
                <a:latin typeface="+mj-lt"/>
                <a:cs typeface="+mj-lt"/>
                <a:sym typeface="+mn-ea"/>
              </a:rPr>
              <a:t>s</a:t>
            </a:r>
            <a:r>
              <a:rPr lang="en-US" sz="3200">
                <a:solidFill>
                  <a:srgbClr val="FF0000"/>
                </a:solidFill>
                <a:latin typeface="+mj-lt"/>
                <a:cs typeface="+mj-lt"/>
                <a:sym typeface="+mn-ea"/>
              </a:rPr>
              <a:t> with high cosine similarity is very similar to the one entered by user</a:t>
            </a:r>
            <a:endParaRPr lang="en-US" sz="3200">
              <a:solidFill>
                <a:srgbClr val="FF0000"/>
              </a:solidFill>
              <a:latin typeface="+mj-lt"/>
              <a:cs typeface="+mj-lt"/>
            </a:endParaRPr>
          </a:p>
          <a:p>
            <a:pPr marL="114300" indent="0">
              <a:buNone/>
            </a:pPr>
            <a:endParaRPr lang="en-IN" sz="3200" dirty="0">
              <a:latin typeface="+mj-lt"/>
              <a:cs typeface="+mj-lt"/>
            </a:endParaRPr>
          </a:p>
          <a:p>
            <a:r>
              <a:rPr lang="en-IN" sz="3200" dirty="0">
                <a:gradFill>
                  <a:gsLst>
                    <a:gs pos="0">
                      <a:srgbClr val="9EE256"/>
                    </a:gs>
                    <a:gs pos="100000">
                      <a:srgbClr val="52762D"/>
                    </a:gs>
                  </a:gsLst>
                  <a:lin scaled="0"/>
                </a:gradFill>
                <a:latin typeface="+mj-lt"/>
                <a:cs typeface="+mj-lt"/>
                <a:sym typeface="+mn-ea"/>
              </a:rPr>
              <a:t>Then, we sort the movies based on this value and, the movies with the top ten values are displayed on screen from a dataset of almost 5000 movies . </a:t>
            </a:r>
            <a:endParaRPr lang="en-IN" sz="3200" dirty="0">
              <a:gradFill>
                <a:gsLst>
                  <a:gs pos="0">
                    <a:srgbClr val="9EE256"/>
                  </a:gs>
                  <a:gs pos="100000">
                    <a:srgbClr val="52762D"/>
                  </a:gs>
                </a:gsLst>
                <a:lin scaled="0"/>
              </a:gradFill>
              <a:latin typeface="+mj-lt"/>
              <a:cs typeface="+mj-lt"/>
              <a:sym typeface="+mn-ea"/>
            </a:endParaRPr>
          </a:p>
          <a:p>
            <a:endParaRPr lang="en-IN" sz="3200" dirty="0">
              <a:latin typeface="+mj-lt"/>
              <a:cs typeface="+mj-lt"/>
            </a:endParaRPr>
          </a:p>
          <a:p>
            <a:r>
              <a:rPr lang="en-IN" sz="3200" dirty="0" err="1">
                <a:gradFill>
                  <a:gsLst>
                    <a:gs pos="0">
                      <a:srgbClr val="012D86"/>
                    </a:gs>
                    <a:gs pos="100000">
                      <a:srgbClr val="0E2557"/>
                    </a:gs>
                  </a:gsLst>
                  <a:lin scaled="0"/>
                </a:gradFill>
                <a:latin typeface="+mj-lt"/>
                <a:cs typeface="+mj-lt"/>
                <a:sym typeface="+mn-ea"/>
              </a:rPr>
              <a:t>Jupyter</a:t>
            </a:r>
            <a:r>
              <a:rPr lang="en-IN" sz="3200" dirty="0">
                <a:gradFill>
                  <a:gsLst>
                    <a:gs pos="0">
                      <a:srgbClr val="012D86"/>
                    </a:gs>
                    <a:gs pos="100000">
                      <a:srgbClr val="0E2557"/>
                    </a:gs>
                  </a:gsLst>
                  <a:lin scaled="0"/>
                </a:gradFill>
                <a:latin typeface="+mj-lt"/>
                <a:cs typeface="+mj-lt"/>
                <a:sym typeface="+mn-ea"/>
              </a:rPr>
              <a:t> notebook( Python) is being used for this calculation. Google </a:t>
            </a:r>
            <a:r>
              <a:rPr lang="en-IN" sz="3200" dirty="0" err="1">
                <a:gradFill>
                  <a:gsLst>
                    <a:gs pos="0">
                      <a:srgbClr val="012D86"/>
                    </a:gs>
                    <a:gs pos="100000">
                      <a:srgbClr val="0E2557"/>
                    </a:gs>
                  </a:gsLst>
                  <a:lin scaled="0"/>
                </a:gradFill>
                <a:latin typeface="+mj-lt"/>
                <a:cs typeface="+mj-lt"/>
                <a:sym typeface="+mn-ea"/>
              </a:rPr>
              <a:t>Colab</a:t>
            </a:r>
            <a:r>
              <a:rPr lang="en-IN" sz="3200" dirty="0">
                <a:gradFill>
                  <a:gsLst>
                    <a:gs pos="0">
                      <a:srgbClr val="012D86"/>
                    </a:gs>
                    <a:gs pos="100000">
                      <a:srgbClr val="0E2557"/>
                    </a:gs>
                  </a:gsLst>
                  <a:lin scaled="0"/>
                </a:gradFill>
                <a:latin typeface="+mj-lt"/>
                <a:cs typeface="+mj-lt"/>
                <a:sym typeface="+mn-ea"/>
              </a:rPr>
              <a:t> is being used for this particular </a:t>
            </a:r>
            <a:r>
              <a:rPr lang="en-IN" sz="3200" dirty="0" err="1">
                <a:gradFill>
                  <a:gsLst>
                    <a:gs pos="0">
                      <a:srgbClr val="012D86"/>
                    </a:gs>
                    <a:gs pos="100000">
                      <a:srgbClr val="0E2557"/>
                    </a:gs>
                  </a:gsLst>
                  <a:lin scaled="0"/>
                </a:gradFill>
                <a:latin typeface="+mj-lt"/>
                <a:cs typeface="+mj-lt"/>
                <a:sym typeface="+mn-ea"/>
              </a:rPr>
              <a:t>Jupyter</a:t>
            </a:r>
            <a:r>
              <a:rPr lang="en-IN" sz="3200" dirty="0">
                <a:gradFill>
                  <a:gsLst>
                    <a:gs pos="0">
                      <a:srgbClr val="012D86"/>
                    </a:gs>
                    <a:gs pos="100000">
                      <a:srgbClr val="0E2557"/>
                    </a:gs>
                  </a:gsLst>
                  <a:lin scaled="0"/>
                </a:gradFill>
                <a:latin typeface="+mj-lt"/>
                <a:cs typeface="+mj-lt"/>
                <a:sym typeface="+mn-ea"/>
              </a:rPr>
              <a:t> notebook.</a:t>
            </a:r>
            <a:endParaRPr lang="en-IN" sz="3200" dirty="0">
              <a:gradFill>
                <a:gsLst>
                  <a:gs pos="0">
                    <a:srgbClr val="012D86"/>
                  </a:gs>
                  <a:gs pos="100000">
                    <a:srgbClr val="0E2557"/>
                  </a:gs>
                </a:gsLst>
                <a:lin scaled="0"/>
              </a:gradFill>
              <a:latin typeface="+mj-lt"/>
              <a:cs typeface="+mj-lt"/>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Jupyter</a:t>
            </a:r>
            <a:r>
              <a:rPr lang="en-IN" dirty="0"/>
              <a:t> notebook for Movie Recommendation</a:t>
            </a:r>
            <a:endParaRPr lang="en-IN" dirty="0"/>
          </a:p>
        </p:txBody>
      </p:sp>
      <p:pic>
        <p:nvPicPr>
          <p:cNvPr id="3075" name="Picture 3"/>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AIM</a:t>
            </a:r>
            <a:endParaRPr lang="en-IN" altLang="en-US"/>
          </a:p>
        </p:txBody>
      </p:sp>
      <p:sp>
        <p:nvSpPr>
          <p:cNvPr id="4" name="Text Box 3"/>
          <p:cNvSpPr txBox="1"/>
          <p:nvPr/>
        </p:nvSpPr>
        <p:spPr>
          <a:xfrm>
            <a:off x="57785" y="1287145"/>
            <a:ext cx="5666105" cy="4831080"/>
          </a:xfrm>
          <a:prstGeom prst="rect">
            <a:avLst/>
          </a:prstGeom>
          <a:noFill/>
        </p:spPr>
        <p:txBody>
          <a:bodyPr wrap="square" rtlCol="0" anchor="t">
            <a:spAutoFit/>
          </a:bodyPr>
          <a:p>
            <a:pPr indent="0"/>
            <a:r>
              <a:rPr lang="en-US" sz="2800" b="1" i="1">
                <a:gradFill>
                  <a:gsLst>
                    <a:gs pos="0">
                      <a:srgbClr val="14CD68"/>
                    </a:gs>
                    <a:gs pos="100000">
                      <a:srgbClr val="035C7D"/>
                    </a:gs>
                  </a:gsLst>
                  <a:lin scaled="0"/>
                </a:gradFill>
                <a:latin typeface="Cambria" panose="02040503050406030204" charset="0"/>
                <a:cs typeface="Calibri" panose="020F0502020204030204" charset="0"/>
                <a:sym typeface="+mn-ea"/>
              </a:rPr>
              <a:t> </a:t>
            </a:r>
            <a:r>
              <a:rPr lang="en-US" sz="2800" i="1">
                <a:gradFill>
                  <a:gsLst>
                    <a:gs pos="0">
                      <a:srgbClr val="14CD68"/>
                    </a:gs>
                    <a:gs pos="100000">
                      <a:srgbClr val="035C7D"/>
                    </a:gs>
                  </a:gsLst>
                  <a:lin scaled="0"/>
                </a:gradFill>
                <a:latin typeface="Cambria" panose="02040503050406030204" charset="0"/>
                <a:cs typeface="Calibri" panose="020F0502020204030204" charset="0"/>
                <a:sym typeface="+mn-ea"/>
              </a:rPr>
              <a:t>The aim of </a:t>
            </a:r>
            <a:r>
              <a:rPr lang="en-US" sz="2800" b="1" i="1">
                <a:gradFill>
                  <a:gsLst>
                    <a:gs pos="0">
                      <a:srgbClr val="14CD68"/>
                    </a:gs>
                    <a:gs pos="100000">
                      <a:srgbClr val="035C7D"/>
                    </a:gs>
                  </a:gsLst>
                  <a:lin scaled="0"/>
                </a:gradFill>
                <a:latin typeface="Cambria" panose="02040503050406030204" charset="0"/>
                <a:cs typeface="Calibri" panose="020F0502020204030204" charset="0"/>
                <a:sym typeface="+mn-ea"/>
              </a:rPr>
              <a:t>MOVIE RECOMMENEDATION </a:t>
            </a:r>
            <a:r>
              <a:rPr lang="en-IN" altLang="en-US" sz="2800" b="1" i="1">
                <a:gradFill>
                  <a:gsLst>
                    <a:gs pos="0">
                      <a:srgbClr val="14CD68"/>
                    </a:gs>
                    <a:gs pos="100000">
                      <a:srgbClr val="035C7D"/>
                    </a:gs>
                  </a:gsLst>
                  <a:lin scaled="0"/>
                </a:gradFill>
                <a:latin typeface="Cambria" panose="02040503050406030204" charset="0"/>
                <a:cs typeface="Calibri" panose="020F0502020204030204" charset="0"/>
                <a:sym typeface="+mn-ea"/>
              </a:rPr>
              <a:t>AND RATING </a:t>
            </a:r>
            <a:r>
              <a:rPr lang="en-US" sz="2800" b="1" i="1">
                <a:gradFill>
                  <a:gsLst>
                    <a:gs pos="0">
                      <a:srgbClr val="14CD68"/>
                    </a:gs>
                    <a:gs pos="100000">
                      <a:srgbClr val="035C7D"/>
                    </a:gs>
                  </a:gsLst>
                  <a:lin scaled="0"/>
                </a:gradFill>
                <a:latin typeface="Cambria" panose="02040503050406030204" charset="0"/>
                <a:cs typeface="Calibri" panose="020F0502020204030204" charset="0"/>
                <a:sym typeface="+mn-ea"/>
              </a:rPr>
              <a:t>WEBSITE</a:t>
            </a:r>
            <a:r>
              <a:rPr lang="en-US" sz="2800" i="1">
                <a:gradFill>
                  <a:gsLst>
                    <a:gs pos="0">
                      <a:srgbClr val="14CD68"/>
                    </a:gs>
                    <a:gs pos="100000">
                      <a:srgbClr val="035C7D"/>
                    </a:gs>
                  </a:gsLst>
                  <a:lin scaled="0"/>
                </a:gradFill>
                <a:latin typeface="Cambria" panose="02040503050406030204" charset="0"/>
                <a:cs typeface="Calibri" panose="020F0502020204030204" charset="0"/>
                <a:sym typeface="+mn-ea"/>
              </a:rPr>
              <a:t> is </a:t>
            </a:r>
            <a:r>
              <a:rPr lang="en-IN" altLang="en-US" sz="2800" i="1">
                <a:gradFill>
                  <a:gsLst>
                    <a:gs pos="0">
                      <a:srgbClr val="14CD68"/>
                    </a:gs>
                    <a:gs pos="100000">
                      <a:srgbClr val="035C7D"/>
                    </a:gs>
                  </a:gsLst>
                  <a:lin scaled="0"/>
                </a:gradFill>
                <a:latin typeface="Cambria" panose="02040503050406030204" charset="0"/>
                <a:cs typeface="Calibri" panose="020F0502020204030204" charset="0"/>
                <a:sym typeface="+mn-ea"/>
              </a:rPr>
              <a:t>to</a:t>
            </a:r>
            <a:r>
              <a:rPr lang="en-IN" altLang="en-US" sz="2800" i="1">
                <a:gradFill>
                  <a:gsLst>
                    <a:gs pos="0">
                      <a:srgbClr val="14CD68"/>
                    </a:gs>
                    <a:gs pos="100000">
                      <a:srgbClr val="035C7D"/>
                    </a:gs>
                  </a:gsLst>
                  <a:lin scaled="0"/>
                </a:gradFill>
                <a:latin typeface="Cambria" panose="02040503050406030204" charset="0"/>
                <a:cs typeface="serif" charset="0"/>
                <a:sym typeface="+mn-ea"/>
              </a:rPr>
              <a:t> </a:t>
            </a:r>
            <a:r>
              <a:rPr lang="en-US" sz="2800" i="1">
                <a:gradFill>
                  <a:gsLst>
                    <a:gs pos="0">
                      <a:srgbClr val="14CD68"/>
                    </a:gs>
                    <a:gs pos="100000">
                      <a:srgbClr val="035C7D"/>
                    </a:gs>
                  </a:gsLst>
                  <a:lin scaled="0"/>
                </a:gradFill>
                <a:latin typeface="Cambria" panose="02040503050406030204" charset="0"/>
                <a:cs typeface="serif" charset="0"/>
                <a:sym typeface="+mn-ea"/>
              </a:rPr>
              <a:t>RECOMMEND THE USER MOVIES BASED UPON </a:t>
            </a:r>
            <a:r>
              <a:rPr lang="en-IN" altLang="en-US" sz="2800" i="1">
                <a:gradFill>
                  <a:gsLst>
                    <a:gs pos="0">
                      <a:srgbClr val="14CD68"/>
                    </a:gs>
                    <a:gs pos="100000">
                      <a:srgbClr val="035C7D"/>
                    </a:gs>
                  </a:gsLst>
                  <a:lin scaled="0"/>
                </a:gradFill>
                <a:latin typeface="Cambria" panose="02040503050406030204" charset="0"/>
                <a:cs typeface="serif" charset="0"/>
                <a:sym typeface="+mn-ea"/>
              </a:rPr>
              <a:t>HIS INTEREST</a:t>
            </a:r>
            <a:r>
              <a:rPr lang="en-US" sz="2800" i="1">
                <a:gradFill>
                  <a:gsLst>
                    <a:gs pos="0">
                      <a:srgbClr val="14CD68"/>
                    </a:gs>
                    <a:gs pos="100000">
                      <a:srgbClr val="035C7D"/>
                    </a:gs>
                  </a:gsLst>
                  <a:lin scaled="0"/>
                </a:gradFill>
                <a:latin typeface="Cambria" panose="02040503050406030204" charset="0"/>
                <a:cs typeface="serif" charset="0"/>
                <a:sym typeface="+mn-ea"/>
              </a:rPr>
              <a:t>using </a:t>
            </a:r>
            <a:r>
              <a:rPr lang="en-US" sz="2800" b="1" i="1">
                <a:gradFill>
                  <a:gsLst>
                    <a:gs pos="0">
                      <a:srgbClr val="14CD68"/>
                    </a:gs>
                    <a:gs pos="100000">
                      <a:srgbClr val="035C7D"/>
                    </a:gs>
                  </a:gsLst>
                  <a:lin scaled="0"/>
                </a:gradFill>
                <a:latin typeface="Cambria" panose="02040503050406030204" charset="0"/>
                <a:cs typeface="serif" charset="0"/>
                <a:sym typeface="+mn-ea"/>
              </a:rPr>
              <a:t>HTML,CSS,JS,PHP,PYTHON,JUPYTER,NOTEBOOK,NOTEPAD.</a:t>
            </a:r>
            <a:endParaRPr lang="en-US" sz="2800" b="1" i="1">
              <a:gradFill>
                <a:gsLst>
                  <a:gs pos="0">
                    <a:srgbClr val="14CD68"/>
                  </a:gs>
                  <a:gs pos="100000">
                    <a:srgbClr val="035C7D"/>
                  </a:gs>
                </a:gsLst>
                <a:lin scaled="0"/>
              </a:gradFill>
              <a:latin typeface="Cambria" panose="02040503050406030204" charset="0"/>
              <a:cs typeface="serif" charset="0"/>
            </a:endParaRPr>
          </a:p>
          <a:p>
            <a:pPr indent="0"/>
            <a:endParaRPr lang="en-US" sz="2800" b="1" i="1">
              <a:gradFill>
                <a:gsLst>
                  <a:gs pos="0">
                    <a:srgbClr val="14CD68"/>
                  </a:gs>
                  <a:gs pos="100000">
                    <a:srgbClr val="035C7D"/>
                  </a:gs>
                </a:gsLst>
                <a:lin scaled="0"/>
              </a:gradFill>
              <a:latin typeface="Cambria" panose="02040503050406030204" charset="0"/>
              <a:cs typeface="serif"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attributes</a:t>
            </a:r>
            <a:endParaRPr lang="en-IN" dirty="0"/>
          </a:p>
        </p:txBody>
      </p:sp>
      <p:pic>
        <p:nvPicPr>
          <p:cNvPr id="4098"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a:t>
            </a:r>
            <a:endParaRPr lang="en-IN" dirty="0"/>
          </a:p>
        </p:txBody>
      </p:sp>
      <p:pic>
        <p:nvPicPr>
          <p:cNvPr id="5122"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Full code:</a:t>
            </a:r>
            <a:endParaRPr lang="en-IN" dirty="0"/>
          </a:p>
        </p:txBody>
      </p:sp>
      <p:sp>
        <p:nvSpPr>
          <p:cNvPr id="3" name="Content Placeholder 2"/>
          <p:cNvSpPr>
            <a:spLocks noGrp="1"/>
          </p:cNvSpPr>
          <p:nvPr>
            <p:ph idx="1"/>
          </p:nvPr>
        </p:nvSpPr>
        <p:spPr/>
        <p:txBody>
          <a:bodyPr>
            <a:normAutofit fontScale="40000" lnSpcReduction="20000"/>
          </a:bodyPr>
          <a:lstStyle/>
          <a:p>
            <a:pPr marL="114300" indent="0">
              <a:buNone/>
            </a:pPr>
            <a:endParaRPr lang="en-IN" dirty="0"/>
          </a:p>
          <a:p>
            <a:pPr marL="114300" indent="0">
              <a:buNone/>
            </a:pPr>
            <a:r>
              <a:rPr lang="en-IN" dirty="0"/>
              <a:t>import pandas as </a:t>
            </a:r>
            <a:r>
              <a:rPr lang="en-IN" dirty="0" err="1"/>
              <a:t>pd</a:t>
            </a:r>
            <a:endParaRPr lang="en-IN" dirty="0"/>
          </a:p>
          <a:p>
            <a:pPr marL="114300" indent="0">
              <a:buNone/>
            </a:pPr>
            <a:r>
              <a:rPr lang="en-IN" dirty="0"/>
              <a:t>import </a:t>
            </a:r>
            <a:r>
              <a:rPr lang="en-IN" dirty="0" err="1"/>
              <a:t>numpy</a:t>
            </a:r>
            <a:r>
              <a:rPr lang="en-IN" dirty="0"/>
              <a:t> as </a:t>
            </a:r>
            <a:r>
              <a:rPr lang="en-IN" dirty="0" err="1"/>
              <a:t>np</a:t>
            </a:r>
            <a:endParaRPr lang="en-IN" dirty="0"/>
          </a:p>
          <a:p>
            <a:pPr marL="114300" indent="0">
              <a:buNone/>
            </a:pPr>
            <a:r>
              <a:rPr lang="en-IN" dirty="0"/>
              <a:t>from </a:t>
            </a:r>
            <a:r>
              <a:rPr lang="en-IN" dirty="0" err="1"/>
              <a:t>sklearn.feature_extraction.text</a:t>
            </a:r>
            <a:r>
              <a:rPr lang="en-IN" dirty="0"/>
              <a:t> import </a:t>
            </a:r>
            <a:r>
              <a:rPr lang="en-IN" dirty="0" err="1"/>
              <a:t>CountVectorizer</a:t>
            </a:r>
            <a:endParaRPr lang="en-IN" dirty="0"/>
          </a:p>
          <a:p>
            <a:pPr marL="114300" indent="0">
              <a:buNone/>
            </a:pPr>
            <a:r>
              <a:rPr lang="en-IN" dirty="0"/>
              <a:t>cv=</a:t>
            </a:r>
            <a:r>
              <a:rPr lang="en-IN" dirty="0" err="1"/>
              <a:t>CountVectorizer</a:t>
            </a:r>
            <a:r>
              <a:rPr lang="en-IN" dirty="0"/>
              <a:t>()</a:t>
            </a:r>
            <a:endParaRPr lang="en-IN" dirty="0"/>
          </a:p>
          <a:p>
            <a:pPr marL="114300" indent="0">
              <a:buNone/>
            </a:pPr>
            <a:r>
              <a:rPr lang="en-IN" dirty="0"/>
              <a:t>from </a:t>
            </a:r>
            <a:r>
              <a:rPr lang="en-IN" dirty="0" err="1"/>
              <a:t>sklearn.metrics.pairwise</a:t>
            </a:r>
            <a:r>
              <a:rPr lang="en-IN" dirty="0"/>
              <a:t> import </a:t>
            </a:r>
            <a:r>
              <a:rPr lang="en-IN" dirty="0" err="1"/>
              <a:t>cosine_similarity</a:t>
            </a:r>
            <a:endParaRPr lang="en-IN" dirty="0"/>
          </a:p>
          <a:p>
            <a:pPr marL="114300" indent="0">
              <a:buNone/>
            </a:pPr>
            <a:r>
              <a:rPr lang="en-IN" dirty="0" err="1"/>
              <a:t>def</a:t>
            </a:r>
            <a:r>
              <a:rPr lang="en-IN" dirty="0"/>
              <a:t> </a:t>
            </a:r>
            <a:r>
              <a:rPr lang="en-IN" dirty="0" err="1"/>
              <a:t>get_title_from_index</a:t>
            </a:r>
            <a:r>
              <a:rPr lang="en-IN" dirty="0"/>
              <a:t>(index):</a:t>
            </a:r>
            <a:endParaRPr lang="en-IN" dirty="0"/>
          </a:p>
          <a:p>
            <a:pPr marL="114300" indent="0">
              <a:buNone/>
            </a:pPr>
            <a:r>
              <a:rPr lang="en-IN" dirty="0"/>
              <a:t>  return </a:t>
            </a:r>
            <a:r>
              <a:rPr lang="en-IN" dirty="0" err="1"/>
              <a:t>df</a:t>
            </a:r>
            <a:r>
              <a:rPr lang="en-IN" dirty="0"/>
              <a:t>[</a:t>
            </a:r>
            <a:r>
              <a:rPr lang="en-IN" dirty="0" err="1"/>
              <a:t>df.index</a:t>
            </a:r>
            <a:r>
              <a:rPr lang="en-IN" dirty="0"/>
              <a:t>==index]["title"].values[0]</a:t>
            </a:r>
            <a:endParaRPr lang="en-IN" dirty="0"/>
          </a:p>
          <a:p>
            <a:pPr marL="114300" indent="0">
              <a:buNone/>
            </a:pPr>
            <a:r>
              <a:rPr lang="en-IN" dirty="0" err="1"/>
              <a:t>def</a:t>
            </a:r>
            <a:r>
              <a:rPr lang="en-IN" dirty="0"/>
              <a:t> </a:t>
            </a:r>
            <a:r>
              <a:rPr lang="en-IN" dirty="0" err="1"/>
              <a:t>get_index_from_title</a:t>
            </a:r>
            <a:r>
              <a:rPr lang="en-IN" dirty="0"/>
              <a:t>(title):</a:t>
            </a:r>
            <a:endParaRPr lang="en-IN" dirty="0"/>
          </a:p>
          <a:p>
            <a:pPr marL="114300" indent="0">
              <a:buNone/>
            </a:pPr>
            <a:r>
              <a:rPr lang="en-IN" dirty="0"/>
              <a:t>  return </a:t>
            </a:r>
            <a:r>
              <a:rPr lang="en-IN" dirty="0" err="1"/>
              <a:t>df</a:t>
            </a:r>
            <a:r>
              <a:rPr lang="en-IN" dirty="0"/>
              <a:t>[</a:t>
            </a:r>
            <a:r>
              <a:rPr lang="en-IN" dirty="0" err="1"/>
              <a:t>df.title</a:t>
            </a:r>
            <a:r>
              <a:rPr lang="en-IN" dirty="0"/>
              <a:t>==title]["index"].values[0]</a:t>
            </a:r>
            <a:endParaRPr lang="en-IN" dirty="0"/>
          </a:p>
          <a:p>
            <a:pPr marL="114300" indent="0">
              <a:buNone/>
            </a:pPr>
            <a:r>
              <a:rPr lang="en-IN" dirty="0"/>
              <a:t>from </a:t>
            </a:r>
            <a:r>
              <a:rPr lang="en-IN" dirty="0" err="1"/>
              <a:t>google.colab</a:t>
            </a:r>
            <a:r>
              <a:rPr lang="en-IN" dirty="0"/>
              <a:t> import files</a:t>
            </a:r>
            <a:endParaRPr lang="en-IN" dirty="0"/>
          </a:p>
          <a:p>
            <a:pPr marL="114300" indent="0">
              <a:buNone/>
            </a:pPr>
            <a:r>
              <a:rPr lang="en-IN" dirty="0"/>
              <a:t>uploaded = </a:t>
            </a:r>
            <a:r>
              <a:rPr lang="en-IN" dirty="0" err="1"/>
              <a:t>files.upload</a:t>
            </a:r>
            <a:r>
              <a:rPr lang="en-IN" dirty="0"/>
              <a:t>()</a:t>
            </a:r>
            <a:endParaRPr lang="en-IN" dirty="0"/>
          </a:p>
          <a:p>
            <a:pPr marL="114300" indent="0">
              <a:buNone/>
            </a:pPr>
            <a:r>
              <a:rPr lang="en-IN" dirty="0" err="1"/>
              <a:t>df</a:t>
            </a:r>
            <a:r>
              <a:rPr lang="en-IN" dirty="0"/>
              <a:t>=</a:t>
            </a:r>
            <a:r>
              <a:rPr lang="en-IN" dirty="0" err="1"/>
              <a:t>pd.read_csv</a:t>
            </a:r>
            <a:r>
              <a:rPr lang="en-IN" dirty="0"/>
              <a:t>("movie_dataset.csv")</a:t>
            </a:r>
            <a:endParaRPr lang="en-IN" dirty="0"/>
          </a:p>
          <a:p>
            <a:pPr marL="114300" indent="0">
              <a:buNone/>
            </a:pPr>
            <a:r>
              <a:rPr lang="en-IN" dirty="0" err="1"/>
              <a:t>df.head</a:t>
            </a:r>
            <a:r>
              <a:rPr lang="en-IN" dirty="0"/>
              <a:t>()</a:t>
            </a:r>
            <a:endParaRPr lang="en-IN" dirty="0"/>
          </a:p>
          <a:p>
            <a:pPr marL="114300" indent="0">
              <a:buNone/>
            </a:pPr>
            <a:r>
              <a:rPr lang="en-IN" dirty="0" err="1"/>
              <a:t>df.columns</a:t>
            </a:r>
            <a:endParaRPr lang="en-IN" dirty="0"/>
          </a:p>
          <a:p>
            <a:pPr marL="114300" indent="0">
              <a:buNone/>
            </a:pPr>
            <a:r>
              <a:rPr lang="en-IN" dirty="0"/>
              <a:t>features=['</a:t>
            </a:r>
            <a:r>
              <a:rPr lang="en-IN" dirty="0" err="1"/>
              <a:t>keywords','cast','genres','director</a:t>
            </a:r>
            <a:r>
              <a:rPr lang="en-IN" dirty="0"/>
              <a:t>']</a:t>
            </a:r>
            <a:endParaRPr lang="en-IN" dirty="0"/>
          </a:p>
          <a:p>
            <a:pPr marL="114300" indent="0">
              <a:buNone/>
            </a:pPr>
            <a:r>
              <a:rPr lang="en-IN" dirty="0"/>
              <a:t>for feature in features:</a:t>
            </a:r>
            <a:endParaRPr lang="en-IN" dirty="0"/>
          </a:p>
          <a:p>
            <a:pPr marL="114300" indent="0">
              <a:buNone/>
            </a:pPr>
            <a:r>
              <a:rPr lang="en-IN" dirty="0"/>
              <a:t>  </a:t>
            </a:r>
            <a:r>
              <a:rPr lang="en-IN" dirty="0" err="1"/>
              <a:t>df</a:t>
            </a:r>
            <a:r>
              <a:rPr lang="en-IN" dirty="0"/>
              <a:t>[feature]=</a:t>
            </a:r>
            <a:r>
              <a:rPr lang="en-IN" dirty="0" err="1"/>
              <a:t>df</a:t>
            </a:r>
            <a:r>
              <a:rPr lang="en-IN" dirty="0"/>
              <a:t>[feature].</a:t>
            </a:r>
            <a:r>
              <a:rPr lang="en-IN" dirty="0" err="1"/>
              <a:t>fillna</a:t>
            </a:r>
            <a:r>
              <a:rPr lang="en-IN" dirty="0"/>
              <a:t>('')</a:t>
            </a:r>
            <a:endParaRPr lang="en-IN" dirty="0"/>
          </a:p>
          <a:p>
            <a:pPr marL="114300" indent="0">
              <a:buNone/>
            </a:pPr>
            <a:r>
              <a:rPr lang="en-IN" dirty="0" err="1"/>
              <a:t>def</a:t>
            </a:r>
            <a:r>
              <a:rPr lang="en-IN" dirty="0"/>
              <a:t> </a:t>
            </a:r>
            <a:r>
              <a:rPr lang="en-IN" dirty="0" err="1"/>
              <a:t>combine_features</a:t>
            </a:r>
            <a:r>
              <a:rPr lang="en-IN" dirty="0"/>
              <a:t>(row):</a:t>
            </a:r>
            <a:endParaRPr lang="en-IN" dirty="0"/>
          </a:p>
          <a:p>
            <a:pPr marL="114300" indent="0">
              <a:buNone/>
            </a:pPr>
            <a:r>
              <a:rPr lang="en-IN" dirty="0"/>
              <a:t>  return row["keywords"]+" "+row["cast"]+row["genres"]+" "+row["director"]</a:t>
            </a:r>
            <a:endParaRPr lang="en-IN" dirty="0"/>
          </a:p>
          <a:p>
            <a:pPr marL="114300" indent="0">
              <a:buNone/>
            </a:pPr>
            <a:r>
              <a:rPr lang="en-IN" dirty="0" err="1"/>
              <a:t>df</a:t>
            </a:r>
            <a:r>
              <a:rPr lang="en-IN" dirty="0"/>
              <a:t>["</a:t>
            </a:r>
            <a:r>
              <a:rPr lang="en-IN" dirty="0" err="1"/>
              <a:t>combined_features</a:t>
            </a:r>
            <a:r>
              <a:rPr lang="en-IN" dirty="0"/>
              <a:t>"]=</a:t>
            </a:r>
            <a:r>
              <a:rPr lang="en-IN" dirty="0" err="1"/>
              <a:t>df.apply</a:t>
            </a:r>
            <a:r>
              <a:rPr lang="en-IN" dirty="0"/>
              <a:t>(</a:t>
            </a:r>
            <a:r>
              <a:rPr lang="en-IN" dirty="0" err="1"/>
              <a:t>combine_features,axis</a:t>
            </a:r>
            <a:r>
              <a:rPr lang="en-IN" dirty="0"/>
              <a:t>=1)</a:t>
            </a:r>
            <a:endParaRPr lang="en-IN" dirty="0"/>
          </a:p>
          <a:p>
            <a:pPr marL="114300" indent="0">
              <a:buNone/>
            </a:pPr>
            <a:r>
              <a:rPr lang="en-IN" dirty="0" err="1"/>
              <a:t>df</a:t>
            </a:r>
            <a:r>
              <a:rPr lang="en-IN" dirty="0"/>
              <a:t>["</a:t>
            </a:r>
            <a:r>
              <a:rPr lang="en-IN" dirty="0" err="1"/>
              <a:t>combined_features</a:t>
            </a:r>
            <a:r>
              <a:rPr lang="en-IN" dirty="0"/>
              <a:t>"].head()</a:t>
            </a:r>
            <a:endParaRPr lang="en-IN" dirty="0"/>
          </a:p>
          <a:p>
            <a:pPr marL="114300" indent="0">
              <a:buNone/>
            </a:pPr>
            <a:r>
              <a:rPr lang="en-IN" dirty="0" err="1"/>
              <a:t>count_matrix</a:t>
            </a:r>
            <a:r>
              <a:rPr lang="en-IN" dirty="0"/>
              <a:t>=</a:t>
            </a:r>
            <a:r>
              <a:rPr lang="en-IN" dirty="0" err="1"/>
              <a:t>cv.fit_transform</a:t>
            </a:r>
            <a:r>
              <a:rPr lang="en-IN" dirty="0"/>
              <a:t>(</a:t>
            </a:r>
            <a:r>
              <a:rPr lang="en-IN" dirty="0" err="1"/>
              <a:t>df</a:t>
            </a:r>
            <a:r>
              <a:rPr lang="en-IN" dirty="0"/>
              <a:t>["</a:t>
            </a:r>
            <a:r>
              <a:rPr lang="en-IN" dirty="0" err="1"/>
              <a:t>combined_features</a:t>
            </a:r>
            <a:r>
              <a:rPr lang="en-IN" dirty="0"/>
              <a:t>"])</a:t>
            </a:r>
            <a:endParaRPr lang="en-IN" dirty="0"/>
          </a:p>
          <a:p>
            <a:pPr marL="114300" indent="0">
              <a:buNone/>
            </a:pPr>
            <a:r>
              <a:rPr lang="en-IN" dirty="0" err="1"/>
              <a:t>cosine_sim</a:t>
            </a:r>
            <a:r>
              <a:rPr lang="en-IN" dirty="0"/>
              <a:t>=</a:t>
            </a:r>
            <a:r>
              <a:rPr lang="en-IN" dirty="0" err="1"/>
              <a:t>cosine_similarity</a:t>
            </a:r>
            <a:r>
              <a:rPr lang="en-IN" dirty="0"/>
              <a:t>(</a:t>
            </a:r>
            <a:r>
              <a:rPr lang="en-IN" dirty="0" err="1"/>
              <a:t>count_matrix</a:t>
            </a:r>
            <a:r>
              <a:rPr lang="en-IN" dirty="0"/>
              <a:t>)</a:t>
            </a:r>
            <a:endParaRPr lang="en-IN" dirty="0"/>
          </a:p>
          <a:p>
            <a:pPr marL="114300" indent="0">
              <a:buNone/>
            </a:pPr>
            <a:r>
              <a:rPr lang="en-IN" dirty="0" err="1"/>
              <a:t>movie_user_likes</a:t>
            </a:r>
            <a:r>
              <a:rPr lang="en-IN" dirty="0"/>
              <a:t>="Spectre"</a:t>
            </a:r>
            <a:endParaRPr lang="en-IN" dirty="0"/>
          </a:p>
          <a:p>
            <a:pPr marL="114300" indent="0">
              <a:buNone/>
            </a:pPr>
            <a:r>
              <a:rPr lang="en-IN" dirty="0" err="1"/>
              <a:t>movie_index</a:t>
            </a:r>
            <a:r>
              <a:rPr lang="en-IN" dirty="0"/>
              <a:t>=</a:t>
            </a:r>
            <a:r>
              <a:rPr lang="en-IN" dirty="0" err="1"/>
              <a:t>get_index_from_title</a:t>
            </a:r>
            <a:r>
              <a:rPr lang="en-IN" dirty="0"/>
              <a:t>(</a:t>
            </a:r>
            <a:r>
              <a:rPr lang="en-IN" dirty="0" err="1"/>
              <a:t>movie_user_likes</a:t>
            </a:r>
            <a:r>
              <a:rPr lang="en-IN" dirty="0"/>
              <a:t>)</a:t>
            </a:r>
            <a:endParaRPr lang="en-IN" dirty="0"/>
          </a:p>
          <a:p>
            <a:pPr marL="114300" indent="0">
              <a:buNone/>
            </a:pPr>
            <a:r>
              <a:rPr lang="en-IN" dirty="0" err="1"/>
              <a:t>similar_movies</a:t>
            </a:r>
            <a:r>
              <a:rPr lang="en-IN" dirty="0"/>
              <a:t>=list(enumerate(</a:t>
            </a:r>
            <a:r>
              <a:rPr lang="en-IN" dirty="0" err="1"/>
              <a:t>cosine_sim</a:t>
            </a:r>
            <a:r>
              <a:rPr lang="en-IN" dirty="0"/>
              <a:t>[</a:t>
            </a:r>
            <a:r>
              <a:rPr lang="en-IN" dirty="0" err="1"/>
              <a:t>movie_index</a:t>
            </a:r>
            <a:r>
              <a:rPr lang="en-IN" dirty="0"/>
              <a:t>]))</a:t>
            </a:r>
            <a:endParaRPr lang="en-IN" dirty="0"/>
          </a:p>
          <a:p>
            <a:pPr marL="114300" indent="0">
              <a:buNone/>
            </a:pPr>
            <a:r>
              <a:rPr lang="en-IN" dirty="0" err="1"/>
              <a:t>sorted_similar_movies</a:t>
            </a:r>
            <a:r>
              <a:rPr lang="en-IN" dirty="0"/>
              <a:t>=sorted(</a:t>
            </a:r>
            <a:r>
              <a:rPr lang="en-IN" dirty="0" err="1"/>
              <a:t>similar_movies,key</a:t>
            </a:r>
            <a:r>
              <a:rPr lang="en-IN" dirty="0"/>
              <a:t>=lambda x:x[1],reverse=True)</a:t>
            </a:r>
            <a:endParaRPr lang="en-IN" dirty="0"/>
          </a:p>
          <a:p>
            <a:pPr marL="114300" indent="0">
              <a:buNone/>
            </a:pPr>
            <a:r>
              <a:rPr lang="en-IN" dirty="0"/>
              <a:t>i=0</a:t>
            </a:r>
            <a:endParaRPr lang="en-IN" dirty="0"/>
          </a:p>
          <a:p>
            <a:pPr marL="114300" indent="0">
              <a:buNone/>
            </a:pPr>
            <a:r>
              <a:rPr lang="en-IN" dirty="0"/>
              <a:t>for movie in </a:t>
            </a:r>
            <a:r>
              <a:rPr lang="en-IN" dirty="0" err="1"/>
              <a:t>sorted_similar_movies</a:t>
            </a:r>
            <a:r>
              <a:rPr lang="en-IN" dirty="0"/>
              <a:t>:</a:t>
            </a:r>
            <a:endParaRPr lang="en-IN" dirty="0"/>
          </a:p>
          <a:p>
            <a:pPr marL="114300" indent="0">
              <a:buNone/>
            </a:pPr>
            <a:r>
              <a:rPr lang="en-IN" dirty="0"/>
              <a:t>  print(</a:t>
            </a:r>
            <a:r>
              <a:rPr lang="en-IN" dirty="0" err="1"/>
              <a:t>get_title_from_index</a:t>
            </a:r>
            <a:r>
              <a:rPr lang="en-IN" dirty="0"/>
              <a:t>(movie[0]))</a:t>
            </a:r>
            <a:endParaRPr lang="en-IN" dirty="0"/>
          </a:p>
          <a:p>
            <a:pPr marL="114300" indent="0">
              <a:buNone/>
            </a:pPr>
            <a:r>
              <a:rPr lang="en-IN" dirty="0"/>
              <a:t>  i=i+1;</a:t>
            </a:r>
            <a:endParaRPr lang="en-IN" dirty="0"/>
          </a:p>
          <a:p>
            <a:pPr marL="114300" indent="0">
              <a:buNone/>
            </a:pPr>
            <a:r>
              <a:rPr lang="en-IN" dirty="0"/>
              <a:t>  if i&gt;10:</a:t>
            </a:r>
            <a:endParaRPr lang="en-IN" dirty="0"/>
          </a:p>
          <a:p>
            <a:pPr marL="114300" indent="0">
              <a:buNone/>
            </a:pPr>
            <a:r>
              <a:rPr lang="en-IN" dirty="0"/>
              <a:t>    break;</a:t>
            </a:r>
            <a:endParaRPr lang="en-IN" dirty="0"/>
          </a:p>
          <a:p>
            <a:pPr marL="114300" indent="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endParaRPr lang="en-IN" dirty="0"/>
          </a:p>
        </p:txBody>
      </p:sp>
      <p:pic>
        <p:nvPicPr>
          <p:cNvPr id="6147" name="Picture 3"/>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tretch>
            <a:fillRect/>
          </a:stretch>
        </p:blipFill>
        <p:spPr bwMode="auto">
          <a:xfrm>
            <a:off x="457200" y="1857375"/>
            <a:ext cx="7620000"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ca5cfc05-a238-4a97-8a99-98c8b053eeea"/>
          <p:cNvPicPr>
            <a:picLocks noChangeAspect="1"/>
          </p:cNvPicPr>
          <p:nvPr>
            <p:ph idx="1"/>
          </p:nvPr>
        </p:nvPicPr>
        <p:blipFill>
          <a:blip r:embed="rId1"/>
          <a:stretch>
            <a:fillRect/>
          </a:stretch>
        </p:blipFill>
        <p:spPr>
          <a:xfrm>
            <a:off x="457200" y="499745"/>
            <a:ext cx="7620000" cy="58997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9f12fa87-b84a-48c0-bed9-4dda394aca99"/>
          <p:cNvPicPr>
            <a:picLocks noChangeAspect="1"/>
          </p:cNvPicPr>
          <p:nvPr>
            <p:ph idx="1"/>
          </p:nvPr>
        </p:nvPicPr>
        <p:blipFill>
          <a:blip r:embed="rId1"/>
          <a:stretch>
            <a:fillRect/>
          </a:stretch>
        </p:blipFill>
        <p:spPr>
          <a:xfrm>
            <a:off x="457200" y="274955"/>
            <a:ext cx="7620000" cy="64389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5f7a5bc1-9a62-4cd7-9d89-caf721c78014"/>
          <p:cNvPicPr>
            <a:picLocks noChangeAspect="1"/>
          </p:cNvPicPr>
          <p:nvPr>
            <p:ph idx="1"/>
          </p:nvPr>
        </p:nvPicPr>
        <p:blipFill>
          <a:blip r:embed="rId1"/>
          <a:stretch>
            <a:fillRect/>
          </a:stretch>
        </p:blipFill>
        <p:spPr>
          <a:xfrm>
            <a:off x="457200" y="275590"/>
            <a:ext cx="7620000" cy="5867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ea typeface="Cambria" panose="02040503050406030204"/>
              </a:rPr>
              <a:t>Execution video</a:t>
            </a:r>
            <a:endParaRPr lang="en-GB" dirty="0"/>
          </a:p>
        </p:txBody>
      </p:sp>
      <p:pic>
        <p:nvPicPr>
          <p:cNvPr id="4" name="Picture 4">
            <a:hlinkClick r:id="" action="ppaction://media"/>
          </p:cNvPr>
          <p:cNvPicPr>
            <a:picLocks noGrp="1" noRot="1" noChangeAspect="1"/>
          </p:cNvPicPr>
          <p:nvPr>
            <p:ph idx="1"/>
            <a:videoFile r:link="rId1"/>
            <p:extLst>
              <p:ext uri="{DAA4B4D4-6D71-4841-9C94-3DE7FCFB9230}">
                <p14:media xmlns:p14="http://schemas.microsoft.com/office/powerpoint/2010/main" r:link="rId2"/>
              </p:ext>
            </p:extLst>
          </p:nvPr>
        </p:nvPicPr>
        <p:blipFill>
          <a:blip r:embed="rId3"/>
          <a:stretch>
            <a:fillRect/>
          </a:stretch>
        </p:blipFill>
        <p:spPr>
          <a:xfrm>
            <a:off x="909084" y="1355651"/>
            <a:ext cx="5670697" cy="4244162"/>
          </a:xfrm>
        </p:spPr>
      </p:pic>
      <p:sp>
        <p:nvSpPr>
          <p:cNvPr id="3" name="TextBox 2"/>
          <p:cNvSpPr txBox="1"/>
          <p:nvPr/>
        </p:nvSpPr>
        <p:spPr>
          <a:xfrm>
            <a:off x="1100470" y="6009167"/>
            <a:ext cx="5755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dirty="0"/>
              <a:t>Kindly follow this link if video is not playing:</a:t>
            </a:r>
            <a:endParaRPr lang="en-US" dirty="0"/>
          </a:p>
          <a:p>
            <a:endParaRPr lang="en-GB" dirty="0"/>
          </a:p>
        </p:txBody>
      </p:sp>
      <p:sp>
        <p:nvSpPr>
          <p:cNvPr id="5" name="TextBox 4"/>
          <p:cNvSpPr txBox="1"/>
          <p:nvPr/>
        </p:nvSpPr>
        <p:spPr>
          <a:xfrm>
            <a:off x="1624345" y="6329252"/>
            <a:ext cx="34343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dirty="0">
                <a:ea typeface="+mn-lt"/>
                <a:cs typeface="+mn-lt"/>
                <a:hlinkClick r:id="rId4"/>
              </a:rPr>
              <a:t>https://youtu.be/-BxUCweyRAs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Contribution up till now</a:t>
            </a:r>
            <a:endParaRPr lang="en-IN" dirty="0"/>
          </a:p>
        </p:txBody>
      </p:sp>
      <p:sp>
        <p:nvSpPr>
          <p:cNvPr id="3" name="Content Placeholder 2"/>
          <p:cNvSpPr>
            <a:spLocks noGrp="1"/>
          </p:cNvSpPr>
          <p:nvPr>
            <p:ph idx="1"/>
          </p:nvPr>
        </p:nvSpPr>
        <p:spPr/>
        <p:txBody>
          <a:bodyPr>
            <a:normAutofit/>
          </a:bodyPr>
          <a:lstStyle/>
          <a:p>
            <a:r>
              <a:rPr lang="en-IN" sz="2800" dirty="0" err="1">
                <a:gradFill>
                  <a:gsLst>
                    <a:gs pos="0">
                      <a:srgbClr val="007BD3"/>
                    </a:gs>
                    <a:gs pos="100000">
                      <a:srgbClr val="034373"/>
                    </a:gs>
                  </a:gsLst>
                  <a:lin scaled="0"/>
                </a:gradFill>
                <a:latin typeface="NSimSun" panose="02010609030101010101" charset="-122"/>
                <a:ea typeface="NSimSun" panose="02010609030101010101" charset="-122"/>
              </a:rPr>
              <a:t>Sruti</a:t>
            </a:r>
            <a:r>
              <a:rPr lang="en-IN" sz="2800" dirty="0">
                <a:gradFill>
                  <a:gsLst>
                    <a:gs pos="0">
                      <a:srgbClr val="007BD3"/>
                    </a:gs>
                    <a:gs pos="100000">
                      <a:srgbClr val="034373"/>
                    </a:gs>
                  </a:gsLst>
                  <a:lin scaled="0"/>
                </a:gradFill>
                <a:latin typeface="NSimSun" panose="02010609030101010101" charset="-122"/>
                <a:ea typeface="NSimSun" panose="02010609030101010101" charset="-122"/>
              </a:rPr>
              <a:t>: Front end of website and movie recommendation system</a:t>
            </a:r>
            <a:endParaRPr lang="en-IN" sz="2800" dirty="0">
              <a:gradFill>
                <a:gsLst>
                  <a:gs pos="0">
                    <a:srgbClr val="007BD3"/>
                  </a:gs>
                  <a:gs pos="100000">
                    <a:srgbClr val="034373"/>
                  </a:gs>
                </a:gsLst>
                <a:lin scaled="0"/>
              </a:gradFill>
              <a:latin typeface="NSimSun" panose="02010609030101010101" charset="-122"/>
              <a:ea typeface="NSimSun" panose="02010609030101010101" charset="-122"/>
            </a:endParaRPr>
          </a:p>
          <a:p>
            <a:pPr marL="114300" indent="0">
              <a:buNone/>
            </a:pPr>
            <a:endParaRPr lang="en-IN" sz="2800" dirty="0">
              <a:gradFill>
                <a:gsLst>
                  <a:gs pos="0">
                    <a:srgbClr val="007BD3"/>
                  </a:gs>
                  <a:gs pos="100000">
                    <a:srgbClr val="034373"/>
                  </a:gs>
                </a:gsLst>
                <a:lin scaled="0"/>
              </a:gradFill>
              <a:latin typeface="NSimSun" panose="02010609030101010101" charset="-122"/>
              <a:ea typeface="NSimSun" panose="02010609030101010101" charset="-122"/>
            </a:endParaRPr>
          </a:p>
          <a:p>
            <a:r>
              <a:rPr lang="en-IN" sz="2800" dirty="0" err="1">
                <a:gradFill>
                  <a:gsLst>
                    <a:gs pos="0">
                      <a:srgbClr val="007BD3"/>
                    </a:gs>
                    <a:gs pos="100000">
                      <a:srgbClr val="034373"/>
                    </a:gs>
                  </a:gsLst>
                  <a:lin scaled="0"/>
                </a:gradFill>
                <a:latin typeface="NSimSun" panose="02010609030101010101" charset="-122"/>
                <a:ea typeface="NSimSun" panose="02010609030101010101" charset="-122"/>
              </a:rPr>
              <a:t>Nithesh</a:t>
            </a:r>
            <a:r>
              <a:rPr lang="en-IN" sz="2800" dirty="0">
                <a:gradFill>
                  <a:gsLst>
                    <a:gs pos="0">
                      <a:srgbClr val="007BD3"/>
                    </a:gs>
                    <a:gs pos="100000">
                      <a:srgbClr val="034373"/>
                    </a:gs>
                  </a:gsLst>
                  <a:lin scaled="0"/>
                </a:gradFill>
                <a:latin typeface="NSimSun" panose="02010609030101010101" charset="-122"/>
                <a:ea typeface="NSimSun" panose="02010609030101010101" charset="-122"/>
              </a:rPr>
              <a:t>: Back end of website(database handling), connection between front end and tables</a:t>
            </a:r>
            <a:endParaRPr lang="en-IN" sz="2800" dirty="0">
              <a:gradFill>
                <a:gsLst>
                  <a:gs pos="0">
                    <a:srgbClr val="007BD3"/>
                  </a:gs>
                  <a:gs pos="100000">
                    <a:srgbClr val="034373"/>
                  </a:gs>
                </a:gsLst>
                <a:lin scaled="0"/>
              </a:gradFill>
              <a:latin typeface="NSimSun" panose="02010609030101010101" charset="-122"/>
              <a:ea typeface="NSimSun" panose="02010609030101010101" charset="-122"/>
            </a:endParaRPr>
          </a:p>
          <a:p>
            <a:pPr marL="114300" indent="0">
              <a:buNone/>
            </a:pPr>
            <a:endParaRPr lang="en-IN" sz="2800" dirty="0">
              <a:gradFill>
                <a:gsLst>
                  <a:gs pos="0">
                    <a:srgbClr val="007BD3"/>
                  </a:gs>
                  <a:gs pos="100000">
                    <a:srgbClr val="034373"/>
                  </a:gs>
                </a:gsLst>
                <a:lin scaled="0"/>
              </a:gradFill>
              <a:latin typeface="NSimSun" panose="02010609030101010101" charset="-122"/>
              <a:ea typeface="NSimSun" panose="02010609030101010101" charset="-122"/>
            </a:endParaRPr>
          </a:p>
          <a:p>
            <a:r>
              <a:rPr lang="en-IN" sz="2800" dirty="0">
                <a:gradFill>
                  <a:gsLst>
                    <a:gs pos="0">
                      <a:srgbClr val="007BD3"/>
                    </a:gs>
                    <a:gs pos="100000">
                      <a:srgbClr val="034373"/>
                    </a:gs>
                  </a:gsLst>
                  <a:lin scaled="0"/>
                </a:gradFill>
                <a:latin typeface="NSimSun" panose="02010609030101010101" charset="-122"/>
                <a:ea typeface="NSimSun" panose="02010609030101010101" charset="-122"/>
              </a:rPr>
              <a:t>Python’s recommendation program had to be made by both of us, as it was a new concept entirely.</a:t>
            </a:r>
            <a:endParaRPr lang="en-IN" sz="2800" dirty="0">
              <a:gradFill>
                <a:gsLst>
                  <a:gs pos="0">
                    <a:srgbClr val="007BD3"/>
                  </a:gs>
                  <a:gs pos="100000">
                    <a:srgbClr val="034373"/>
                  </a:gs>
                </a:gsLst>
                <a:lin scaled="0"/>
              </a:gradFill>
              <a:latin typeface="NSimSun" panose="02010609030101010101" charset="-122"/>
              <a:ea typeface="NSimSun" panose="0201060903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7200" y="274955"/>
            <a:ext cx="4018280" cy="1356995"/>
          </a:xfrm>
        </p:spPr>
        <p:txBody>
          <a:bodyPr/>
          <a:p>
            <a:br>
              <a:rPr lang="en-IN" altLang="en-US"/>
            </a:br>
            <a:r>
              <a:rPr lang="en-IN" altLang="en-US"/>
              <a:t>TASKS LEFT FOR REVIEW 3 </a:t>
            </a:r>
            <a:endParaRPr lang="en-IN" altLang="en-US"/>
          </a:p>
        </p:txBody>
      </p:sp>
      <p:pic>
        <p:nvPicPr>
          <p:cNvPr id="4" name="Content Placeholder 3" descr="tl"/>
          <p:cNvPicPr>
            <a:picLocks noChangeAspect="1"/>
          </p:cNvPicPr>
          <p:nvPr>
            <p:ph idx="1"/>
          </p:nvPr>
        </p:nvPicPr>
        <p:blipFill>
          <a:blip r:embed="rId1"/>
          <a:stretch>
            <a:fillRect/>
          </a:stretch>
        </p:blipFill>
        <p:spPr>
          <a:xfrm>
            <a:off x="4914265" y="1015365"/>
            <a:ext cx="4246880" cy="5184140"/>
          </a:xfrm>
          <a:prstGeom prst="rect">
            <a:avLst/>
          </a:prstGeom>
        </p:spPr>
      </p:pic>
      <p:sp>
        <p:nvSpPr>
          <p:cNvPr id="6" name="Text Box 5"/>
          <p:cNvSpPr txBox="1"/>
          <p:nvPr/>
        </p:nvSpPr>
        <p:spPr>
          <a:xfrm>
            <a:off x="574040" y="2323465"/>
            <a:ext cx="4196715" cy="2676525"/>
          </a:xfrm>
          <a:prstGeom prst="rect">
            <a:avLst/>
          </a:prstGeom>
          <a:noFill/>
        </p:spPr>
        <p:txBody>
          <a:bodyPr wrap="square" rtlCol="0" anchor="t">
            <a:spAutoFit/>
          </a:bodyPr>
          <a:p>
            <a:r>
              <a:rPr lang="en-IN" sz="2800" b="1" i="1">
                <a:solidFill>
                  <a:srgbClr val="C00000"/>
                </a:solidFill>
                <a:latin typeface="+mj-lt"/>
                <a:ea typeface="NSimSun" panose="02010609030101010101" charset="-122"/>
                <a:cs typeface="+mj-lt"/>
                <a:sym typeface="+mn-ea"/>
              </a:rPr>
              <a:t>1.Chat forum</a:t>
            </a:r>
            <a:endParaRPr lang="en-IN" sz="2800" b="1" i="1">
              <a:solidFill>
                <a:srgbClr val="C00000"/>
              </a:solidFill>
              <a:latin typeface="+mj-lt"/>
              <a:ea typeface="NSimSun" panose="02010609030101010101" charset="-122"/>
              <a:cs typeface="+mj-lt"/>
              <a:sym typeface="+mn-ea"/>
            </a:endParaRPr>
          </a:p>
          <a:p>
            <a:endParaRPr lang="en-IN" sz="2800" b="1" i="1">
              <a:solidFill>
                <a:srgbClr val="C00000"/>
              </a:solidFill>
              <a:latin typeface="+mj-lt"/>
              <a:ea typeface="NSimSun" panose="02010609030101010101" charset="-122"/>
              <a:cs typeface="+mj-lt"/>
              <a:sym typeface="+mn-ea"/>
            </a:endParaRPr>
          </a:p>
          <a:p>
            <a:endParaRPr lang="en-IN" sz="2800" b="1" i="1">
              <a:solidFill>
                <a:srgbClr val="C00000"/>
              </a:solidFill>
              <a:latin typeface="+mj-lt"/>
              <a:ea typeface="NSimSun" panose="02010609030101010101" charset="-122"/>
              <a:cs typeface="+mj-lt"/>
              <a:sym typeface="+mn-ea"/>
            </a:endParaRPr>
          </a:p>
          <a:p>
            <a:r>
              <a:rPr lang="en-IN" sz="2800" b="1" i="1">
                <a:solidFill>
                  <a:srgbClr val="C00000"/>
                </a:solidFill>
                <a:latin typeface="+mj-lt"/>
                <a:ea typeface="NSimSun" panose="02010609030101010101" charset="-122"/>
                <a:cs typeface="+mj-lt"/>
                <a:sym typeface="+mn-ea"/>
              </a:rPr>
              <a:t>2.connection between xampp server and Python server</a:t>
            </a:r>
            <a:endParaRPr lang="en-IN" sz="2800" b="1" i="1">
              <a:solidFill>
                <a:srgbClr val="C00000"/>
              </a:solidFill>
              <a:latin typeface="+mj-lt"/>
              <a:ea typeface="NSimSun" panose="02010609030101010101" charset="-122"/>
              <a:cs typeface="+mj-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2225" y="449580"/>
            <a:ext cx="7994015" cy="4154170"/>
          </a:xfrm>
          <a:prstGeom prst="rect">
            <a:avLst/>
          </a:prstGeom>
          <a:noFill/>
          <a:ln w="9525">
            <a:noFill/>
          </a:ln>
        </p:spPr>
        <p:txBody>
          <a:bodyPr wrap="square">
            <a:spAutoFit/>
          </a:bodyPr>
          <a:p>
            <a:pPr indent="0"/>
            <a:r>
              <a:rPr lang="en-US" sz="2400" b="0" i="1">
                <a:solidFill>
                  <a:srgbClr val="C00000"/>
                </a:solidFill>
                <a:latin typeface="+mj-lt"/>
                <a:cs typeface="+mj-lt"/>
              </a:rPr>
              <a:t>A recommender system is a simple algorithm whose aim is to provide the most relevant information to a user by discovering patterns in a dataset. </a:t>
            </a:r>
            <a:endParaRPr lang="en-US" sz="2400" b="0" i="1">
              <a:solidFill>
                <a:srgbClr val="C00000"/>
              </a:solidFill>
              <a:latin typeface="+mj-lt"/>
              <a:cs typeface="+mj-lt"/>
            </a:endParaRPr>
          </a:p>
          <a:p>
            <a:pPr indent="0"/>
            <a:r>
              <a:rPr lang="en-US" sz="2400" b="0" i="1">
                <a:solidFill>
                  <a:srgbClr val="C00000"/>
                </a:solidFill>
                <a:latin typeface="+mj-lt"/>
                <a:cs typeface="+mj-lt"/>
              </a:rPr>
              <a:t>The algorithm rates the items and shows the user the items that they would rate highly. </a:t>
            </a:r>
            <a:endParaRPr lang="en-US" sz="2400" b="0" i="1">
              <a:solidFill>
                <a:srgbClr val="C00000"/>
              </a:solidFill>
              <a:latin typeface="+mj-lt"/>
              <a:cs typeface="+mj-lt"/>
            </a:endParaRPr>
          </a:p>
          <a:p>
            <a:pPr indent="0"/>
            <a:r>
              <a:rPr lang="en-US" sz="2400" b="0" i="1">
                <a:solidFill>
                  <a:srgbClr val="C00000"/>
                </a:solidFill>
                <a:latin typeface="+mj-lt"/>
                <a:cs typeface="+mj-lt"/>
              </a:rPr>
              <a:t>An example of recommendation in action is when you visit Amazon and you notice that some items are being recommended to you or when Netflix recommends certain movies to you. </a:t>
            </a:r>
            <a:endParaRPr lang="en-US" sz="2400" b="0" i="1">
              <a:solidFill>
                <a:srgbClr val="C00000"/>
              </a:solidFill>
              <a:latin typeface="+mj-lt"/>
              <a:cs typeface="+mj-lt"/>
            </a:endParaRPr>
          </a:p>
          <a:p>
            <a:pPr indent="0"/>
            <a:r>
              <a:rPr lang="en-US" sz="2400" b="0" i="1">
                <a:solidFill>
                  <a:srgbClr val="C00000"/>
                </a:solidFill>
                <a:latin typeface="+mj-lt"/>
                <a:cs typeface="+mj-lt"/>
              </a:rPr>
              <a:t>They are also used by Music streaming applications such as Spotify and Deezer to recommend music that you might like.</a:t>
            </a:r>
            <a:endParaRPr lang="en-US" sz="2400" b="0" i="1">
              <a:solidFill>
                <a:srgbClr val="C00000"/>
              </a:solidFill>
              <a:latin typeface="+mj-lt"/>
              <a:cs typeface="+mj-lt"/>
            </a:endParaRPr>
          </a:p>
        </p:txBody>
      </p:sp>
      <p:pic>
        <p:nvPicPr>
          <p:cNvPr id="5" name="Picture 4"/>
          <p:cNvPicPr/>
          <p:nvPr/>
        </p:nvPicPr>
        <p:blipFill>
          <a:blip r:embed="rId1"/>
          <a:stretch>
            <a:fillRect/>
          </a:stretch>
        </p:blipFill>
        <p:spPr>
          <a:xfrm>
            <a:off x="2232660" y="4603750"/>
            <a:ext cx="4299585" cy="219964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45" y="2615505"/>
            <a:ext cx="3148939" cy="923330"/>
          </a:xfrm>
          <a:prstGeom prst="rect">
            <a:avLst/>
          </a:prstGeom>
          <a:noFill/>
        </p:spPr>
        <p:txBody>
          <a:bodyPr wrap="non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pic>
        <p:nvPicPr>
          <p:cNvPr id="5" name="Picture 4" descr="m6"/>
          <p:cNvPicPr>
            <a:picLocks noChangeAspect="1"/>
          </p:cNvPicPr>
          <p:nvPr/>
        </p:nvPicPr>
        <p:blipFill>
          <a:blip r:embed="rId1"/>
          <a:stretch>
            <a:fillRect/>
          </a:stretch>
        </p:blipFill>
        <p:spPr>
          <a:xfrm>
            <a:off x="4177030" y="1207770"/>
            <a:ext cx="4133215" cy="46139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METHODOLOGY</a:t>
            </a:r>
            <a:endParaRPr lang="en-IN" altLang="en-US"/>
          </a:p>
        </p:txBody>
      </p:sp>
      <p:sp>
        <p:nvSpPr>
          <p:cNvPr id="100" name="Text Box 99"/>
          <p:cNvSpPr txBox="1"/>
          <p:nvPr/>
        </p:nvSpPr>
        <p:spPr>
          <a:xfrm>
            <a:off x="118110" y="1539875"/>
            <a:ext cx="7722870" cy="4707890"/>
          </a:xfrm>
          <a:prstGeom prst="rect">
            <a:avLst/>
          </a:prstGeom>
          <a:noFill/>
          <a:ln w="9525">
            <a:noFill/>
          </a:ln>
        </p:spPr>
        <p:txBody>
          <a:bodyPr wrap="square">
            <a:spAutoFit/>
          </a:bodyPr>
          <a:p>
            <a:pPr indent="0"/>
            <a:r>
              <a:rPr lang="en-US" sz="2000" b="1" i="1">
                <a:solidFill>
                  <a:srgbClr val="00B0F0"/>
                </a:solidFill>
                <a:latin typeface="Cambria" panose="02040503050406030204" charset="0"/>
                <a:cs typeface="Georgia" panose="02040502050405020303" charset="0"/>
              </a:rPr>
              <a:t>Cosine similarity is a similarity function that is often used in information retrieval, and it is also one of the most popular similarity calculations applied to text documents, for numerous information retrieval applications , as well as clustering . When documents are represented as vectors, the similarity in two documents corresponds to the correlation between the vectors. This is quantified as the cosine of the angle between vectors. Given two documents </a:t>
            </a:r>
            <a:r>
              <a:rPr lang="en-US" sz="2000" b="1" i="1">
                <a:solidFill>
                  <a:srgbClr val="00B0F0"/>
                </a:solidFill>
                <a:latin typeface="Cambria" panose="02040503050406030204" charset="0"/>
                <a:cs typeface="MathJax_Math-italic" charset="0"/>
              </a:rPr>
              <a:t>ta</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Georgia" panose="02040502050405020303" charset="0"/>
              </a:rPr>
              <a:t>ta→ and </a:t>
            </a:r>
            <a:r>
              <a:rPr lang="en-US" sz="2000" b="1" i="1">
                <a:solidFill>
                  <a:srgbClr val="00B0F0"/>
                </a:solidFill>
                <a:latin typeface="Cambria" panose="02040503050406030204" charset="0"/>
                <a:cs typeface="MathJax_Math-italic" charset="0"/>
              </a:rPr>
              <a:t>tb</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Georgia" panose="02040502050405020303" charset="0"/>
              </a:rPr>
              <a:t>tb→, their cosine similarity can be represented as</a:t>
            </a:r>
            <a:r>
              <a:rPr lang="en-US" sz="2000" b="1" i="1">
                <a:solidFill>
                  <a:srgbClr val="00B0F0"/>
                </a:solidFill>
                <a:latin typeface="Cambria" panose="02040503050406030204" charset="0"/>
                <a:cs typeface="MathJax_Math-italic" charset="0"/>
              </a:rPr>
              <a:t>SIMC</a:t>
            </a:r>
            <a:r>
              <a:rPr lang="en-US" sz="2000" b="1" i="1">
                <a:solidFill>
                  <a:srgbClr val="00B0F0"/>
                </a:solidFill>
                <a:latin typeface="Cambria" panose="02040503050406030204" charset="0"/>
                <a:cs typeface="MathJax_Size3" charset="0"/>
              </a:rPr>
              <a:t>(</a:t>
            </a:r>
            <a:r>
              <a:rPr lang="en-US" sz="2000" b="1" i="1">
                <a:solidFill>
                  <a:srgbClr val="00B0F0"/>
                </a:solidFill>
                <a:latin typeface="Cambria" panose="02040503050406030204" charset="0"/>
                <a:cs typeface="MathJax_Math-italic" charset="0"/>
              </a:rPr>
              <a:t>ta</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Math-italic" charset="0"/>
              </a:rPr>
              <a:t>tb</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Size3" charset="0"/>
              </a:rPr>
              <a:t>)</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Math-italic" charset="0"/>
              </a:rPr>
              <a:t>ta</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Math-italic" charset="0"/>
              </a:rPr>
              <a:t>tb</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Math-italic" charset="0"/>
              </a:rPr>
              <a:t>ta</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MathJax_Math-italic" charset="0"/>
              </a:rPr>
              <a:t>tb</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Georgia" panose="02040502050405020303" charset="0"/>
              </a:rPr>
              <a:t>SIMC(ta→,tb→)=ta→.tb→|ta→|×|tb→|</a:t>
            </a:r>
            <a:r>
              <a:rPr lang="en-US" sz="2000" b="1" i="1">
                <a:solidFill>
                  <a:srgbClr val="00B0F0"/>
                </a:solidFill>
                <a:latin typeface="Cambria" panose="02040503050406030204" charset="0"/>
                <a:cs typeface="Segoe UI" panose="020B0502040204020203" charset="0"/>
              </a:rPr>
              <a:t>(1)</a:t>
            </a:r>
            <a:r>
              <a:rPr lang="en-US" sz="2000" b="1" i="1">
                <a:solidFill>
                  <a:srgbClr val="00B0F0"/>
                </a:solidFill>
                <a:latin typeface="Cambria" panose="02040503050406030204" charset="0"/>
                <a:cs typeface="Georgia" panose="02040502050405020303" charset="0"/>
              </a:rPr>
              <a:t>where </a:t>
            </a:r>
            <a:r>
              <a:rPr lang="en-US" sz="2000" b="1" i="1">
                <a:solidFill>
                  <a:srgbClr val="00B0F0"/>
                </a:solidFill>
                <a:latin typeface="Cambria" panose="02040503050406030204" charset="0"/>
                <a:cs typeface="MathJax_Math-italic" charset="0"/>
              </a:rPr>
              <a:t>ta</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Georgia" panose="02040502050405020303" charset="0"/>
              </a:rPr>
              <a:t>ta→ and </a:t>
            </a:r>
            <a:r>
              <a:rPr lang="en-US" sz="2000" b="1" i="1">
                <a:solidFill>
                  <a:srgbClr val="00B0F0"/>
                </a:solidFill>
                <a:latin typeface="Cambria" panose="02040503050406030204" charset="0"/>
                <a:cs typeface="MathJax_Math-italic" charset="0"/>
              </a:rPr>
              <a:t>tb</a:t>
            </a:r>
            <a:r>
              <a:rPr lang="en-US" sz="2000" b="1" i="1">
                <a:solidFill>
                  <a:srgbClr val="00B0F0"/>
                </a:solidFill>
                <a:latin typeface="Cambria" panose="02040503050406030204" charset="0"/>
                <a:cs typeface="MathJax_Main" charset="0"/>
              </a:rPr>
              <a:t>→</a:t>
            </a:r>
            <a:r>
              <a:rPr lang="en-US" sz="2000" b="1" i="1">
                <a:solidFill>
                  <a:srgbClr val="00B0F0"/>
                </a:solidFill>
                <a:latin typeface="Cambria" panose="02040503050406030204" charset="0"/>
                <a:cs typeface="Georgia" panose="02040502050405020303" charset="0"/>
              </a:rPr>
              <a:t>tb→ are m-dimensional vectors over the term set T = {t1,…, tm}. </a:t>
            </a:r>
            <a:endParaRPr lang="en-US" sz="2000" b="1" i="1">
              <a:solidFill>
                <a:srgbClr val="00B0F0"/>
              </a:solidFill>
              <a:latin typeface="Cambria" panose="02040503050406030204" charset="0"/>
              <a:cs typeface="Georgia" panose="02040502050405020303" charset="0"/>
            </a:endParaRPr>
          </a:p>
          <a:p>
            <a:pPr indent="0"/>
            <a:endParaRPr lang="en-US" sz="2000" b="1" i="1">
              <a:solidFill>
                <a:srgbClr val="00B0F0"/>
              </a:solidFill>
              <a:latin typeface="Cambria" panose="02040503050406030204"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498475" y="726440"/>
            <a:ext cx="6892925" cy="5631180"/>
          </a:xfrm>
          <a:prstGeom prst="rect">
            <a:avLst/>
          </a:prstGeom>
          <a:noFill/>
        </p:spPr>
        <p:txBody>
          <a:bodyPr wrap="square" rtlCol="0" anchor="t">
            <a:spAutoFit/>
          </a:bodyPr>
          <a:p>
            <a:pPr indent="0"/>
            <a:r>
              <a:rPr lang="en-US" sz="2000" b="1" i="1">
                <a:solidFill>
                  <a:srgbClr val="00B0F0"/>
                </a:solidFill>
                <a:latin typeface="Cambria" panose="02040503050406030204" charset="0"/>
                <a:cs typeface="Georgia" panose="02040502050405020303" charset="0"/>
                <a:sym typeface="+mn-ea"/>
              </a:rPr>
              <a:t>Each dimension represents a weight in the document, which is non-negative and bounded between [0, 1]. For example, when combining two identical copies of document d to get a new pseudo document d’, the cosine similarity between d and d’ is 1, which means that these two documents are regarded to be identical. At the same time, given another document l, d and d’ will have the same similarity value as that of l, that is </a:t>
            </a:r>
            <a:r>
              <a:rPr lang="en-US" sz="2000" b="1" i="1">
                <a:solidFill>
                  <a:srgbClr val="00B0F0"/>
                </a:solidFill>
                <a:latin typeface="Cambria" panose="02040503050406030204" charset="0"/>
                <a:cs typeface="MathJax_Math-italic" charset="0"/>
                <a:sym typeface="+mn-ea"/>
              </a:rPr>
              <a:t>SIM</a:t>
            </a:r>
            <a:r>
              <a:rPr lang="en-US" sz="2000" b="1" i="1">
                <a:solidFill>
                  <a:srgbClr val="00B0F0"/>
                </a:solidFill>
                <a:latin typeface="Cambria" panose="02040503050406030204" charset="0"/>
                <a:cs typeface="MathJax_Size3" charset="0"/>
                <a:sym typeface="+mn-ea"/>
              </a:rPr>
              <a:t>(</a:t>
            </a:r>
            <a:r>
              <a:rPr lang="en-US" sz="2000" b="1" i="1">
                <a:solidFill>
                  <a:srgbClr val="00B0F0"/>
                </a:solidFill>
                <a:latin typeface="Cambria" panose="02040503050406030204" charset="0"/>
                <a:cs typeface="MathJax_Math-italic" charset="0"/>
                <a:sym typeface="+mn-ea"/>
              </a:rPr>
              <a:t>td</a:t>
            </a:r>
            <a:r>
              <a:rPr lang="en-US" sz="2000" b="1" i="1">
                <a:solidFill>
                  <a:srgbClr val="00B0F0"/>
                </a:solidFill>
                <a:latin typeface="Cambria" panose="02040503050406030204" charset="0"/>
                <a:cs typeface="MathJax_Main" charset="0"/>
                <a:sym typeface="+mn-ea"/>
              </a:rPr>
              <a:t>→,</a:t>
            </a:r>
            <a:r>
              <a:rPr lang="en-US" sz="2000" b="1" i="1">
                <a:solidFill>
                  <a:srgbClr val="00B0F0"/>
                </a:solidFill>
                <a:latin typeface="Cambria" panose="02040503050406030204" charset="0"/>
                <a:cs typeface="MathJax_Math-italic" charset="0"/>
                <a:sym typeface="+mn-ea"/>
              </a:rPr>
              <a:t>tl</a:t>
            </a:r>
            <a:r>
              <a:rPr lang="en-US" sz="2000" b="1" i="1">
                <a:solidFill>
                  <a:srgbClr val="00B0F0"/>
                </a:solidFill>
                <a:latin typeface="Cambria" panose="02040503050406030204" charset="0"/>
                <a:cs typeface="MathJax_Main" charset="0"/>
                <a:sym typeface="+mn-ea"/>
              </a:rPr>
              <a:t>→</a:t>
            </a:r>
            <a:r>
              <a:rPr lang="en-US" sz="2000" b="1" i="1">
                <a:solidFill>
                  <a:srgbClr val="00B0F0"/>
                </a:solidFill>
                <a:latin typeface="Cambria" panose="02040503050406030204" charset="0"/>
                <a:cs typeface="MathJax_Size3" charset="0"/>
                <a:sym typeface="+mn-ea"/>
              </a:rPr>
              <a:t>)</a:t>
            </a:r>
            <a:r>
              <a:rPr lang="en-US" sz="2000" b="1" i="1">
                <a:solidFill>
                  <a:srgbClr val="00B0F0"/>
                </a:solidFill>
                <a:latin typeface="Cambria" panose="02040503050406030204" charset="0"/>
                <a:cs typeface="MathJax_Main" charset="0"/>
                <a:sym typeface="+mn-ea"/>
              </a:rPr>
              <a:t>=</a:t>
            </a:r>
            <a:r>
              <a:rPr lang="en-US" sz="2000" b="1" i="1">
                <a:solidFill>
                  <a:srgbClr val="00B0F0"/>
                </a:solidFill>
                <a:latin typeface="Cambria" panose="02040503050406030204" charset="0"/>
                <a:cs typeface="MathJax_Math-italic" charset="0"/>
                <a:sym typeface="+mn-ea"/>
              </a:rPr>
              <a:t>SIM</a:t>
            </a:r>
            <a:r>
              <a:rPr lang="en-US" sz="2000" b="1" i="1">
                <a:solidFill>
                  <a:srgbClr val="00B0F0"/>
                </a:solidFill>
                <a:latin typeface="Cambria" panose="02040503050406030204" charset="0"/>
                <a:cs typeface="MathJax_Size3" charset="0"/>
                <a:sym typeface="+mn-ea"/>
              </a:rPr>
              <a:t>(</a:t>
            </a:r>
            <a:r>
              <a:rPr lang="en-US" sz="2000" b="1" i="1">
                <a:solidFill>
                  <a:srgbClr val="00B0F0"/>
                </a:solidFill>
                <a:latin typeface="Cambria" panose="02040503050406030204" charset="0"/>
                <a:cs typeface="MathJax_Math-italic" charset="0"/>
                <a:sym typeface="+mn-ea"/>
              </a:rPr>
              <a:t>td</a:t>
            </a:r>
            <a:r>
              <a:rPr lang="en-US" sz="2000" b="1" i="1">
                <a:solidFill>
                  <a:srgbClr val="00B0F0"/>
                </a:solidFill>
                <a:latin typeface="Cambria" panose="02040503050406030204" charset="0"/>
                <a:cs typeface="MathJax_Main" charset="0"/>
                <a:sym typeface="+mn-ea"/>
              </a:rPr>
              <a:t>′−→,</a:t>
            </a:r>
            <a:r>
              <a:rPr lang="en-US" sz="2000" b="1" i="1">
                <a:solidFill>
                  <a:srgbClr val="00B0F0"/>
                </a:solidFill>
                <a:latin typeface="Cambria" panose="02040503050406030204" charset="0"/>
                <a:cs typeface="MathJax_Math-italic" charset="0"/>
                <a:sym typeface="+mn-ea"/>
              </a:rPr>
              <a:t>tl</a:t>
            </a:r>
            <a:r>
              <a:rPr lang="en-US" sz="2000" b="1" i="1">
                <a:solidFill>
                  <a:srgbClr val="00B0F0"/>
                </a:solidFill>
                <a:latin typeface="Cambria" panose="02040503050406030204" charset="0"/>
                <a:cs typeface="MathJax_Main" charset="0"/>
                <a:sym typeface="+mn-ea"/>
              </a:rPr>
              <a:t>→</a:t>
            </a:r>
            <a:r>
              <a:rPr lang="en-US" sz="2000" b="1" i="1">
                <a:solidFill>
                  <a:srgbClr val="00B0F0"/>
                </a:solidFill>
                <a:latin typeface="Cambria" panose="02040503050406030204" charset="0"/>
                <a:cs typeface="MathJax_Size3" charset="0"/>
                <a:sym typeface="+mn-ea"/>
              </a:rPr>
              <a:t>)</a:t>
            </a:r>
            <a:r>
              <a:rPr lang="en-US" sz="2000" b="1" i="1">
                <a:solidFill>
                  <a:srgbClr val="00B0F0"/>
                </a:solidFill>
                <a:latin typeface="Cambria" panose="02040503050406030204" charset="0"/>
                <a:cs typeface="Georgia" panose="02040502050405020303" charset="0"/>
                <a:sym typeface="+mn-ea"/>
              </a:rPr>
              <a:t>SIM(td→,tl→)=SIM(td′→,tl→). Otherwise, documents with the same composition but different totals will be treated identically. When the term vectors are normalized to a unit length such as 1, the representation of d and d’ will be the same.</a:t>
            </a:r>
            <a:r>
              <a:rPr lang="en-US" sz="2000" b="1" i="1">
                <a:solidFill>
                  <a:srgbClr val="00B0F0"/>
                </a:solidFill>
                <a:latin typeface="Cambria" panose="02040503050406030204" charset="0"/>
                <a:cs typeface="Calibri" panose="020F0502020204030204" charset="0"/>
                <a:sym typeface="+mn-ea"/>
              </a:rPr>
              <a:t>Movies with high cosine similarity is very similar to the one entered by userThen, we sort the movies based on this value and, the movies with the top ten values are displayed on screen from a dataset of almost 5000 movies . </a:t>
            </a:r>
            <a:endParaRPr lang="en-US" sz="2000" b="1" i="1">
              <a:solidFill>
                <a:srgbClr val="00B0F0"/>
              </a:solidFill>
              <a:latin typeface="Cambria" panose="02040503050406030204" charset="0"/>
              <a:cs typeface="Calibri" panose="020F05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OVERVIEW OF LANGUAGES USED</a:t>
            </a:r>
            <a:endParaRPr lang="en-US"/>
          </a:p>
        </p:txBody>
      </p:sp>
      <p:sp>
        <p:nvSpPr>
          <p:cNvPr id="100" name="Text Box 99"/>
          <p:cNvSpPr txBox="1"/>
          <p:nvPr/>
        </p:nvSpPr>
        <p:spPr>
          <a:xfrm>
            <a:off x="-41275" y="1721485"/>
            <a:ext cx="8118475" cy="5015865"/>
          </a:xfrm>
          <a:prstGeom prst="rect">
            <a:avLst/>
          </a:prstGeom>
          <a:noFill/>
          <a:ln w="9525">
            <a:noFill/>
          </a:ln>
        </p:spPr>
        <p:txBody>
          <a:bodyPr wrap="square">
            <a:spAutoFit/>
          </a:bodyPr>
          <a:p>
            <a:pPr indent="0"/>
            <a:r>
              <a:rPr lang="en-US" sz="2000" b="1" i="1">
                <a:gradFill>
                  <a:gsLst>
                    <a:gs pos="0">
                      <a:srgbClr val="FE4444"/>
                    </a:gs>
                    <a:gs pos="100000">
                      <a:srgbClr val="832B2B"/>
                    </a:gs>
                  </a:gsLst>
                  <a:lin scaled="0"/>
                </a:gradFill>
                <a:latin typeface="Cambria" panose="02040503050406030204" charset="0"/>
                <a:ea typeface="SimSun" panose="02010600030101010101" pitchFamily="2" charset="-122"/>
              </a:rPr>
              <a:t>Hypertext Markup Language (HTML)</a:t>
            </a:r>
            <a:r>
              <a:rPr lang="en-US" sz="2000" b="0" i="1">
                <a:gradFill>
                  <a:gsLst>
                    <a:gs pos="0">
                      <a:srgbClr val="FE4444"/>
                    </a:gs>
                    <a:gs pos="100000">
                      <a:srgbClr val="832B2B"/>
                    </a:gs>
                  </a:gsLst>
                  <a:lin scaled="0"/>
                </a:gradFill>
                <a:latin typeface="Cambria" panose="02040503050406030204" charset="0"/>
                <a:ea typeface="SimSun" panose="02010600030101010101" pitchFamily="2" charset="-122"/>
              </a:rPr>
              <a:t> is the standard markup language for documents designed to be displayed in a web browser. It can be assisted by technologies such as Cascading Style Sheets and scripting languages such as JavaScript.</a:t>
            </a:r>
            <a:r>
              <a:rPr lang="en-US" sz="2000" b="1" i="1">
                <a:gradFill>
                  <a:gsLst>
                    <a:gs pos="0">
                      <a:srgbClr val="FE4444"/>
                    </a:gs>
                    <a:gs pos="100000">
                      <a:srgbClr val="832B2B"/>
                    </a:gs>
                  </a:gsLst>
                  <a:lin scaled="0"/>
                </a:gradFill>
                <a:latin typeface="Cambria" panose="02040503050406030204" charset="0"/>
                <a:ea typeface="SimSun" panose="02010600030101010101" pitchFamily="2" charset="-122"/>
              </a:rPr>
              <a:t> </a:t>
            </a:r>
            <a:endParaRPr lang="en-US" sz="2000" b="1" i="1">
              <a:gradFill>
                <a:gsLst>
                  <a:gs pos="0">
                    <a:srgbClr val="FE4444"/>
                  </a:gs>
                  <a:gs pos="100000">
                    <a:srgbClr val="832B2B"/>
                  </a:gs>
                </a:gsLst>
                <a:lin scaled="0"/>
              </a:gradFill>
              <a:latin typeface="Cambria" panose="02040503050406030204" charset="0"/>
              <a:ea typeface="SimSun" panose="02010600030101010101" pitchFamily="2" charset="-122"/>
            </a:endParaRPr>
          </a:p>
          <a:p>
            <a:pPr indent="0"/>
            <a:r>
              <a:rPr lang="en-US" sz="2000" b="1" i="1">
                <a:gradFill>
                  <a:gsLst>
                    <a:gs pos="0">
                      <a:srgbClr val="14CD68"/>
                    </a:gs>
                    <a:gs pos="100000">
                      <a:srgbClr val="0B6E38"/>
                    </a:gs>
                  </a:gsLst>
                  <a:lin scaled="0"/>
                </a:gradFill>
                <a:latin typeface="Cambria" panose="02040503050406030204" charset="0"/>
                <a:ea typeface="SimSun" panose="02010600030101010101" pitchFamily="2" charset="-122"/>
              </a:rPr>
              <a:t>Cascading Style Sheets (CSS)</a:t>
            </a:r>
            <a:r>
              <a:rPr lang="en-US" sz="2000" b="0" i="1">
                <a:gradFill>
                  <a:gsLst>
                    <a:gs pos="0">
                      <a:srgbClr val="14CD68"/>
                    </a:gs>
                    <a:gs pos="100000">
                      <a:srgbClr val="0B6E38"/>
                    </a:gs>
                  </a:gsLst>
                  <a:lin scaled="0"/>
                </a:gradFill>
                <a:latin typeface="Cambria" panose="02040503050406030204" charset="0"/>
                <a:ea typeface="SimSun" panose="02010600030101010101" pitchFamily="2" charset="-122"/>
              </a:rPr>
              <a:t> is a style sheet language used for describing the presentation of a document written in a markup language like HTML. CSS is a cornerstone technology of the World Wide Web, alongside HTML and JavaScript. </a:t>
            </a:r>
            <a:endParaRPr lang="en-US" sz="2000" b="1" i="1">
              <a:gradFill>
                <a:gsLst>
                  <a:gs pos="0">
                    <a:srgbClr val="14CD68"/>
                  </a:gs>
                  <a:gs pos="100000">
                    <a:srgbClr val="0B6E38"/>
                  </a:gs>
                </a:gsLst>
                <a:lin scaled="0"/>
              </a:gradFill>
              <a:latin typeface="Cambria" panose="02040503050406030204" charset="0"/>
              <a:ea typeface="SimSun" panose="02010600030101010101" pitchFamily="2" charset="-122"/>
            </a:endParaRPr>
          </a:p>
          <a:p>
            <a:pPr indent="0"/>
            <a:r>
              <a:rPr lang="en-US" sz="2000" b="1" i="1">
                <a:gradFill>
                  <a:gsLst>
                    <a:gs pos="0">
                      <a:srgbClr val="FE4444"/>
                    </a:gs>
                    <a:gs pos="100000">
                      <a:srgbClr val="832B2B"/>
                    </a:gs>
                  </a:gsLst>
                  <a:lin scaled="0"/>
                </a:gradFill>
                <a:latin typeface="Cambria" panose="02040503050406030204" charset="0"/>
                <a:ea typeface="SimSun" panose="02010600030101010101" pitchFamily="2" charset="-122"/>
              </a:rPr>
              <a:t> </a:t>
            </a:r>
            <a:endParaRPr lang="en-US" sz="2000" b="1" i="1">
              <a:gradFill>
                <a:gsLst>
                  <a:gs pos="0">
                    <a:srgbClr val="FE4444"/>
                  </a:gs>
                  <a:gs pos="100000">
                    <a:srgbClr val="832B2B"/>
                  </a:gs>
                </a:gsLst>
                <a:lin scaled="0"/>
              </a:gradFill>
              <a:latin typeface="Cambria" panose="02040503050406030204" charset="0"/>
              <a:ea typeface="SimSun" panose="02010600030101010101" pitchFamily="2" charset="-122"/>
            </a:endParaRPr>
          </a:p>
          <a:p>
            <a:pPr indent="0"/>
            <a:r>
              <a:rPr lang="en-US" sz="2000" b="1" i="1">
                <a:gradFill>
                  <a:gsLst>
                    <a:gs pos="0">
                      <a:srgbClr val="012D86"/>
                    </a:gs>
                    <a:gs pos="100000">
                      <a:srgbClr val="0E2557"/>
                    </a:gs>
                  </a:gsLst>
                  <a:lin scaled="0"/>
                </a:gradFill>
                <a:latin typeface="Cambria" panose="02040503050406030204" charset="0"/>
                <a:ea typeface="SimSun" panose="02010600030101010101" pitchFamily="2" charset="-122"/>
              </a:rPr>
              <a:t>JavaScript, often abbreviated as JS,</a:t>
            </a:r>
            <a:r>
              <a:rPr lang="en-US" sz="2000" b="0" i="1">
                <a:gradFill>
                  <a:gsLst>
                    <a:gs pos="0">
                      <a:srgbClr val="012D86"/>
                    </a:gs>
                    <a:gs pos="100000">
                      <a:srgbClr val="0E2557"/>
                    </a:gs>
                  </a:gsLst>
                  <a:lin scaled="0"/>
                </a:gradFill>
                <a:latin typeface="Cambria" panose="02040503050406030204" charset="0"/>
                <a:ea typeface="SimSun" panose="02010600030101010101" pitchFamily="2" charset="-122"/>
              </a:rPr>
              <a:t> is a programming language that conforms to the ECMAScript specification. JavaScript is high-level, often just-in-time compiled, and multi-paradigm. It has curly-bracket syntax, dynamic typing, prototype-based object-orientation, and first-class functions.</a:t>
            </a:r>
            <a:endParaRPr lang="en-US" sz="2000" b="1" i="1">
              <a:gradFill>
                <a:gsLst>
                  <a:gs pos="0">
                    <a:srgbClr val="012D86"/>
                  </a:gs>
                  <a:gs pos="100000">
                    <a:srgbClr val="0E2557"/>
                  </a:gs>
                </a:gsLst>
                <a:lin scaled="0"/>
              </a:gradFill>
              <a:latin typeface="Cambria" panose="02040503050406030204" charset="0"/>
              <a:ea typeface="SimSun" panose="02010600030101010101" pitchFamily="2" charset="-122"/>
            </a:endParaRPr>
          </a:p>
          <a:p>
            <a:endParaRPr lang="en-US" sz="2000" b="1" i="1">
              <a:gradFill>
                <a:gsLst>
                  <a:gs pos="0">
                    <a:srgbClr val="012D86"/>
                  </a:gs>
                  <a:gs pos="100000">
                    <a:srgbClr val="0E2557"/>
                  </a:gs>
                </a:gsLst>
                <a:lin scaled="0"/>
              </a:gradFill>
              <a:latin typeface="Cambria" panose="02040503050406030204"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03200" y="330200"/>
            <a:ext cx="6751320" cy="6369685"/>
          </a:xfrm>
          <a:prstGeom prst="rect">
            <a:avLst/>
          </a:prstGeom>
          <a:noFill/>
          <a:ln w="9525">
            <a:noFill/>
          </a:ln>
        </p:spPr>
        <p:txBody>
          <a:bodyPr wrap="square">
            <a:spAutoFit/>
          </a:bodyPr>
          <a:p>
            <a:pPr indent="0"/>
            <a:r>
              <a:rPr lang="en-US" sz="2400" b="1" i="1">
                <a:gradFill>
                  <a:gsLst>
                    <a:gs pos="0">
                      <a:srgbClr val="FE4444"/>
                    </a:gs>
                    <a:gs pos="100000">
                      <a:srgbClr val="832B2B"/>
                    </a:gs>
                  </a:gsLst>
                  <a:lin scaled="0"/>
                </a:gradFill>
                <a:latin typeface="Cambria" panose="02040503050406030204" charset="0"/>
                <a:ea typeface="SimSun" panose="02010600030101010101" pitchFamily="2" charset="-122"/>
                <a:sym typeface="+mn-ea"/>
              </a:rPr>
              <a:t>jQuery</a:t>
            </a:r>
            <a:r>
              <a:rPr lang="en-US" sz="2400" i="1">
                <a:gradFill>
                  <a:gsLst>
                    <a:gs pos="0">
                      <a:srgbClr val="FE4444"/>
                    </a:gs>
                    <a:gs pos="100000">
                      <a:srgbClr val="832B2B"/>
                    </a:gs>
                  </a:gsLst>
                  <a:lin scaled="0"/>
                </a:gradFill>
                <a:latin typeface="Cambria" panose="02040503050406030204" charset="0"/>
                <a:ea typeface="SimSun" panose="02010600030101010101" pitchFamily="2" charset="-122"/>
                <a:sym typeface="+mn-ea"/>
              </a:rPr>
              <a:t> is a JavaScript library designed to simplify HTML DOM tree traversal and manipulation, as well as event handling, CSS animation, and Ajax. It is free, open-source software using the permissive MIT License. </a:t>
            </a:r>
            <a:endParaRPr lang="en-US" sz="2400" i="1">
              <a:gradFill>
                <a:gsLst>
                  <a:gs pos="0">
                    <a:srgbClr val="FE4444"/>
                  </a:gs>
                  <a:gs pos="100000">
                    <a:srgbClr val="832B2B"/>
                  </a:gs>
                </a:gsLst>
                <a:lin scaled="0"/>
              </a:gradFill>
            </a:endParaRPr>
          </a:p>
          <a:p>
            <a:pPr indent="0"/>
            <a:endParaRPr lang="en-US" sz="2400" b="1" i="1">
              <a:gradFill>
                <a:gsLst>
                  <a:gs pos="0">
                    <a:srgbClr val="FE4444"/>
                  </a:gs>
                  <a:gs pos="100000">
                    <a:srgbClr val="832B2B"/>
                  </a:gs>
                </a:gsLst>
                <a:lin scaled="0"/>
              </a:gradFill>
              <a:latin typeface="Cambria" panose="02040503050406030204" charset="0"/>
              <a:ea typeface="SimSun" panose="02010600030101010101" pitchFamily="2" charset="-122"/>
            </a:endParaRPr>
          </a:p>
          <a:p>
            <a:pPr indent="0"/>
            <a:r>
              <a:rPr lang="en-US" sz="2400" b="1" i="1">
                <a:solidFill>
                  <a:srgbClr val="002060"/>
                </a:solidFill>
                <a:latin typeface="Cambria" panose="02040503050406030204" charset="0"/>
                <a:ea typeface="SimSun" panose="02010600030101010101" pitchFamily="2" charset="-122"/>
              </a:rPr>
              <a:t>PHP</a:t>
            </a:r>
            <a:r>
              <a:rPr lang="en-US" sz="2400" b="0" i="1">
                <a:solidFill>
                  <a:srgbClr val="002060"/>
                </a:solidFill>
                <a:latin typeface="Cambria" panose="02040503050406030204" charset="0"/>
                <a:ea typeface="SimSun" panose="02010600030101010101" pitchFamily="2" charset="-122"/>
              </a:rPr>
              <a:t> is a popular general-purpose scripting language that is especially suited to web development for </a:t>
            </a:r>
            <a:r>
              <a:rPr lang="en-US" sz="2400" b="1" i="1">
                <a:solidFill>
                  <a:srgbClr val="002060"/>
                </a:solidFill>
                <a:latin typeface="Cambria" panose="02040503050406030204" charset="0"/>
                <a:ea typeface="SimSun" panose="02010600030101010101" pitchFamily="2" charset="-122"/>
              </a:rPr>
              <a:t>back end.</a:t>
            </a:r>
            <a:r>
              <a:rPr lang="en-US" sz="2400" b="0" i="1">
                <a:solidFill>
                  <a:srgbClr val="002060"/>
                </a:solidFill>
                <a:latin typeface="Cambria" panose="02040503050406030204" charset="0"/>
                <a:ea typeface="SimSun" panose="02010600030101010101" pitchFamily="2" charset="-122"/>
              </a:rPr>
              <a:t> It was originally created by Rasmus Lerdorf in 1994; the PHP reference implementation is now produced by The PHP Group. </a:t>
            </a:r>
            <a:endParaRPr lang="en-US" sz="2400" b="0" i="1">
              <a:solidFill>
                <a:srgbClr val="002060"/>
              </a:solidFill>
              <a:latin typeface="Cambria" panose="02040503050406030204" charset="0"/>
              <a:ea typeface="SimSun" panose="02010600030101010101" pitchFamily="2" charset="-122"/>
            </a:endParaRPr>
          </a:p>
          <a:p>
            <a:pPr indent="0"/>
            <a:endParaRPr lang="en-US" sz="2400" b="1" i="1">
              <a:solidFill>
                <a:srgbClr val="002060"/>
              </a:solidFill>
              <a:latin typeface="Cambria" panose="02040503050406030204" charset="0"/>
              <a:ea typeface="SimSun" panose="02010600030101010101" pitchFamily="2" charset="-122"/>
            </a:endParaRPr>
          </a:p>
          <a:p>
            <a:pPr indent="0"/>
            <a:r>
              <a:rPr lang="en-US" sz="2400" b="1" i="1">
                <a:gradFill>
                  <a:gsLst>
                    <a:gs pos="0">
                      <a:srgbClr val="7B32B2"/>
                    </a:gs>
                    <a:gs pos="100000">
                      <a:srgbClr val="401A5D"/>
                    </a:gs>
                  </a:gsLst>
                  <a:lin scaled="0"/>
                </a:gradFill>
                <a:latin typeface="Cambria" panose="02040503050406030204" charset="0"/>
                <a:ea typeface="SimSun" panose="02010600030101010101" pitchFamily="2" charset="-122"/>
              </a:rPr>
              <a:t>Python</a:t>
            </a:r>
            <a:r>
              <a:rPr lang="en-US" sz="2400" b="0" i="1">
                <a:gradFill>
                  <a:gsLst>
                    <a:gs pos="0">
                      <a:srgbClr val="7B32B2"/>
                    </a:gs>
                    <a:gs pos="100000">
                      <a:srgbClr val="401A5D"/>
                    </a:gs>
                  </a:gsLst>
                  <a:lin scaled="0"/>
                </a:gradFill>
                <a:latin typeface="Cambria" panose="02040503050406030204" charset="0"/>
                <a:ea typeface="SimSun" panose="02010600030101010101" pitchFamily="2" charset="-122"/>
              </a:rPr>
              <a:t> is an interpreted, high-level, general-purpose programming language. Created by Guido van Rossum and first released in 1991, Python's design philosophy emphasizes code readability with its notable use of significant whitespace.</a:t>
            </a:r>
            <a:endParaRPr lang="en-US" sz="2400" b="0" i="1">
              <a:gradFill>
                <a:gsLst>
                  <a:gs pos="0">
                    <a:srgbClr val="7B32B2"/>
                  </a:gs>
                  <a:gs pos="100000">
                    <a:srgbClr val="401A5D"/>
                  </a:gs>
                </a:gsLst>
                <a:lin scaled="0"/>
              </a:gradFill>
              <a:latin typeface="Cambria" panose="02040503050406030204" charset="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mbria" panose="02040503050406030204" charset="0"/>
                <a:ea typeface="SimSun" panose="02010600030101010101" pitchFamily="2" charset="-122"/>
                <a:sym typeface="+mn-ea"/>
              </a:rPr>
              <a:t>OVERVIEW OF SOFTWARE USED</a:t>
            </a:r>
            <a:endParaRPr lang="en-US"/>
          </a:p>
        </p:txBody>
      </p:sp>
      <p:sp>
        <p:nvSpPr>
          <p:cNvPr id="100" name="Text Box 99"/>
          <p:cNvSpPr txBox="1"/>
          <p:nvPr/>
        </p:nvSpPr>
        <p:spPr>
          <a:xfrm>
            <a:off x="457200" y="1613535"/>
            <a:ext cx="7897495" cy="5262245"/>
          </a:xfrm>
          <a:prstGeom prst="rect">
            <a:avLst/>
          </a:prstGeom>
          <a:noFill/>
          <a:ln w="9525">
            <a:noFill/>
          </a:ln>
        </p:spPr>
        <p:txBody>
          <a:bodyPr wrap="square">
            <a:spAutoFit/>
          </a:bodyPr>
          <a:p>
            <a:pPr indent="0"/>
            <a:r>
              <a:rPr lang="en-US" sz="2400" b="1" i="1">
                <a:solidFill>
                  <a:srgbClr val="002060"/>
                </a:solidFill>
                <a:latin typeface="Cambria" panose="02040503050406030204" charset="0"/>
                <a:ea typeface="SimSun" panose="02010600030101010101" pitchFamily="2" charset="-122"/>
                <a:cs typeface="Times New Roman" panose="02020603050405020304" charset="0"/>
              </a:rPr>
              <a:t>XAMPP – for running localhost </a:t>
            </a:r>
            <a:r>
              <a:rPr lang="en-US" sz="2400" b="0" i="1">
                <a:solidFill>
                  <a:srgbClr val="002060"/>
                </a:solidFill>
                <a:latin typeface="Cambria" panose="02040503050406030204" charset="0"/>
                <a:ea typeface="SimSun" panose="02010600030101010101" pitchFamily="2" charset="-122"/>
              </a:rPr>
              <a:t> is a free and open-source cross-platform web server solution stack package developed by Apache Friends, consisting mainly of the Apache HTTP Server, MariaDB database, and interpreters for scripts written in the PHP and Perl programming languages.</a:t>
            </a:r>
            <a:r>
              <a:rPr lang="en-US" sz="2400" b="1" i="1">
                <a:solidFill>
                  <a:srgbClr val="002060"/>
                </a:solidFill>
                <a:latin typeface="Cambria" panose="02040503050406030204" charset="0"/>
                <a:ea typeface="SimSun" panose="02010600030101010101" pitchFamily="2" charset="-122"/>
              </a:rPr>
              <a:t>WE HAVE USED XAMPP FOR RUNNING OUR WEBSITE.</a:t>
            </a:r>
            <a:endParaRPr lang="en-US" sz="2400" b="1" i="1">
              <a:solidFill>
                <a:srgbClr val="002060"/>
              </a:solidFill>
              <a:latin typeface="Cambria" panose="02040503050406030204" charset="0"/>
              <a:ea typeface="SimSun" panose="02010600030101010101" pitchFamily="2" charset="-122"/>
            </a:endParaRPr>
          </a:p>
          <a:p>
            <a:pPr indent="0"/>
            <a:r>
              <a:rPr lang="en-US" sz="2400" b="1" i="1">
                <a:solidFill>
                  <a:srgbClr val="002060"/>
                </a:solidFill>
                <a:latin typeface="Cambria" panose="02040503050406030204" charset="0"/>
                <a:ea typeface="SimSun" panose="02010600030101010101" pitchFamily="2" charset="-122"/>
              </a:rPr>
              <a:t>Notepad</a:t>
            </a:r>
            <a:r>
              <a:rPr lang="en-US" sz="2400" b="0" i="1">
                <a:solidFill>
                  <a:srgbClr val="002060"/>
                </a:solidFill>
                <a:latin typeface="Cambria" panose="02040503050406030204" charset="0"/>
                <a:ea typeface="SimSun" panose="02010600030101010101" pitchFamily="2" charset="-122"/>
              </a:rPr>
              <a:t> is a simple text editor for Microsoft Windows and a basic text-editing program which enables computer users to create documents. It was first released as a mouse-based MS-DOS program in 1983, and has been included in all versions of Microsoft Windows since Windows 1.0 in 1985.</a:t>
            </a:r>
            <a:endParaRPr lang="en-US" sz="2400" b="1" i="1">
              <a:solidFill>
                <a:srgbClr val="002060"/>
              </a:solidFill>
              <a:latin typeface="Cambria" panose="02040503050406030204" charset="0"/>
              <a:cs typeface="sans-serif" charset="0"/>
            </a:endParaRPr>
          </a:p>
          <a:p>
            <a:endParaRPr lang="en-US" sz="2400" b="1" i="1">
              <a:solidFill>
                <a:srgbClr val="002060"/>
              </a:solidFill>
              <a:latin typeface="Cambria" panose="02040503050406030204" charset="0"/>
              <a:cs typeface="sans-serif"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69240" y="471805"/>
            <a:ext cx="7023735" cy="6000750"/>
          </a:xfrm>
          <a:prstGeom prst="rect">
            <a:avLst/>
          </a:prstGeom>
          <a:noFill/>
        </p:spPr>
        <p:txBody>
          <a:bodyPr wrap="square" rtlCol="0" anchor="t">
            <a:spAutoFit/>
          </a:bodyPr>
          <a:p>
            <a:pPr indent="0"/>
            <a:r>
              <a:rPr lang="en-US" sz="2400" b="1" i="1">
                <a:solidFill>
                  <a:srgbClr val="002060"/>
                </a:solidFill>
                <a:latin typeface="Cambria" panose="02040503050406030204" charset="0"/>
                <a:cs typeface="sans-serif" charset="0"/>
                <a:sym typeface="+mn-ea"/>
              </a:rPr>
              <a:t>WE HAVE USED NOTEPAD FOR WRITING HTML, CSS, JS, AND SUBLIME TEXT EDITOR FOR PHP CODE.</a:t>
            </a:r>
            <a:r>
              <a:rPr lang="en-US" sz="2400" i="1">
                <a:solidFill>
                  <a:srgbClr val="002060"/>
                </a:solidFill>
                <a:latin typeface="Arial" panose="020B0604020202020204" pitchFamily="34" charset="0"/>
                <a:ea typeface="SimSun" panose="02010600030101010101" pitchFamily="2" charset="-122"/>
                <a:sym typeface="+mn-ea"/>
              </a:rPr>
              <a:t> </a:t>
            </a:r>
            <a:r>
              <a:rPr lang="en-US" sz="2400" b="1" i="1">
                <a:solidFill>
                  <a:srgbClr val="002060"/>
                </a:solidFill>
                <a:latin typeface="Arial" panose="020B0604020202020204" pitchFamily="34" charset="0"/>
                <a:ea typeface="SimSun" panose="02010600030101010101" pitchFamily="2" charset="-122"/>
                <a:sym typeface="+mn-ea"/>
              </a:rPr>
              <a:t>PyCharm-</a:t>
            </a:r>
            <a:r>
              <a:rPr lang="en-US" sz="2400" b="1" i="1">
                <a:solidFill>
                  <a:srgbClr val="002060"/>
                </a:solidFill>
                <a:latin typeface="Arial" panose="020B0604020202020204" pitchFamily="34" charset="0"/>
                <a:ea typeface="SimSun" panose="02010600030101010101" pitchFamily="2" charset="-122"/>
                <a:cs typeface="Times New Roman" panose="02020603050405020304" charset="0"/>
                <a:sym typeface="+mn-ea"/>
              </a:rPr>
              <a:t>Python web server</a:t>
            </a:r>
            <a:r>
              <a:rPr lang="en-US" sz="2400" i="1">
                <a:solidFill>
                  <a:srgbClr val="002060"/>
                </a:solidFill>
                <a:latin typeface="Arial" panose="020B0604020202020204" pitchFamily="34" charset="0"/>
                <a:ea typeface="SimSun" panose="02010600030101010101" pitchFamily="2" charset="-122"/>
                <a:sym typeface="+mn-ea"/>
              </a:rPr>
              <a:t> is an integrated development environment used in computer programming, specifically for the Python language. It is developed by the Czech company JetBrains.</a:t>
            </a:r>
            <a:endParaRPr lang="en-US" sz="2400" i="1">
              <a:solidFill>
                <a:srgbClr val="002060"/>
              </a:solidFill>
              <a:latin typeface="Arial" panose="020B0604020202020204" pitchFamily="34" charset="0"/>
              <a:ea typeface="SimSun" panose="02010600030101010101" pitchFamily="2" charset="-122"/>
              <a:sym typeface="+mn-ea"/>
            </a:endParaRPr>
          </a:p>
          <a:p>
            <a:pPr indent="0"/>
            <a:r>
              <a:rPr lang="en-US" sz="2400" b="1" i="1">
                <a:solidFill>
                  <a:srgbClr val="002060"/>
                </a:solidFill>
                <a:latin typeface="Arial" panose="020B0604020202020204" pitchFamily="34" charset="0"/>
                <a:ea typeface="SimSun" panose="02010600030101010101" pitchFamily="2" charset="-122"/>
                <a:sym typeface="+mn-ea"/>
              </a:rPr>
              <a:t>Project Jupyter</a:t>
            </a:r>
            <a:r>
              <a:rPr lang="en-US" sz="2400" i="1">
                <a:solidFill>
                  <a:srgbClr val="002060"/>
                </a:solidFill>
                <a:latin typeface="Arial" panose="020B0604020202020204" pitchFamily="34" charset="0"/>
                <a:ea typeface="SimSun" panose="02010600030101010101" pitchFamily="2" charset="-122"/>
                <a:sym typeface="+mn-ea"/>
              </a:rPr>
              <a:t> is a nonprofit organization created to "develop open-source software, open-standards, and services for interactive computing across dozens of programming languages". Spun-off from IPython in 2014 by Fernando Pérez, Project Jupyter supports execution environments in several dozen languages.</a:t>
            </a:r>
            <a:endParaRPr lang="en-US" sz="2400" i="1">
              <a:solidFill>
                <a:srgbClr val="002060"/>
              </a:solidFill>
              <a:latin typeface="Arial" panose="020B0604020202020204" pitchFamily="34" charset="0"/>
              <a:ea typeface="SimSun" panose="02010600030101010101" pitchFamily="2" charset="-122"/>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8404</Words>
  <Application>WPS Presentation</Application>
  <PresentationFormat>On-screen Show (4:3)</PresentationFormat>
  <Paragraphs>173</Paragraphs>
  <Slides>30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30</vt:i4>
      </vt:variant>
    </vt:vector>
  </HeadingPairs>
  <TitlesOfParts>
    <vt:vector size="50" baseType="lpstr">
      <vt:lpstr>Arial</vt:lpstr>
      <vt:lpstr>SimSun</vt:lpstr>
      <vt:lpstr>Wingdings</vt:lpstr>
      <vt:lpstr>Cambria</vt:lpstr>
      <vt:lpstr>Calibri</vt:lpstr>
      <vt:lpstr>serif</vt:lpstr>
      <vt:lpstr>Segoe Print</vt:lpstr>
      <vt:lpstr>Georgia</vt:lpstr>
      <vt:lpstr>MathJax_Math-italic</vt:lpstr>
      <vt:lpstr>MathJax_Main</vt:lpstr>
      <vt:lpstr>MathJax_Size3</vt:lpstr>
      <vt:lpstr>Segoe UI</vt:lpstr>
      <vt:lpstr>Times New Roman</vt:lpstr>
      <vt:lpstr>sans-serif</vt:lpstr>
      <vt:lpstr>Microsoft YaHei</vt:lpstr>
      <vt:lpstr>Arial Unicode MS</vt:lpstr>
      <vt:lpstr>Agency FB</vt:lpstr>
      <vt:lpstr>Cambria</vt:lpstr>
      <vt:lpstr>NSimSun</vt:lpstr>
      <vt:lpstr>Adjacency</vt:lpstr>
      <vt:lpstr>Social And  Information Networks  Review – 2</vt:lpstr>
      <vt:lpstr>AIM</vt:lpstr>
      <vt:lpstr>PowerPoint 演示文稿</vt:lpstr>
      <vt:lpstr>METHODOLOGY</vt:lpstr>
      <vt:lpstr>PowerPoint 演示文稿</vt:lpstr>
      <vt:lpstr>OVERVIEW OF LANGUAGES USED</vt:lpstr>
      <vt:lpstr>PowerPoint 演示文稿</vt:lpstr>
      <vt:lpstr>OVERVIEW OF SOFTWARE USED</vt:lpstr>
      <vt:lpstr>PowerPoint 演示文稿</vt:lpstr>
      <vt:lpstr>HOW IT IS RELATED TO SOCIAL NETWORKING?</vt:lpstr>
      <vt:lpstr>Parts completed in Review 1</vt:lpstr>
      <vt:lpstr>Objectives reached</vt:lpstr>
      <vt:lpstr>Explanation of backend</vt:lpstr>
      <vt:lpstr>Movies database</vt:lpstr>
      <vt:lpstr>Movie Rating homepage</vt:lpstr>
      <vt:lpstr>Movies sorted according to filter</vt:lpstr>
      <vt:lpstr>Execution and explanation of Jupyter notebook</vt:lpstr>
      <vt:lpstr>PowerPoint 演示文稿</vt:lpstr>
      <vt:lpstr>Jupyter notebook for Movie Recommendation</vt:lpstr>
      <vt:lpstr>Dataset attributes</vt:lpstr>
      <vt:lpstr>Code </vt:lpstr>
      <vt:lpstr>Full code:</vt:lpstr>
      <vt:lpstr>Output</vt:lpstr>
      <vt:lpstr>PowerPoint 演示文稿</vt:lpstr>
      <vt:lpstr>PowerPoint 演示文稿</vt:lpstr>
      <vt:lpstr>PowerPoint 演示文稿</vt:lpstr>
      <vt:lpstr>Execution video</vt:lpstr>
      <vt:lpstr>Contribution up till now</vt:lpstr>
      <vt:lpstr> TASKS LEFT FOR REVIEW 3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And Information Networks Review – 2</dc:title>
  <dc:creator>Nithesh Gurudaas</dc:creator>
  <cp:lastModifiedBy>SRUTI VERMA</cp:lastModifiedBy>
  <cp:revision>72</cp:revision>
  <dcterms:created xsi:type="dcterms:W3CDTF">2020-06-03T11:07:00Z</dcterms:created>
  <dcterms:modified xsi:type="dcterms:W3CDTF">2020-06-04T15:59:39Z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