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4" r:id="rId1"/>
    <p:sldMasterId id="2147483816" r:id="rId2"/>
    <p:sldMasterId id="2147483840" r:id="rId3"/>
    <p:sldMasterId id="2147483864" r:id="rId4"/>
    <p:sldMasterId id="2147483876" r:id="rId5"/>
    <p:sldMasterId id="2147483888" r:id="rId6"/>
    <p:sldMasterId id="2147483900" r:id="rId7"/>
    <p:sldMasterId id="2147483924" r:id="rId8"/>
  </p:sldMasterIdLst>
  <p:notesMasterIdLst>
    <p:notesMasterId r:id="rId22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</p:sldIdLst>
  <p:sldSz cx="9144000" cy="5143500" type="screen16x9"/>
  <p:notesSz cx="6858000" cy="9144000"/>
  <p:embeddedFontLst>
    <p:embeddedFont>
      <p:font typeface="Montserrat" charset="0"/>
      <p:regular r:id="rId23"/>
      <p:bold r:id="rId24"/>
      <p:italic r:id="rId25"/>
      <p:boldItalic r:id="rId26"/>
    </p:embeddedFont>
    <p:embeddedFont>
      <p:font typeface="Constantia" pitchFamily="18" charset="0"/>
      <p:regular r:id="rId27"/>
      <p:bold r:id="rId28"/>
      <p:italic r:id="rId29"/>
      <p:boldItalic r:id="rId30"/>
    </p:embeddedFont>
    <p:embeddedFont>
      <p:font typeface="Trebuchet MS" pitchFamily="34" charset="0"/>
      <p:regular r:id="rId31"/>
      <p:bold r:id="rId32"/>
      <p:italic r:id="rId33"/>
      <p:boldItalic r:id="rId34"/>
    </p:embeddedFont>
    <p:embeddedFont>
      <p:font typeface="Wingdings 2" pitchFamily="18" charset="2"/>
      <p:regular r:id="rId35"/>
    </p:embeddedFont>
    <p:embeddedFont>
      <p:font typeface="Franklin Gothic Book" pitchFamily="34" charset="0"/>
      <p:regular r:id="rId36"/>
      <p:italic r:id="rId37"/>
    </p:embeddedFont>
    <p:embeddedFont>
      <p:font typeface="Lucida Sans" pitchFamily="34" charset="0"/>
      <p:regular r:id="rId38"/>
      <p:bold r:id="rId39"/>
      <p:italic r:id="rId40"/>
      <p:boldItalic r:id="rId41"/>
    </p:embeddedFont>
    <p:embeddedFont>
      <p:font typeface="Book Antiqua" pitchFamily="18" charset="0"/>
      <p:regular r:id="rId42"/>
      <p:bold r:id="rId43"/>
      <p:italic r:id="rId44"/>
      <p:boldItalic r:id="rId45"/>
    </p:embeddedFont>
    <p:embeddedFont>
      <p:font typeface="Rockwell" pitchFamily="18" charset="0"/>
      <p:regular r:id="rId46"/>
      <p:bold r:id="rId47"/>
      <p:italic r:id="rId48"/>
      <p:boldItalic r:id="rId49"/>
    </p:embeddedFont>
    <p:embeddedFont>
      <p:font typeface="Calibri" pitchFamily="34" charset="0"/>
      <p:regular r:id="rId50"/>
      <p:bold r:id="rId51"/>
      <p:italic r:id="rId52"/>
      <p:boldItalic r:id="rId53"/>
    </p:embeddedFont>
    <p:embeddedFont>
      <p:font typeface="Wingdings 3" pitchFamily="18" charset="2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3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font" Target="fonts/font28.fntdata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54" Type="http://schemas.openxmlformats.org/officeDocument/2006/relationships/font" Target="fonts/font32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font" Target="fonts/font31.fntdata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font" Target="fonts/font27.fntdata"/><Relationship Id="rId57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font" Target="fonts/font3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font" Target="fonts/font26.fntdata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29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774853"/>
            <a:ext cx="8305800" cy="85725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075299"/>
            <a:ext cx="8305800" cy="14859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2644727"/>
            <a:ext cx="45720" cy="3429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51435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95250" y="2571750"/>
            <a:ext cx="51435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400050"/>
            <a:ext cx="5105400" cy="2151126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2654898"/>
            <a:ext cx="5114778" cy="825936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4918462"/>
            <a:ext cx="2002464" cy="17017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4918460"/>
            <a:ext cx="2927722" cy="17145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4917186"/>
            <a:ext cx="588336" cy="17145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116378"/>
            <a:ext cx="6255488" cy="1021556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28751"/>
            <a:ext cx="6255488" cy="55763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4917610"/>
            <a:ext cx="2002464" cy="17017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4917608"/>
            <a:ext cx="2895600" cy="17145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4916334"/>
            <a:ext cx="588336" cy="171450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200151"/>
            <a:ext cx="3520440" cy="339447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4400550"/>
            <a:ext cx="3520440" cy="3429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283880"/>
            <a:ext cx="3520440" cy="308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42048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5897880" cy="88011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3062"/>
            <a:ext cx="5897880" cy="451884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239000" cy="32788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74" y="753501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8" y="749112"/>
            <a:ext cx="4319527" cy="323443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857250"/>
            <a:ext cx="3429000" cy="154305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2462726"/>
            <a:ext cx="3429000" cy="144018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780752"/>
            <a:ext cx="4206240" cy="315468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06217"/>
            <a:ext cx="1524000" cy="4388644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3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4918462"/>
            <a:ext cx="2002464" cy="170177"/>
          </a:xfrm>
        </p:spPr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917186"/>
            <a:ext cx="3657600" cy="171450"/>
          </a:xfrm>
        </p:spPr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4914900"/>
            <a:ext cx="588336" cy="1714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30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30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0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28900"/>
            <a:ext cx="7924800" cy="10287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19148"/>
            <a:ext cx="7924800" cy="738552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3687744"/>
            <a:ext cx="7924800" cy="3226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7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0" y="1151337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5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151336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3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09728"/>
            <a:ext cx="8814816" cy="18790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285751"/>
            <a:ext cx="8229600" cy="165735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114550"/>
            <a:ext cx="6560234" cy="131445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2450592"/>
            <a:ext cx="74066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73673"/>
            <a:ext cx="7772400" cy="2048256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65785"/>
            <a:ext cx="7772400" cy="1132284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61"/>
            <a:ext cx="8229600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956322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771651"/>
            <a:ext cx="4041775" cy="29563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14"/>
            <a:ext cx="822960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041704"/>
            <a:ext cx="5486400" cy="68419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09728"/>
            <a:ext cx="8814816" cy="18790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285751"/>
            <a:ext cx="8229600" cy="165735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114550"/>
            <a:ext cx="6560234" cy="131445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2450592"/>
            <a:ext cx="74066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73673"/>
            <a:ext cx="7772400" cy="2048256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65785"/>
            <a:ext cx="7772400" cy="1132284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61"/>
            <a:ext cx="8229600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956322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9563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14"/>
            <a:ext cx="822960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041703"/>
            <a:ext cx="5486400" cy="68419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62484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200150"/>
            <a:ext cx="1984248" cy="280035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342900"/>
            <a:ext cx="19812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80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342900"/>
            <a:ext cx="20574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342900"/>
            <a:ext cx="6019800" cy="417195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200150"/>
            <a:ext cx="2057400" cy="33147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35087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4652750"/>
            <a:ext cx="2590800" cy="2880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4652750"/>
            <a:ext cx="3581400" cy="28803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4636148"/>
            <a:ext cx="609600" cy="3429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51435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85725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207062"/>
            <a:ext cx="7239000" cy="363474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4918462"/>
            <a:ext cx="2002464" cy="170177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4918460"/>
            <a:ext cx="3657600" cy="17145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4917186"/>
            <a:ext cx="588336" cy="17145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10314"/>
            <a:ext cx="8810846" cy="492404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25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34678"/>
            <a:ext cx="8229600" cy="339471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10314"/>
            <a:ext cx="8810846" cy="492404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25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34678"/>
            <a:ext cx="8229600" cy="339471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B4A3-4212-4E39-93DE-E053E8F69C28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Airbnb Bookings Analysis</a:t>
            </a:r>
            <a:b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800" b="1" dirty="0" smtClean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by – Sourav Chowdhury</a:t>
            </a:r>
            <a:endParaRPr sz="1800" b="1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013" y="330010"/>
            <a:ext cx="8226162" cy="488138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Top most busiest host name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Sonder (NYC</a:t>
            </a:r>
            <a:r>
              <a:rPr lang="en-US" sz="1800" dirty="0" smtClean="0"/>
              <a:t>), Blueground, Michael and David are top most busiest host and their hostess nights are 327, 230, 371, 202.</a:t>
            </a:r>
          </a:p>
          <a:p>
            <a:r>
              <a:rPr lang="en-US" sz="1800" dirty="0" smtClean="0"/>
              <a:t>Above these host are hosting their nights in Manhattan, Brooklyn.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7" name="Content Placeholder 6" descr="Airbnb4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210034"/>
            <a:ext cx="4059238" cy="25506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Most demanded room type</a:t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In this analyze report we will analysis the below observation:</a:t>
            </a:r>
          </a:p>
          <a:p>
            <a:r>
              <a:rPr lang="en-IN" sz="2000" dirty="0" smtClean="0"/>
              <a:t>Maximum stay nights.</a:t>
            </a:r>
          </a:p>
          <a:p>
            <a:r>
              <a:rPr lang="en-IN" sz="2000" dirty="0" smtClean="0"/>
              <a:t>Most choices room type.</a:t>
            </a:r>
          </a:p>
          <a:p>
            <a:r>
              <a:rPr lang="en-IN" sz="2000" dirty="0" smtClean="0"/>
              <a:t>Top booking areas.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Most demanded room type</a:t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Manhattan, Brooklyn, Queens and are the maximum booking nights areas and quantities are 13199, 10132, 9559, 652 correspond with room type.</a:t>
            </a:r>
          </a:p>
          <a:p>
            <a:r>
              <a:rPr lang="en-IN" sz="2000" dirty="0" smtClean="0"/>
              <a:t>Most of people are prefer to stay in </a:t>
            </a:r>
            <a:r>
              <a:rPr lang="en-US" sz="2000" dirty="0" smtClean="0"/>
              <a:t>Entire home/apt, Private </a:t>
            </a:r>
            <a:r>
              <a:rPr lang="en-US" sz="2000" dirty="0" smtClean="0"/>
              <a:t>room.</a:t>
            </a:r>
          </a:p>
          <a:p>
            <a:endParaRPr lang="en-US" sz="2000" dirty="0"/>
          </a:p>
        </p:txBody>
      </p:sp>
      <p:pic>
        <p:nvPicPr>
          <p:cNvPr id="6" name="Content Placeholder 5" descr="Airbnb5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149075"/>
            <a:ext cx="4038600" cy="2048425"/>
          </a:xfrm>
        </p:spPr>
      </p:pic>
      <p:pic>
        <p:nvPicPr>
          <p:cNvPr id="9" name="Picture 8" descr="Airbnb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79" y="893774"/>
            <a:ext cx="4283242" cy="2131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955651"/>
            <a:ext cx="8229600" cy="361634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Manhattan and Brooklyn are the top most  booking generated area for Airbnb.</a:t>
            </a:r>
          </a:p>
          <a:p>
            <a:r>
              <a:rPr lang="en-IN" sz="2000" dirty="0" smtClean="0"/>
              <a:t>High price hotels available in </a:t>
            </a:r>
            <a:r>
              <a:rPr lang="en-US" sz="2000" dirty="0" smtClean="0"/>
              <a:t>Manhattan, </a:t>
            </a:r>
            <a:r>
              <a:rPr lang="en-US" sz="2000" dirty="0" smtClean="0"/>
              <a:t>Queens </a:t>
            </a:r>
            <a:r>
              <a:rPr lang="en-US" sz="2000" dirty="0" smtClean="0"/>
              <a:t>and Brooklyn.</a:t>
            </a:r>
          </a:p>
          <a:p>
            <a:r>
              <a:rPr lang="en-IN" sz="2000" dirty="0" smtClean="0"/>
              <a:t>People prefer to stay in low price hotel.</a:t>
            </a:r>
          </a:p>
          <a:p>
            <a:r>
              <a:rPr lang="en-US" sz="2000" dirty="0" smtClean="0"/>
              <a:t>Sonder (NYC</a:t>
            </a:r>
            <a:r>
              <a:rPr lang="en-US" sz="2000" dirty="0" smtClean="0"/>
              <a:t>), Blueground, Michael and David are the top most busiest host.</a:t>
            </a:r>
          </a:p>
          <a:p>
            <a:r>
              <a:rPr lang="en-IN" sz="2000" dirty="0" smtClean="0"/>
              <a:t>People prefer to stay in </a:t>
            </a:r>
            <a:r>
              <a:rPr lang="en-US" sz="2000" dirty="0" smtClean="0"/>
              <a:t>Entire home/apt or Private </a:t>
            </a:r>
            <a:r>
              <a:rPr lang="en-US" sz="2000" dirty="0" smtClean="0"/>
              <a:t>room.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46886"/>
            <a:ext cx="8229600" cy="581813"/>
          </a:xfrm>
        </p:spPr>
        <p:txBody>
          <a:bodyPr>
            <a:noAutofit/>
          </a:bodyPr>
          <a:lstStyle/>
          <a:p>
            <a:r>
              <a:rPr lang="en-IN" sz="2400" dirty="0" smtClean="0"/>
              <a:t>Conclusion</a:t>
            </a:r>
            <a:br>
              <a:rPr lang="en-IN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48" y="767014"/>
            <a:ext cx="7467600" cy="3394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 smtClean="0"/>
              <a:t>Data Summary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Top most booking location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Customer preferable price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Most review earning hotel names with location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Top most busiest host name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Most demanded room type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/>
              <a:t>Conclusion</a:t>
            </a:r>
          </a:p>
          <a:p>
            <a:pPr>
              <a:buFont typeface="Wingdings" pitchFamily="2" charset="2"/>
              <a:buChar char="v"/>
            </a:pPr>
            <a:endParaRPr lang="en-IN" sz="2000" dirty="0" smtClean="0"/>
          </a:p>
          <a:p>
            <a:pPr>
              <a:buFont typeface="Wingdings" pitchFamily="2" charset="2"/>
              <a:buChar char="v"/>
            </a:pPr>
            <a:endParaRPr lang="en-IN" sz="2000" dirty="0" smtClean="0"/>
          </a:p>
          <a:p>
            <a:pPr>
              <a:buFont typeface="Wingdings" pitchFamily="2" charset="2"/>
              <a:buChar char="v"/>
            </a:pPr>
            <a:endParaRPr lang="en-IN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36" y="205979"/>
            <a:ext cx="7519164" cy="440289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Points for Discussion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12" y="205985"/>
            <a:ext cx="7484788" cy="570917"/>
          </a:xfrm>
        </p:spPr>
        <p:txBody>
          <a:bodyPr>
            <a:noAutofit/>
          </a:bodyPr>
          <a:lstStyle/>
          <a:p>
            <a:r>
              <a:rPr lang="en-IN" sz="1800" dirty="0" smtClean="0">
                <a:solidFill>
                  <a:srgbClr val="FF0000"/>
                </a:solidFill>
              </a:rPr>
              <a:t>Data Summary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75" y="760141"/>
            <a:ext cx="7467600" cy="339447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1600" b="1" dirty="0" smtClean="0">
                <a:solidFill>
                  <a:srgbClr val="00B050"/>
                </a:solidFill>
              </a:rPr>
              <a:t>new_airbnb_df: </a:t>
            </a:r>
            <a:r>
              <a:rPr lang="en-IN" sz="1600" dirty="0" smtClean="0"/>
              <a:t>This data frame contains all the necessary information regarding Airbnb bookings.</a:t>
            </a:r>
          </a:p>
          <a:p>
            <a:pPr>
              <a:buFont typeface="Wingdings" pitchFamily="2" charset="2"/>
              <a:buChar char="v"/>
            </a:pPr>
            <a:r>
              <a:rPr lang="en-IN" sz="1600" b="1" dirty="0" smtClean="0">
                <a:solidFill>
                  <a:srgbClr val="00B050"/>
                </a:solidFill>
              </a:rPr>
              <a:t>h</a:t>
            </a:r>
            <a:r>
              <a:rPr lang="en-IN" sz="1600" b="1" dirty="0" smtClean="0">
                <a:solidFill>
                  <a:srgbClr val="00B050"/>
                </a:solidFill>
              </a:rPr>
              <a:t>ost_areas: </a:t>
            </a:r>
            <a:r>
              <a:rPr lang="en-IN" sz="1600" dirty="0" smtClean="0"/>
              <a:t>It contains top most booking counts with location and host name.</a:t>
            </a: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B050"/>
                </a:solidFill>
              </a:rPr>
              <a:t>areas_reviews: </a:t>
            </a:r>
            <a:r>
              <a:rPr lang="en-US" sz="1600" dirty="0" smtClean="0"/>
              <a:t>It contains information about high price bookings with hotel name, location, room type, stay nights, reviews.</a:t>
            </a: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B050"/>
                </a:solidFill>
              </a:rPr>
              <a:t>price_reviews: </a:t>
            </a:r>
            <a:r>
              <a:rPr lang="en-US" sz="1600" dirty="0" smtClean="0"/>
              <a:t>It contains information </a:t>
            </a:r>
            <a:r>
              <a:rPr lang="en-US" sz="1600" dirty="0" smtClean="0"/>
              <a:t>about most number of earning reviews with </a:t>
            </a:r>
            <a:r>
              <a:rPr lang="en-US" sz="1600" dirty="0" smtClean="0"/>
              <a:t>hotel name, location, room type, stay </a:t>
            </a:r>
            <a:r>
              <a:rPr lang="en-US" sz="1600" dirty="0" smtClean="0"/>
              <a:t>nights, price.</a:t>
            </a: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B050"/>
                </a:solidFill>
              </a:rPr>
              <a:t>busiest_hosts: </a:t>
            </a:r>
            <a:r>
              <a:rPr lang="en-US" sz="1600" dirty="0" smtClean="0"/>
              <a:t>It contains top most busiest host name with host night counts.</a:t>
            </a:r>
          </a:p>
          <a:p>
            <a:pPr>
              <a:buFont typeface="Wingdings" pitchFamily="2" charset="2"/>
              <a:buChar char="v"/>
            </a:pPr>
            <a:r>
              <a:rPr lang="en-US" sz="1600" b="1" dirty="0" smtClean="0">
                <a:solidFill>
                  <a:srgbClr val="00B050"/>
                </a:solidFill>
              </a:rPr>
              <a:t>traffic_areas: </a:t>
            </a:r>
            <a:r>
              <a:rPr lang="en-US" sz="1600" dirty="0" smtClean="0"/>
              <a:t>It contains most preferable room type with location, booking nights.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endParaRPr lang="en-US" sz="18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pPr>
              <a:buFont typeface="Wingdings" pitchFamily="2" charset="2"/>
              <a:buChar char="v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62" y="426263"/>
            <a:ext cx="7189154" cy="584391"/>
          </a:xfrm>
        </p:spPr>
        <p:txBody>
          <a:bodyPr>
            <a:normAutofit fontScale="90000"/>
          </a:bodyPr>
          <a:lstStyle/>
          <a:p>
            <a:r>
              <a:rPr lang="en-IN" sz="2700" b="1" dirty="0" smtClean="0">
                <a:solidFill>
                  <a:srgbClr val="FF0000"/>
                </a:solidFill>
              </a:rPr>
              <a:t>Top most booking location</a:t>
            </a:r>
            <a:r>
              <a:rPr lang="en-IN" sz="4800" dirty="0" smtClean="0"/>
              <a:t/>
            </a:r>
            <a:br>
              <a:rPr lang="en-IN" sz="4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5022"/>
            <a:ext cx="7467600" cy="38796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After analyzing this we will answered the following questions.</a:t>
            </a:r>
          </a:p>
          <a:p>
            <a:pPr>
              <a:buNone/>
            </a:pPr>
            <a:endParaRPr lang="en-IN" sz="2000" dirty="0" smtClean="0"/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Which all areas generated most business for Airbnb?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Booking counts of those areas.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Top most host name.</a:t>
            </a:r>
          </a:p>
          <a:p>
            <a:pPr>
              <a:buFont typeface="Wingdings" pitchFamily="2" charset="2"/>
              <a:buChar char="§"/>
            </a:pPr>
            <a:r>
              <a:rPr lang="en-IN" sz="2000" dirty="0" smtClean="0"/>
              <a:t>Highest booking number correspond with host name and area.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Top most booking location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541062" cy="33944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smtClean="0"/>
              <a:t>Manhattan, Brooklyn are the top most business generated area for Airbnb. As per booking report around 650 bookings come from Manhattan and 159 booking comes from Brooklyn.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Sonder (NYC</a:t>
            </a:r>
            <a:r>
              <a:rPr lang="en-US" sz="1800" dirty="0" smtClean="0"/>
              <a:t>), Blueground, Michael, David are </a:t>
            </a:r>
            <a:r>
              <a:rPr lang="en-US" sz="1900" dirty="0" smtClean="0"/>
              <a:t>hosted</a:t>
            </a:r>
            <a:r>
              <a:rPr lang="en-US" sz="1800" dirty="0" smtClean="0"/>
              <a:t> most number of nights. Sonder </a:t>
            </a:r>
            <a:r>
              <a:rPr lang="en-US" sz="1800" dirty="0" smtClean="0"/>
              <a:t>(NYC</a:t>
            </a:r>
            <a:r>
              <a:rPr lang="en-US" sz="1800" dirty="0" smtClean="0"/>
              <a:t>) hosted 327 nights in Manhattan, Blueground </a:t>
            </a:r>
            <a:r>
              <a:rPr lang="en-US" sz="1800" dirty="0" smtClean="0"/>
              <a:t>hosted </a:t>
            </a:r>
            <a:r>
              <a:rPr lang="en-US" sz="1800" dirty="0" smtClean="0"/>
              <a:t>212 </a:t>
            </a:r>
            <a:r>
              <a:rPr lang="en-US" sz="1800" dirty="0" smtClean="0"/>
              <a:t>nights in </a:t>
            </a:r>
            <a:r>
              <a:rPr lang="en-US" sz="1800" dirty="0" smtClean="0"/>
              <a:t>Manhattan, Michael </a:t>
            </a:r>
            <a:r>
              <a:rPr lang="en-US" sz="1800" dirty="0" smtClean="0"/>
              <a:t>hosted </a:t>
            </a:r>
            <a:r>
              <a:rPr lang="en-US" sz="1800" dirty="0" smtClean="0"/>
              <a:t>202 </a:t>
            </a:r>
            <a:r>
              <a:rPr lang="en-US" sz="1800" dirty="0" smtClean="0"/>
              <a:t>nights in </a:t>
            </a:r>
            <a:r>
              <a:rPr lang="en-US" sz="1800" dirty="0" smtClean="0"/>
              <a:t>Manhattan and 159 </a:t>
            </a:r>
            <a:r>
              <a:rPr lang="en-US" sz="1800" dirty="0" smtClean="0"/>
              <a:t>nights in </a:t>
            </a:r>
            <a:r>
              <a:rPr lang="en-US" sz="1800" dirty="0" smtClean="0"/>
              <a:t>Brooklyn.</a:t>
            </a:r>
          </a:p>
          <a:p>
            <a:pPr>
              <a:buFont typeface="Wingdings" pitchFamily="2" charset="2"/>
              <a:buChar char="§"/>
            </a:pPr>
            <a:r>
              <a:rPr lang="en-IN" sz="1800" dirty="0" smtClean="0"/>
              <a:t>Highest booking number comes from </a:t>
            </a:r>
            <a:r>
              <a:rPr lang="en-US" sz="1800" dirty="0" smtClean="0"/>
              <a:t>Manhattan and hosted by </a:t>
            </a:r>
            <a:r>
              <a:rPr lang="en-US" sz="1800" dirty="0" smtClean="0"/>
              <a:t>Sonder (NYC</a:t>
            </a:r>
            <a:r>
              <a:rPr lang="en-US" sz="1800" dirty="0" smtClean="0"/>
              <a:t>).</a:t>
            </a:r>
          </a:p>
        </p:txBody>
      </p:sp>
      <p:pic>
        <p:nvPicPr>
          <p:cNvPr id="18" name="Content Placeholder 17" descr="Airbnb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15760" y="1278905"/>
            <a:ext cx="4125112" cy="3183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141" y="205980"/>
            <a:ext cx="7491663" cy="976552"/>
          </a:xfrm>
        </p:spPr>
        <p:txBody>
          <a:bodyPr>
            <a:normAutofit fontScale="90000"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Customer preferable price and Most review earning hotel names with location 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23784"/>
            <a:ext cx="7467600" cy="33708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In this section we will try to find the below questions answer: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High charges hotel list.</a:t>
            </a:r>
          </a:p>
          <a:p>
            <a:r>
              <a:rPr lang="en-IN" sz="2000" dirty="0" smtClean="0"/>
              <a:t>Customer preferable price.</a:t>
            </a:r>
          </a:p>
          <a:p>
            <a:r>
              <a:rPr lang="en-IN" sz="2000" dirty="0" smtClean="0"/>
              <a:t>Most review earning hotel.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Customer preferable price and Most review earning hotel names with location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Manhattan, Queens and Brooklyn are the most costly area for hotels and price is 10000.</a:t>
            </a:r>
          </a:p>
          <a:p>
            <a:r>
              <a:rPr lang="en-IN" sz="1600" dirty="0" smtClean="0"/>
              <a:t>Most customer are prefer to stay in low price hotel which are belong to </a:t>
            </a:r>
            <a:r>
              <a:rPr lang="en-US" sz="1600" dirty="0" smtClean="0"/>
              <a:t>Queens, Brooklyn, </a:t>
            </a:r>
            <a:r>
              <a:rPr lang="en-US" sz="1600" dirty="0" smtClean="0"/>
              <a:t>Manhattan</a:t>
            </a:r>
            <a:r>
              <a:rPr lang="en-US" sz="1600" dirty="0" smtClean="0"/>
              <a:t>.</a:t>
            </a:r>
          </a:p>
          <a:p>
            <a:r>
              <a:rPr lang="en-IN" sz="1600" dirty="0" smtClean="0"/>
              <a:t>Top most review earning hotels are </a:t>
            </a:r>
            <a:r>
              <a:rPr lang="en-US" sz="1600" dirty="0" smtClean="0"/>
              <a:t>Hillside , Loft Suite @ The Box House Hotel, Artsy Private BR in Fort Greene </a:t>
            </a:r>
            <a:r>
              <a:rPr lang="en-US" sz="1600" dirty="0" smtClean="0"/>
              <a:t>Cumberland which are present in Queens and Brooklyn.</a:t>
            </a:r>
          </a:p>
          <a:p>
            <a:endParaRPr lang="en-US" sz="2000" dirty="0"/>
          </a:p>
        </p:txBody>
      </p:sp>
      <p:pic>
        <p:nvPicPr>
          <p:cNvPr id="6" name="Content Placeholder 5" descr="Airbnb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30751" y="1266555"/>
            <a:ext cx="4314181" cy="1655400"/>
          </a:xfrm>
        </p:spPr>
      </p:pic>
      <p:pic>
        <p:nvPicPr>
          <p:cNvPr id="7" name="Picture 6" descr="Airbnb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749" y="3116140"/>
            <a:ext cx="4362998" cy="1916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6889" y="398761"/>
            <a:ext cx="8239913" cy="543140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Top most busiest host name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5950" y="1008504"/>
            <a:ext cx="8229600" cy="41349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In the section we will analysis the below report card:</a:t>
            </a:r>
          </a:p>
          <a:p>
            <a:endParaRPr lang="en-IN" sz="2000" dirty="0" smtClean="0"/>
          </a:p>
          <a:p>
            <a:r>
              <a:rPr lang="en-IN" sz="2000" dirty="0" smtClean="0"/>
              <a:t>Most busiest host names.</a:t>
            </a:r>
          </a:p>
          <a:p>
            <a:r>
              <a:rPr lang="en-IN" sz="2000" dirty="0" smtClean="0"/>
              <a:t>Number of hosted nights.</a:t>
            </a:r>
          </a:p>
          <a:p>
            <a:r>
              <a:rPr lang="en-IN" sz="2000" dirty="0" smtClean="0"/>
              <a:t>Number of nights hosted with areas.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262" y="205979"/>
            <a:ext cx="8260538" cy="378412"/>
          </a:xfrm>
        </p:spPr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Top most busiest host name</a:t>
            </a:r>
            <a:endParaRPr lang="en-US" sz="2400" b="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3" y="705137"/>
            <a:ext cx="8229600" cy="35318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/>
              <a:t>In this observation we will find the below questions answer:</a:t>
            </a:r>
            <a:endParaRPr lang="en-US" sz="1800" dirty="0" smtClean="0"/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Busiest host names.</a:t>
            </a:r>
          </a:p>
          <a:p>
            <a:r>
              <a:rPr lang="en-IN" sz="1800" dirty="0" smtClean="0"/>
              <a:t>Maximum hostess nights.</a:t>
            </a:r>
          </a:p>
          <a:p>
            <a:r>
              <a:rPr lang="en-IN" sz="1800" dirty="0" smtClean="0"/>
              <a:t>Most number of hostess area with hosts name.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611</Words>
  <PresentationFormat>On-screen Show (16:9)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33" baseType="lpstr">
      <vt:lpstr>Arial</vt:lpstr>
      <vt:lpstr>Montserrat</vt:lpstr>
      <vt:lpstr>Constantia</vt:lpstr>
      <vt:lpstr>Wingdings</vt:lpstr>
      <vt:lpstr>Trebuchet MS</vt:lpstr>
      <vt:lpstr>Wingdings 2</vt:lpstr>
      <vt:lpstr>Franklin Gothic Book</vt:lpstr>
      <vt:lpstr>Lucida Sans</vt:lpstr>
      <vt:lpstr>Book Antiqua</vt:lpstr>
      <vt:lpstr>Rockwell</vt:lpstr>
      <vt:lpstr>Calibri</vt:lpstr>
      <vt:lpstr>Wingdings 3</vt:lpstr>
      <vt:lpstr>1_Paper</vt:lpstr>
      <vt:lpstr>Opulent</vt:lpstr>
      <vt:lpstr>1_Technic</vt:lpstr>
      <vt:lpstr>Apex</vt:lpstr>
      <vt:lpstr>1_Apex</vt:lpstr>
      <vt:lpstr>Foundry</vt:lpstr>
      <vt:lpstr>1_Foundry</vt:lpstr>
      <vt:lpstr>Office Theme</vt:lpstr>
      <vt:lpstr>           Capstone Project  Airbnb Bookings Analysis by – Sourav Chowdhury  </vt:lpstr>
      <vt:lpstr>Points for Discussion</vt:lpstr>
      <vt:lpstr>Data Summary</vt:lpstr>
      <vt:lpstr>Top most booking location </vt:lpstr>
      <vt:lpstr>Top most booking location</vt:lpstr>
      <vt:lpstr>Customer preferable price and Most review earning hotel names with location  </vt:lpstr>
      <vt:lpstr>Customer preferable price and Most review earning hotel names with location</vt:lpstr>
      <vt:lpstr>Top most busiest host name </vt:lpstr>
      <vt:lpstr>Top most busiest host name</vt:lpstr>
      <vt:lpstr>Top most busiest host name</vt:lpstr>
      <vt:lpstr>Most demanded room type </vt:lpstr>
      <vt:lpstr>Most demanded room type 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Airbnb Bookings Analysis by – Sourav Chowdhury</dc:title>
  <dc:creator>Sourav Chowdhury</dc:creator>
  <cp:lastModifiedBy>Windows User</cp:lastModifiedBy>
  <cp:revision>47</cp:revision>
  <dcterms:modified xsi:type="dcterms:W3CDTF">2022-04-12T17:39:12Z</dcterms:modified>
</cp:coreProperties>
</file>