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59" r:id="rId5"/>
    <p:sldId id="260" r:id="rId6"/>
    <p:sldId id="261" r:id="rId7"/>
    <p:sldId id="266" r:id="rId8"/>
    <p:sldId id="262" r:id="rId9"/>
    <p:sldId id="263" r:id="rId10"/>
    <p:sldId id="265"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80"/>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75C14C2-DE04-7346-9883-4E6FC7F9F0AE}"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131625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75C14C2-DE04-7346-9883-4E6FC7F9F0AE}" type="datetimeFigureOut">
              <a:rPr lang="en-US" smtClean="0"/>
              <a:t>1/21/21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261947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75C14C2-DE04-7346-9883-4E6FC7F9F0AE}"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773244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75C14C2-DE04-7346-9883-4E6FC7F9F0AE}"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920FB-2263-1942-8D05-3AE8CB90AD5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26683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5C14C2-DE04-7346-9883-4E6FC7F9F0AE}"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3324151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5C14C2-DE04-7346-9883-4E6FC7F9F0AE}" type="datetimeFigureOut">
              <a:rPr lang="en-US" smtClean="0"/>
              <a:t>1/21/21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244339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5C14C2-DE04-7346-9883-4E6FC7F9F0AE}" type="datetimeFigureOut">
              <a:rPr lang="en-US" smtClean="0"/>
              <a:t>1/21/21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1719108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5C14C2-DE04-7346-9883-4E6FC7F9F0AE}"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3988340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5C14C2-DE04-7346-9883-4E6FC7F9F0AE}"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222615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F75C14C2-DE04-7346-9883-4E6FC7F9F0AE}"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53373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5C14C2-DE04-7346-9883-4E6FC7F9F0AE}"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220031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75C14C2-DE04-7346-9883-4E6FC7F9F0AE}" type="datetimeFigureOut">
              <a:rPr lang="en-US" smtClean="0"/>
              <a:t>1/21/21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370936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75C14C2-DE04-7346-9883-4E6FC7F9F0AE}" type="datetimeFigureOut">
              <a:rPr lang="en-US" smtClean="0"/>
              <a:t>1/21/21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165557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F75C14C2-DE04-7346-9883-4E6FC7F9F0AE}" type="datetimeFigureOut">
              <a:rPr lang="en-US" smtClean="0"/>
              <a:t>1/21/21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219676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5C14C2-DE04-7346-9883-4E6FC7F9F0AE}" type="datetimeFigureOut">
              <a:rPr lang="en-US" smtClean="0"/>
              <a:t>1/21/21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283691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F75C14C2-DE04-7346-9883-4E6FC7F9F0AE}" type="datetimeFigureOut">
              <a:rPr lang="en-US" smtClean="0"/>
              <a:t>1/21/21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215659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75C14C2-DE04-7346-9883-4E6FC7F9F0AE}" type="datetimeFigureOut">
              <a:rPr lang="en-US" smtClean="0"/>
              <a:t>1/21/21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920FB-2263-1942-8D05-3AE8CB90AD56}" type="slidenum">
              <a:rPr lang="en-US" smtClean="0"/>
              <a:t>‹#›</a:t>
            </a:fld>
            <a:endParaRPr lang="en-US"/>
          </a:p>
        </p:txBody>
      </p:sp>
    </p:spTree>
    <p:extLst>
      <p:ext uri="{BB962C8B-B14F-4D97-AF65-F5344CB8AC3E}">
        <p14:creationId xmlns:p14="http://schemas.microsoft.com/office/powerpoint/2010/main" val="114288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5C14C2-DE04-7346-9883-4E6FC7F9F0AE}" type="datetimeFigureOut">
              <a:rPr lang="en-US" smtClean="0"/>
              <a:t>1/21/21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3920FB-2263-1942-8D05-3AE8CB90AD56}" type="slidenum">
              <a:rPr lang="en-US" smtClean="0"/>
              <a:t>‹#›</a:t>
            </a:fld>
            <a:endParaRPr lang="en-US"/>
          </a:p>
        </p:txBody>
      </p:sp>
    </p:spTree>
    <p:extLst>
      <p:ext uri="{BB962C8B-B14F-4D97-AF65-F5344CB8AC3E}">
        <p14:creationId xmlns:p14="http://schemas.microsoft.com/office/powerpoint/2010/main" val="323035764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53E2478-8292-5B40-80C2-35826187BA67}"/>
              </a:ext>
            </a:extLst>
          </p:cNvPr>
          <p:cNvSpPr txBox="1">
            <a:spLocks/>
          </p:cNvSpPr>
          <p:nvPr/>
        </p:nvSpPr>
        <p:spPr>
          <a:xfrm>
            <a:off x="1356758" y="2159154"/>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b="1">
                <a:solidFill>
                  <a:schemeClr val="tx1"/>
                </a:solidFill>
              </a:rPr>
              <a:t>Project output</a:t>
            </a:r>
            <a:endParaRPr lang="en-US" b="1" dirty="0">
              <a:solidFill>
                <a:schemeClr val="tx1"/>
              </a:solidFill>
            </a:endParaRPr>
          </a:p>
        </p:txBody>
      </p:sp>
      <p:sp>
        <p:nvSpPr>
          <p:cNvPr id="7" name="Title 5">
            <a:extLst>
              <a:ext uri="{FF2B5EF4-FFF2-40B4-BE49-F238E27FC236}">
                <a16:creationId xmlns:a16="http://schemas.microsoft.com/office/drawing/2014/main" id="{4314A95C-F77D-C446-85AF-DDA6668B0193}"/>
              </a:ext>
            </a:extLst>
          </p:cNvPr>
          <p:cNvSpPr>
            <a:spLocks noGrp="1"/>
          </p:cNvSpPr>
          <p:nvPr>
            <p:ph type="subTitle" idx="1"/>
          </p:nvPr>
        </p:nvSpPr>
        <p:spPr>
          <a:xfrm>
            <a:off x="3572925" y="3069450"/>
            <a:ext cx="5046149" cy="861420"/>
          </a:xfrm>
        </p:spPr>
        <p:txBody>
          <a:bodyPr/>
          <a:lstStyle/>
          <a:p>
            <a:r>
              <a:rPr lang="en-US" dirty="0"/>
              <a:t>Bank Reviews – Complaints Analysis</a:t>
            </a:r>
          </a:p>
        </p:txBody>
      </p:sp>
    </p:spTree>
    <p:extLst>
      <p:ext uri="{BB962C8B-B14F-4D97-AF65-F5344CB8AC3E}">
        <p14:creationId xmlns:p14="http://schemas.microsoft.com/office/powerpoint/2010/main" val="735350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7980-BB31-C344-9AD0-1D625F4623E6}"/>
              </a:ext>
            </a:extLst>
          </p:cNvPr>
          <p:cNvSpPr>
            <a:spLocks noGrp="1"/>
          </p:cNvSpPr>
          <p:nvPr>
            <p:ph type="title"/>
          </p:nvPr>
        </p:nvSpPr>
        <p:spPr>
          <a:xfrm>
            <a:off x="645130" y="210981"/>
            <a:ext cx="9404723" cy="1400530"/>
          </a:xfrm>
        </p:spPr>
        <p:txBody>
          <a:bodyPr/>
          <a:lstStyle/>
          <a:p>
            <a:r>
              <a:rPr lang="en-US" dirty="0"/>
              <a:t>Prediction of Star Rating Using Reviews:</a:t>
            </a:r>
          </a:p>
        </p:txBody>
      </p:sp>
      <p:sp>
        <p:nvSpPr>
          <p:cNvPr id="3" name="Content Placeholder 2">
            <a:extLst>
              <a:ext uri="{FF2B5EF4-FFF2-40B4-BE49-F238E27FC236}">
                <a16:creationId xmlns:a16="http://schemas.microsoft.com/office/drawing/2014/main" id="{A46D9C2A-C182-1C44-AE3A-1AE98FDB1501}"/>
              </a:ext>
            </a:extLst>
          </p:cNvPr>
          <p:cNvSpPr>
            <a:spLocks noGrp="1"/>
          </p:cNvSpPr>
          <p:nvPr>
            <p:ph idx="1"/>
          </p:nvPr>
        </p:nvSpPr>
        <p:spPr>
          <a:xfrm>
            <a:off x="1103312" y="1701892"/>
            <a:ext cx="8946541" cy="1909482"/>
          </a:xfrm>
        </p:spPr>
        <p:txBody>
          <a:bodyPr/>
          <a:lstStyle/>
          <a:p>
            <a:r>
              <a:rPr lang="en-US" dirty="0"/>
              <a:t>Star Ratings in the given data is 1 and 5, so this is a problem is of binomial classification.</a:t>
            </a:r>
          </a:p>
          <a:p>
            <a:r>
              <a:rPr lang="en-US" dirty="0"/>
              <a:t>Where 1 being poor rating and 5 being best rating.</a:t>
            </a:r>
          </a:p>
          <a:p>
            <a:r>
              <a:rPr lang="en-US" dirty="0"/>
              <a:t>For this we will use </a:t>
            </a:r>
            <a:r>
              <a:rPr lang="en-US" dirty="0" err="1"/>
              <a:t>Sklearn</a:t>
            </a:r>
            <a:r>
              <a:rPr lang="en-US" dirty="0"/>
              <a:t> Logistic Regression, where target variable is Ratings and X variable is Reviews</a:t>
            </a:r>
          </a:p>
          <a:p>
            <a:endParaRPr lang="en-US" dirty="0"/>
          </a:p>
        </p:txBody>
      </p:sp>
      <p:pic>
        <p:nvPicPr>
          <p:cNvPr id="5" name="Picture 4">
            <a:extLst>
              <a:ext uri="{FF2B5EF4-FFF2-40B4-BE49-F238E27FC236}">
                <a16:creationId xmlns:a16="http://schemas.microsoft.com/office/drawing/2014/main" id="{F4286821-5EE4-C847-8C03-7732EC89A322}"/>
              </a:ext>
            </a:extLst>
          </p:cNvPr>
          <p:cNvPicPr>
            <a:picLocks noChangeAspect="1"/>
          </p:cNvPicPr>
          <p:nvPr/>
        </p:nvPicPr>
        <p:blipFill>
          <a:blip r:embed="rId2"/>
          <a:stretch>
            <a:fillRect/>
          </a:stretch>
        </p:blipFill>
        <p:spPr>
          <a:xfrm>
            <a:off x="645130" y="3873408"/>
            <a:ext cx="7239000" cy="1282700"/>
          </a:xfrm>
          <a:prstGeom prst="rect">
            <a:avLst/>
          </a:prstGeom>
        </p:spPr>
      </p:pic>
      <p:pic>
        <p:nvPicPr>
          <p:cNvPr id="9" name="Picture 8">
            <a:extLst>
              <a:ext uri="{FF2B5EF4-FFF2-40B4-BE49-F238E27FC236}">
                <a16:creationId xmlns:a16="http://schemas.microsoft.com/office/drawing/2014/main" id="{A4E08590-DB90-124C-B2A1-27FBAE2D23F2}"/>
              </a:ext>
            </a:extLst>
          </p:cNvPr>
          <p:cNvPicPr>
            <a:picLocks noChangeAspect="1"/>
          </p:cNvPicPr>
          <p:nvPr/>
        </p:nvPicPr>
        <p:blipFill>
          <a:blip r:embed="rId3"/>
          <a:stretch>
            <a:fillRect/>
          </a:stretch>
        </p:blipFill>
        <p:spPr>
          <a:xfrm>
            <a:off x="5160579" y="5275419"/>
            <a:ext cx="6858000" cy="1371600"/>
          </a:xfrm>
          <a:prstGeom prst="rect">
            <a:avLst/>
          </a:prstGeom>
        </p:spPr>
      </p:pic>
      <p:sp>
        <p:nvSpPr>
          <p:cNvPr id="10" name="TextBox 9">
            <a:extLst>
              <a:ext uri="{FF2B5EF4-FFF2-40B4-BE49-F238E27FC236}">
                <a16:creationId xmlns:a16="http://schemas.microsoft.com/office/drawing/2014/main" id="{6E25D04D-455E-9F4C-83EF-C1F597E57904}"/>
              </a:ext>
            </a:extLst>
          </p:cNvPr>
          <p:cNvSpPr txBox="1"/>
          <p:nvPr/>
        </p:nvSpPr>
        <p:spPr>
          <a:xfrm>
            <a:off x="8092965" y="4145426"/>
            <a:ext cx="1569660" cy="369332"/>
          </a:xfrm>
          <a:prstGeom prst="rect">
            <a:avLst/>
          </a:prstGeom>
          <a:noFill/>
        </p:spPr>
        <p:txBody>
          <a:bodyPr wrap="none" rtlCol="0">
            <a:spAutoFit/>
          </a:bodyPr>
          <a:lstStyle/>
          <a:p>
            <a:r>
              <a:rPr lang="en-US" dirty="0"/>
              <a:t>Train Data	</a:t>
            </a:r>
          </a:p>
        </p:txBody>
      </p:sp>
      <p:sp>
        <p:nvSpPr>
          <p:cNvPr id="11" name="TextBox 10">
            <a:extLst>
              <a:ext uri="{FF2B5EF4-FFF2-40B4-BE49-F238E27FC236}">
                <a16:creationId xmlns:a16="http://schemas.microsoft.com/office/drawing/2014/main" id="{0FF6D62C-E294-574B-BB71-8AE66E312522}"/>
              </a:ext>
            </a:extLst>
          </p:cNvPr>
          <p:cNvSpPr txBox="1"/>
          <p:nvPr/>
        </p:nvSpPr>
        <p:spPr>
          <a:xfrm>
            <a:off x="3034806" y="5873271"/>
            <a:ext cx="1229824" cy="369332"/>
          </a:xfrm>
          <a:prstGeom prst="rect">
            <a:avLst/>
          </a:prstGeom>
          <a:noFill/>
        </p:spPr>
        <p:txBody>
          <a:bodyPr wrap="none" rtlCol="0">
            <a:spAutoFit/>
          </a:bodyPr>
          <a:lstStyle/>
          <a:p>
            <a:r>
              <a:rPr lang="en-US" dirty="0"/>
              <a:t>Test Data</a:t>
            </a:r>
          </a:p>
        </p:txBody>
      </p:sp>
    </p:spTree>
    <p:extLst>
      <p:ext uri="{BB962C8B-B14F-4D97-AF65-F5344CB8AC3E}">
        <p14:creationId xmlns:p14="http://schemas.microsoft.com/office/powerpoint/2010/main" val="187361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F0B1-9FD0-A94A-954B-4E2E98018A71}"/>
              </a:ext>
            </a:extLst>
          </p:cNvPr>
          <p:cNvSpPr>
            <a:spLocks noGrp="1"/>
          </p:cNvSpPr>
          <p:nvPr>
            <p:ph type="title"/>
          </p:nvPr>
        </p:nvSpPr>
        <p:spPr/>
        <p:txBody>
          <a:bodyPr/>
          <a:lstStyle/>
          <a:p>
            <a:r>
              <a:rPr lang="en-US" dirty="0"/>
              <a:t>Intent Analysis</a:t>
            </a:r>
          </a:p>
        </p:txBody>
      </p:sp>
      <p:sp>
        <p:nvSpPr>
          <p:cNvPr id="3" name="Content Placeholder 2">
            <a:extLst>
              <a:ext uri="{FF2B5EF4-FFF2-40B4-BE49-F238E27FC236}">
                <a16:creationId xmlns:a16="http://schemas.microsoft.com/office/drawing/2014/main" id="{763A0042-A2B9-CF40-96AF-9E9784B48D24}"/>
              </a:ext>
            </a:extLst>
          </p:cNvPr>
          <p:cNvSpPr>
            <a:spLocks noGrp="1"/>
          </p:cNvSpPr>
          <p:nvPr>
            <p:ph idx="1"/>
          </p:nvPr>
        </p:nvSpPr>
        <p:spPr>
          <a:xfrm>
            <a:off x="1104293" y="1558932"/>
            <a:ext cx="8946541" cy="4195481"/>
          </a:xfrm>
        </p:spPr>
        <p:txBody>
          <a:bodyPr/>
          <a:lstStyle/>
          <a:p>
            <a:r>
              <a:rPr lang="en-US" dirty="0"/>
              <a:t>For intent Analysis we will use LDA process, Latent Dirichlet Allocation.</a:t>
            </a:r>
          </a:p>
          <a:p>
            <a:r>
              <a:rPr lang="en-US" dirty="0"/>
              <a:t>The unstructured data is converted into structured data with the help </a:t>
            </a:r>
            <a:r>
              <a:rPr lang="en-US" dirty="0" err="1"/>
              <a:t>Simple_preprocess</a:t>
            </a:r>
            <a:r>
              <a:rPr lang="en-US" dirty="0"/>
              <a:t> from </a:t>
            </a:r>
            <a:r>
              <a:rPr lang="en-US" dirty="0" err="1"/>
              <a:t>Gensim.utils</a:t>
            </a:r>
            <a:r>
              <a:rPr lang="en-US" dirty="0"/>
              <a:t>.</a:t>
            </a:r>
          </a:p>
          <a:p>
            <a:r>
              <a:rPr lang="en-US" dirty="0"/>
              <a:t>Cleaned data is then </a:t>
            </a:r>
            <a:r>
              <a:rPr lang="en-US" dirty="0" err="1"/>
              <a:t>Lemmitized</a:t>
            </a:r>
            <a:r>
              <a:rPr lang="en-US" dirty="0"/>
              <a:t> and POS tagging has been done</a:t>
            </a:r>
          </a:p>
          <a:p>
            <a:r>
              <a:rPr lang="en-US" dirty="0"/>
              <a:t>After completion of above steps data is vectorized and LDA is been applied to discover several topics.</a:t>
            </a:r>
          </a:p>
          <a:p>
            <a:r>
              <a:rPr lang="en-US" dirty="0"/>
              <a:t>Best Parameters are Learning Decay = 0.5, </a:t>
            </a:r>
            <a:r>
              <a:rPr lang="en-US" dirty="0" err="1"/>
              <a:t>n_components</a:t>
            </a:r>
            <a:r>
              <a:rPr lang="en-US" dirty="0"/>
              <a:t> = 10</a:t>
            </a:r>
          </a:p>
          <a:p>
            <a:r>
              <a:rPr lang="en-IN" dirty="0"/>
              <a:t>Best Log Likelihood Score: -10293.022153733657 </a:t>
            </a:r>
          </a:p>
          <a:p>
            <a:r>
              <a:rPr lang="en-IN" dirty="0"/>
              <a:t>Model Perplexity: 154.1016975315418</a:t>
            </a:r>
            <a:endParaRPr lang="en-US" dirty="0"/>
          </a:p>
        </p:txBody>
      </p:sp>
    </p:spTree>
    <p:extLst>
      <p:ext uri="{BB962C8B-B14F-4D97-AF65-F5344CB8AC3E}">
        <p14:creationId xmlns:p14="http://schemas.microsoft.com/office/powerpoint/2010/main" val="202810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EE575D-2E21-3A46-A030-28889C7DA04A}"/>
              </a:ext>
            </a:extLst>
          </p:cNvPr>
          <p:cNvPicPr>
            <a:picLocks noChangeAspect="1"/>
          </p:cNvPicPr>
          <p:nvPr/>
        </p:nvPicPr>
        <p:blipFill>
          <a:blip r:embed="rId2"/>
          <a:stretch>
            <a:fillRect/>
          </a:stretch>
        </p:blipFill>
        <p:spPr>
          <a:xfrm>
            <a:off x="283779" y="2729762"/>
            <a:ext cx="11624441" cy="3238237"/>
          </a:xfrm>
          <a:prstGeom prst="rect">
            <a:avLst/>
          </a:prstGeom>
        </p:spPr>
      </p:pic>
      <p:sp>
        <p:nvSpPr>
          <p:cNvPr id="6" name="TextBox 5">
            <a:extLst>
              <a:ext uri="{FF2B5EF4-FFF2-40B4-BE49-F238E27FC236}">
                <a16:creationId xmlns:a16="http://schemas.microsoft.com/office/drawing/2014/main" id="{49AF3831-4908-F647-9ADA-166900742024}"/>
              </a:ext>
            </a:extLst>
          </p:cNvPr>
          <p:cNvSpPr txBox="1"/>
          <p:nvPr/>
        </p:nvSpPr>
        <p:spPr>
          <a:xfrm>
            <a:off x="3920357" y="1229710"/>
            <a:ext cx="4971393" cy="369332"/>
          </a:xfrm>
          <a:prstGeom prst="rect">
            <a:avLst/>
          </a:prstGeom>
          <a:noFill/>
        </p:spPr>
        <p:txBody>
          <a:bodyPr wrap="square" rtlCol="0">
            <a:spAutoFit/>
          </a:bodyPr>
          <a:lstStyle/>
          <a:p>
            <a:r>
              <a:rPr lang="en-US" dirty="0"/>
              <a:t>Topics Word Document</a:t>
            </a:r>
          </a:p>
        </p:txBody>
      </p:sp>
    </p:spTree>
    <p:extLst>
      <p:ext uri="{BB962C8B-B14F-4D97-AF65-F5344CB8AC3E}">
        <p14:creationId xmlns:p14="http://schemas.microsoft.com/office/powerpoint/2010/main" val="194298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99EB16-2344-F14B-813D-FBED26B1A57D}"/>
              </a:ext>
            </a:extLst>
          </p:cNvPr>
          <p:cNvPicPr>
            <a:picLocks noGrp="1" noChangeAspect="1"/>
          </p:cNvPicPr>
          <p:nvPr>
            <p:ph idx="1"/>
          </p:nvPr>
        </p:nvPicPr>
        <p:blipFill>
          <a:blip r:embed="rId2"/>
          <a:stretch>
            <a:fillRect/>
          </a:stretch>
        </p:blipFill>
        <p:spPr>
          <a:xfrm>
            <a:off x="1881350" y="359514"/>
            <a:ext cx="7693573" cy="6138972"/>
          </a:xfrm>
        </p:spPr>
      </p:pic>
    </p:spTree>
    <p:extLst>
      <p:ext uri="{BB962C8B-B14F-4D97-AF65-F5344CB8AC3E}">
        <p14:creationId xmlns:p14="http://schemas.microsoft.com/office/powerpoint/2010/main" val="233342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5F5B-F4F7-4647-8E49-AB37259975DF}"/>
              </a:ext>
            </a:extLst>
          </p:cNvPr>
          <p:cNvSpPr>
            <a:spLocks noGrp="1"/>
          </p:cNvSpPr>
          <p:nvPr>
            <p:ph idx="1"/>
          </p:nvPr>
        </p:nvSpPr>
        <p:spPr>
          <a:xfrm>
            <a:off x="1104293" y="1677367"/>
            <a:ext cx="8946541" cy="1604682"/>
          </a:xfrm>
        </p:spPr>
        <p:txBody>
          <a:bodyPr/>
          <a:lstStyle/>
          <a:p>
            <a:r>
              <a:rPr lang="en-US" dirty="0"/>
              <a:t>The Central Bank wants to analyze customers reviews and rating given by the users.</a:t>
            </a:r>
          </a:p>
          <a:p>
            <a:r>
              <a:rPr lang="en-US" dirty="0"/>
              <a:t>Predict Customer satisfaction with the reviews</a:t>
            </a:r>
          </a:p>
        </p:txBody>
      </p:sp>
      <p:sp>
        <p:nvSpPr>
          <p:cNvPr id="4" name="Title 1">
            <a:extLst>
              <a:ext uri="{FF2B5EF4-FFF2-40B4-BE49-F238E27FC236}">
                <a16:creationId xmlns:a16="http://schemas.microsoft.com/office/drawing/2014/main" id="{1AE4FE2F-560B-BD42-9E6C-0C348233D63F}"/>
              </a:ext>
            </a:extLst>
          </p:cNvPr>
          <p:cNvSpPr>
            <a:spLocks noGrp="1"/>
          </p:cNvSpPr>
          <p:nvPr>
            <p:ph type="title"/>
          </p:nvPr>
        </p:nvSpPr>
        <p:spPr>
          <a:xfrm>
            <a:off x="646111" y="452718"/>
            <a:ext cx="9404723" cy="997710"/>
          </a:xfrm>
        </p:spPr>
        <p:txBody>
          <a:bodyPr/>
          <a:lstStyle/>
          <a:p>
            <a:r>
              <a:rPr lang="en-US" dirty="0"/>
              <a:t>Business Problem : 	</a:t>
            </a:r>
          </a:p>
        </p:txBody>
      </p:sp>
      <p:sp>
        <p:nvSpPr>
          <p:cNvPr id="5" name="Title 1">
            <a:extLst>
              <a:ext uri="{FF2B5EF4-FFF2-40B4-BE49-F238E27FC236}">
                <a16:creationId xmlns:a16="http://schemas.microsoft.com/office/drawing/2014/main" id="{66AC8F29-A4A6-AF43-B871-348636DF64C6}"/>
              </a:ext>
            </a:extLst>
          </p:cNvPr>
          <p:cNvSpPr txBox="1">
            <a:spLocks/>
          </p:cNvSpPr>
          <p:nvPr/>
        </p:nvSpPr>
        <p:spPr>
          <a:xfrm>
            <a:off x="724938" y="3077097"/>
            <a:ext cx="9404723" cy="99771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Business Goal: 	</a:t>
            </a:r>
          </a:p>
        </p:txBody>
      </p:sp>
      <p:sp>
        <p:nvSpPr>
          <p:cNvPr id="6" name="Content Placeholder 2">
            <a:extLst>
              <a:ext uri="{FF2B5EF4-FFF2-40B4-BE49-F238E27FC236}">
                <a16:creationId xmlns:a16="http://schemas.microsoft.com/office/drawing/2014/main" id="{053436CC-009A-2947-83E9-678DAD73F936}"/>
              </a:ext>
            </a:extLst>
          </p:cNvPr>
          <p:cNvSpPr txBox="1">
            <a:spLocks/>
          </p:cNvSpPr>
          <p:nvPr/>
        </p:nvSpPr>
        <p:spPr>
          <a:xfrm>
            <a:off x="1104292" y="4074806"/>
            <a:ext cx="8946541" cy="18320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 identify the key positive and negative keywords.</a:t>
            </a:r>
          </a:p>
          <a:p>
            <a:r>
              <a:rPr lang="en-US" dirty="0"/>
              <a:t>Classification of reviews into Negative, Positive &amp; Neutral</a:t>
            </a:r>
          </a:p>
          <a:p>
            <a:r>
              <a:rPr lang="en-US" dirty="0"/>
              <a:t>Predicting Star Ratings</a:t>
            </a:r>
          </a:p>
          <a:p>
            <a:r>
              <a:rPr lang="en-US" dirty="0"/>
              <a:t>Topic Clustering</a:t>
            </a:r>
          </a:p>
          <a:p>
            <a:endParaRPr lang="en-US" dirty="0"/>
          </a:p>
        </p:txBody>
      </p:sp>
    </p:spTree>
    <p:extLst>
      <p:ext uri="{BB962C8B-B14F-4D97-AF65-F5344CB8AC3E}">
        <p14:creationId xmlns:p14="http://schemas.microsoft.com/office/powerpoint/2010/main" val="223907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72D8-EFAB-F14F-AB60-4A3441C69752}"/>
              </a:ext>
            </a:extLst>
          </p:cNvPr>
          <p:cNvSpPr>
            <a:spLocks noGrp="1"/>
          </p:cNvSpPr>
          <p:nvPr>
            <p:ph type="title"/>
          </p:nvPr>
        </p:nvSpPr>
        <p:spPr>
          <a:xfrm>
            <a:off x="646111" y="452718"/>
            <a:ext cx="9404723" cy="840054"/>
          </a:xfrm>
        </p:spPr>
        <p:txBody>
          <a:bodyPr/>
          <a:lstStyle/>
          <a:p>
            <a:r>
              <a:rPr lang="en-US" sz="2000" dirty="0"/>
              <a:t>Project Solution Approach:</a:t>
            </a:r>
          </a:p>
        </p:txBody>
      </p:sp>
      <p:sp>
        <p:nvSpPr>
          <p:cNvPr id="3" name="Content Placeholder 2">
            <a:extLst>
              <a:ext uri="{FF2B5EF4-FFF2-40B4-BE49-F238E27FC236}">
                <a16:creationId xmlns:a16="http://schemas.microsoft.com/office/drawing/2014/main" id="{F2F2F776-531B-1340-972E-5BC70DB16C62}"/>
              </a:ext>
            </a:extLst>
          </p:cNvPr>
          <p:cNvSpPr>
            <a:spLocks noGrp="1"/>
          </p:cNvSpPr>
          <p:nvPr>
            <p:ph idx="1"/>
          </p:nvPr>
        </p:nvSpPr>
        <p:spPr>
          <a:xfrm>
            <a:off x="1104293" y="1369746"/>
            <a:ext cx="8946541" cy="4589619"/>
          </a:xfrm>
        </p:spPr>
        <p:txBody>
          <a:bodyPr>
            <a:normAutofit/>
          </a:bodyPr>
          <a:lstStyle/>
          <a:p>
            <a:r>
              <a:rPr lang="en-US" dirty="0"/>
              <a:t>Since, we have raw text data with us we have to make this data into a structured data.</a:t>
            </a:r>
          </a:p>
          <a:p>
            <a:endParaRPr lang="en-US" dirty="0"/>
          </a:p>
          <a:p>
            <a:r>
              <a:rPr lang="en-US" dirty="0"/>
              <a:t>For that we will follow the process of Data Pre-Processing, which includes converting the strings into lower case, removing stop words, removal of all the unwanted characters from the string for that we will use Regex, followed by tokenization.</a:t>
            </a:r>
          </a:p>
          <a:p>
            <a:endParaRPr lang="en-US" dirty="0"/>
          </a:p>
          <a:p>
            <a:r>
              <a:rPr lang="en-US" dirty="0"/>
              <a:t>Data Pre-Processing will give us the most frequent words, to find the positive and negative words, we can make use of </a:t>
            </a:r>
            <a:r>
              <a:rPr lang="en-US" dirty="0" err="1"/>
              <a:t>Textblob.polarity</a:t>
            </a:r>
            <a:r>
              <a:rPr lang="en-US" dirty="0"/>
              <a:t> and thereafter we can find the most negative and positive words.</a:t>
            </a:r>
          </a:p>
          <a:p>
            <a:endParaRPr lang="en-US" dirty="0"/>
          </a:p>
          <a:p>
            <a:endParaRPr lang="en-US" dirty="0"/>
          </a:p>
          <a:p>
            <a:endParaRPr lang="en-US" dirty="0"/>
          </a:p>
        </p:txBody>
      </p:sp>
    </p:spTree>
    <p:extLst>
      <p:ext uri="{BB962C8B-B14F-4D97-AF65-F5344CB8AC3E}">
        <p14:creationId xmlns:p14="http://schemas.microsoft.com/office/powerpoint/2010/main" val="356454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9849B-180D-8140-9940-663B1112DA06}"/>
              </a:ext>
            </a:extLst>
          </p:cNvPr>
          <p:cNvSpPr>
            <a:spLocks noGrp="1"/>
          </p:cNvSpPr>
          <p:nvPr>
            <p:ph idx="1"/>
          </p:nvPr>
        </p:nvSpPr>
        <p:spPr>
          <a:xfrm>
            <a:off x="1145353" y="987974"/>
            <a:ext cx="8946541" cy="4466896"/>
          </a:xfrm>
        </p:spPr>
        <p:txBody>
          <a:bodyPr/>
          <a:lstStyle/>
          <a:p>
            <a:endParaRPr lang="en-US" dirty="0"/>
          </a:p>
          <a:p>
            <a:r>
              <a:rPr lang="en-US" dirty="0"/>
              <a:t>Once, we obtained the Clean data, POS tagging of reviews are done, focusing on Adjectives, we can then find the polarity of the reviews and determine the reviews into positive, neutral and negative.</a:t>
            </a:r>
          </a:p>
          <a:p>
            <a:pPr marL="0" indent="0">
              <a:buNone/>
            </a:pPr>
            <a:endParaRPr lang="en-US" dirty="0"/>
          </a:p>
          <a:p>
            <a:r>
              <a:rPr lang="en-US" dirty="0"/>
              <a:t>To predict the star rating through reviews, we will make use Logistic Regression as we have to classify the rating into 1 or 5.</a:t>
            </a:r>
          </a:p>
          <a:p>
            <a:endParaRPr lang="en-US" dirty="0"/>
          </a:p>
          <a:p>
            <a:r>
              <a:rPr lang="en-US" dirty="0"/>
              <a:t>For Intent Analysis we will use to discover the topic </a:t>
            </a:r>
            <a:r>
              <a:rPr lang="en-IN" dirty="0"/>
              <a:t>Latent Dirichlet Allocation</a:t>
            </a:r>
          </a:p>
          <a:p>
            <a:endParaRPr lang="en-US" dirty="0"/>
          </a:p>
        </p:txBody>
      </p:sp>
    </p:spTree>
    <p:extLst>
      <p:ext uri="{BB962C8B-B14F-4D97-AF65-F5344CB8AC3E}">
        <p14:creationId xmlns:p14="http://schemas.microsoft.com/office/powerpoint/2010/main" val="275528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4023-3D29-1246-9FAE-BD96FB1A46F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1B2FB4CB-DB6C-9244-929D-FEADD289C9FC}"/>
              </a:ext>
            </a:extLst>
          </p:cNvPr>
          <p:cNvSpPr>
            <a:spLocks noGrp="1"/>
          </p:cNvSpPr>
          <p:nvPr>
            <p:ph idx="1"/>
          </p:nvPr>
        </p:nvSpPr>
        <p:spPr>
          <a:xfrm>
            <a:off x="1103312" y="1853248"/>
            <a:ext cx="8946541" cy="3549069"/>
          </a:xfrm>
        </p:spPr>
        <p:txBody>
          <a:bodyPr/>
          <a:lstStyle/>
          <a:p>
            <a:r>
              <a:rPr lang="en-US" dirty="0"/>
              <a:t>Drop Date Column as it is not relevant for us.</a:t>
            </a:r>
          </a:p>
          <a:p>
            <a:r>
              <a:rPr lang="en-US" dirty="0"/>
              <a:t>Get reviews into a list</a:t>
            </a:r>
          </a:p>
          <a:p>
            <a:r>
              <a:rPr lang="en-US" dirty="0"/>
              <a:t>Convert the string into lower case by .lower() function</a:t>
            </a:r>
          </a:p>
          <a:p>
            <a:r>
              <a:rPr lang="en-US" dirty="0"/>
              <a:t>Replace “\n”,”\r” from the string</a:t>
            </a:r>
          </a:p>
          <a:p>
            <a:r>
              <a:rPr lang="en-US" dirty="0"/>
              <a:t>Use regex [^a-z] to remove everything else from the string</a:t>
            </a:r>
          </a:p>
          <a:p>
            <a:r>
              <a:rPr lang="en-US" dirty="0"/>
              <a:t>Use </a:t>
            </a:r>
            <a:r>
              <a:rPr lang="en-US" dirty="0" err="1"/>
              <a:t>word_tokenize</a:t>
            </a:r>
            <a:r>
              <a:rPr lang="en-US" dirty="0"/>
              <a:t> to tokenize the string</a:t>
            </a:r>
          </a:p>
          <a:p>
            <a:r>
              <a:rPr lang="en-US" dirty="0"/>
              <a:t>Remove Stop words.</a:t>
            </a:r>
          </a:p>
          <a:p>
            <a:r>
              <a:rPr lang="en-US" dirty="0"/>
              <a:t>Data is Cleaned and tokenized.</a:t>
            </a:r>
          </a:p>
          <a:p>
            <a:endParaRPr lang="en-US" dirty="0"/>
          </a:p>
          <a:p>
            <a:endParaRPr lang="en-US" dirty="0"/>
          </a:p>
        </p:txBody>
      </p:sp>
    </p:spTree>
    <p:extLst>
      <p:ext uri="{BB962C8B-B14F-4D97-AF65-F5344CB8AC3E}">
        <p14:creationId xmlns:p14="http://schemas.microsoft.com/office/powerpoint/2010/main" val="362243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B456-6137-474C-B943-56754F1DEF2F}"/>
              </a:ext>
            </a:extLst>
          </p:cNvPr>
          <p:cNvSpPr>
            <a:spLocks noGrp="1"/>
          </p:cNvSpPr>
          <p:nvPr>
            <p:ph type="title"/>
          </p:nvPr>
        </p:nvSpPr>
        <p:spPr/>
        <p:txBody>
          <a:bodyPr/>
          <a:lstStyle/>
          <a:p>
            <a:r>
              <a:rPr lang="en-US" dirty="0"/>
              <a:t>Most Frequent Words:</a:t>
            </a:r>
          </a:p>
        </p:txBody>
      </p:sp>
      <p:sp>
        <p:nvSpPr>
          <p:cNvPr id="3" name="Content Placeholder 2">
            <a:extLst>
              <a:ext uri="{FF2B5EF4-FFF2-40B4-BE49-F238E27FC236}">
                <a16:creationId xmlns:a16="http://schemas.microsoft.com/office/drawing/2014/main" id="{EB10B7F2-CF34-1148-B745-C5CC0973F996}"/>
              </a:ext>
            </a:extLst>
          </p:cNvPr>
          <p:cNvSpPr>
            <a:spLocks noGrp="1"/>
          </p:cNvSpPr>
          <p:nvPr>
            <p:ph idx="1"/>
          </p:nvPr>
        </p:nvSpPr>
        <p:spPr>
          <a:xfrm>
            <a:off x="1120777" y="1413500"/>
            <a:ext cx="8946541" cy="1079165"/>
          </a:xfrm>
        </p:spPr>
        <p:txBody>
          <a:bodyPr/>
          <a:lstStyle/>
          <a:p>
            <a:r>
              <a:rPr lang="en-US" dirty="0"/>
              <a:t>After getting clean list from Data-Pre-Processing, we will select the top 50 words from the list while setting the minimum criteria of 10 to shortlist the words</a:t>
            </a:r>
          </a:p>
        </p:txBody>
      </p:sp>
      <p:pic>
        <p:nvPicPr>
          <p:cNvPr id="12" name="Picture 11">
            <a:extLst>
              <a:ext uri="{FF2B5EF4-FFF2-40B4-BE49-F238E27FC236}">
                <a16:creationId xmlns:a16="http://schemas.microsoft.com/office/drawing/2014/main" id="{FF7CF191-79BF-0F46-ACFB-02318CC6476B}"/>
              </a:ext>
            </a:extLst>
          </p:cNvPr>
          <p:cNvPicPr>
            <a:picLocks noChangeAspect="1"/>
          </p:cNvPicPr>
          <p:nvPr/>
        </p:nvPicPr>
        <p:blipFill>
          <a:blip r:embed="rId2"/>
          <a:stretch>
            <a:fillRect/>
          </a:stretch>
        </p:blipFill>
        <p:spPr>
          <a:xfrm>
            <a:off x="1793547" y="2634894"/>
            <a:ext cx="7865460" cy="4071402"/>
          </a:xfrm>
          <a:prstGeom prst="rect">
            <a:avLst/>
          </a:prstGeom>
        </p:spPr>
      </p:pic>
    </p:spTree>
    <p:extLst>
      <p:ext uri="{BB962C8B-B14F-4D97-AF65-F5344CB8AC3E}">
        <p14:creationId xmlns:p14="http://schemas.microsoft.com/office/powerpoint/2010/main" val="271389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EA21-0D9C-5442-AB0F-97106A5504AA}"/>
              </a:ext>
            </a:extLst>
          </p:cNvPr>
          <p:cNvSpPr>
            <a:spLocks noGrp="1"/>
          </p:cNvSpPr>
          <p:nvPr>
            <p:ph type="title"/>
          </p:nvPr>
        </p:nvSpPr>
        <p:spPr/>
        <p:txBody>
          <a:bodyPr/>
          <a:lstStyle/>
          <a:p>
            <a:r>
              <a:rPr lang="en-US" dirty="0"/>
              <a:t>Most Frequent Positive &amp; Negative Words:</a:t>
            </a:r>
          </a:p>
        </p:txBody>
      </p:sp>
      <p:pic>
        <p:nvPicPr>
          <p:cNvPr id="5" name="Content Placeholder 4">
            <a:extLst>
              <a:ext uri="{FF2B5EF4-FFF2-40B4-BE49-F238E27FC236}">
                <a16:creationId xmlns:a16="http://schemas.microsoft.com/office/drawing/2014/main" id="{8E898C59-20E0-F94D-834C-14E6F250736A}"/>
              </a:ext>
            </a:extLst>
          </p:cNvPr>
          <p:cNvPicPr>
            <a:picLocks noGrp="1" noChangeAspect="1"/>
          </p:cNvPicPr>
          <p:nvPr>
            <p:ph idx="1"/>
          </p:nvPr>
        </p:nvPicPr>
        <p:blipFill>
          <a:blip r:embed="rId2"/>
          <a:stretch>
            <a:fillRect/>
          </a:stretch>
        </p:blipFill>
        <p:spPr>
          <a:xfrm>
            <a:off x="1862138" y="2296319"/>
            <a:ext cx="7429500" cy="3708400"/>
          </a:xfrm>
        </p:spPr>
      </p:pic>
    </p:spTree>
    <p:extLst>
      <p:ext uri="{BB962C8B-B14F-4D97-AF65-F5344CB8AC3E}">
        <p14:creationId xmlns:p14="http://schemas.microsoft.com/office/powerpoint/2010/main" val="64955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1D5E-F14F-6B4F-9974-C0A10FB5B8BD}"/>
              </a:ext>
            </a:extLst>
          </p:cNvPr>
          <p:cNvSpPr>
            <a:spLocks noGrp="1"/>
          </p:cNvSpPr>
          <p:nvPr>
            <p:ph type="title"/>
          </p:nvPr>
        </p:nvSpPr>
        <p:spPr/>
        <p:txBody>
          <a:bodyPr/>
          <a:lstStyle/>
          <a:p>
            <a:r>
              <a:rPr lang="en-US" dirty="0"/>
              <a:t>Review Classification: Positive, Negative &amp; Neutral</a:t>
            </a:r>
          </a:p>
        </p:txBody>
      </p:sp>
      <p:sp>
        <p:nvSpPr>
          <p:cNvPr id="3" name="Content Placeholder 2">
            <a:extLst>
              <a:ext uri="{FF2B5EF4-FFF2-40B4-BE49-F238E27FC236}">
                <a16:creationId xmlns:a16="http://schemas.microsoft.com/office/drawing/2014/main" id="{2BF318FC-BC4E-EA4E-82D9-DE0BA47D070D}"/>
              </a:ext>
            </a:extLst>
          </p:cNvPr>
          <p:cNvSpPr>
            <a:spLocks noGrp="1"/>
          </p:cNvSpPr>
          <p:nvPr>
            <p:ph idx="1"/>
          </p:nvPr>
        </p:nvSpPr>
        <p:spPr/>
        <p:txBody>
          <a:bodyPr/>
          <a:lstStyle/>
          <a:p>
            <a:r>
              <a:rPr lang="en-US" dirty="0"/>
              <a:t>With the help of </a:t>
            </a:r>
            <a:r>
              <a:rPr lang="en-US" dirty="0" err="1"/>
              <a:t>textblob.polarity</a:t>
            </a:r>
            <a:r>
              <a:rPr lang="en-US" dirty="0"/>
              <a:t> we will get the sentiment score between -1 to 1, where (-</a:t>
            </a:r>
            <a:r>
              <a:rPr lang="en-US" dirty="0" err="1"/>
              <a:t>ve</a:t>
            </a:r>
            <a:r>
              <a:rPr lang="en-US" dirty="0"/>
              <a:t> score) indicates the negative, (+</a:t>
            </a:r>
            <a:r>
              <a:rPr lang="en-US" dirty="0" err="1"/>
              <a:t>ve</a:t>
            </a:r>
            <a:r>
              <a:rPr lang="en-US" dirty="0"/>
              <a:t>) indicate the positive and 0 indicates Neutral.</a:t>
            </a:r>
          </a:p>
          <a:p>
            <a:endParaRPr lang="en-US" dirty="0"/>
          </a:p>
          <a:p>
            <a:endParaRPr lang="en-US" dirty="0"/>
          </a:p>
        </p:txBody>
      </p:sp>
      <p:pic>
        <p:nvPicPr>
          <p:cNvPr id="5" name="Picture 4">
            <a:extLst>
              <a:ext uri="{FF2B5EF4-FFF2-40B4-BE49-F238E27FC236}">
                <a16:creationId xmlns:a16="http://schemas.microsoft.com/office/drawing/2014/main" id="{31E12A1E-C99A-1541-AD9E-4A901A9A540F}"/>
              </a:ext>
            </a:extLst>
          </p:cNvPr>
          <p:cNvPicPr>
            <a:picLocks noChangeAspect="1"/>
          </p:cNvPicPr>
          <p:nvPr/>
        </p:nvPicPr>
        <p:blipFill>
          <a:blip r:embed="rId2"/>
          <a:stretch>
            <a:fillRect/>
          </a:stretch>
        </p:blipFill>
        <p:spPr>
          <a:xfrm>
            <a:off x="1504293" y="4086668"/>
            <a:ext cx="4591707" cy="1204048"/>
          </a:xfrm>
          <a:prstGeom prst="rect">
            <a:avLst/>
          </a:prstGeom>
        </p:spPr>
      </p:pic>
      <p:pic>
        <p:nvPicPr>
          <p:cNvPr id="9" name="Picture 8">
            <a:extLst>
              <a:ext uri="{FF2B5EF4-FFF2-40B4-BE49-F238E27FC236}">
                <a16:creationId xmlns:a16="http://schemas.microsoft.com/office/drawing/2014/main" id="{5AE80FD6-52C9-B342-8C06-3B6B29815A09}"/>
              </a:ext>
            </a:extLst>
          </p:cNvPr>
          <p:cNvPicPr>
            <a:picLocks noChangeAspect="1"/>
          </p:cNvPicPr>
          <p:nvPr/>
        </p:nvPicPr>
        <p:blipFill>
          <a:blip r:embed="rId3"/>
          <a:stretch>
            <a:fillRect/>
          </a:stretch>
        </p:blipFill>
        <p:spPr>
          <a:xfrm>
            <a:off x="6723284" y="3100551"/>
            <a:ext cx="4960277" cy="3548363"/>
          </a:xfrm>
          <a:prstGeom prst="rect">
            <a:avLst/>
          </a:prstGeom>
        </p:spPr>
      </p:pic>
    </p:spTree>
    <p:extLst>
      <p:ext uri="{BB962C8B-B14F-4D97-AF65-F5344CB8AC3E}">
        <p14:creationId xmlns:p14="http://schemas.microsoft.com/office/powerpoint/2010/main" val="68922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B6CA-F020-724E-B5AD-00C91525D93C}"/>
              </a:ext>
            </a:extLst>
          </p:cNvPr>
          <p:cNvSpPr>
            <a:spLocks noGrp="1"/>
          </p:cNvSpPr>
          <p:nvPr>
            <p:ph type="title"/>
          </p:nvPr>
        </p:nvSpPr>
        <p:spPr/>
        <p:txBody>
          <a:bodyPr/>
          <a:lstStyle/>
          <a:p>
            <a:r>
              <a:rPr lang="en-US" dirty="0"/>
              <a:t>Identification of Key themes of problems:</a:t>
            </a:r>
          </a:p>
        </p:txBody>
      </p:sp>
      <p:sp>
        <p:nvSpPr>
          <p:cNvPr id="3" name="Content Placeholder 2">
            <a:extLst>
              <a:ext uri="{FF2B5EF4-FFF2-40B4-BE49-F238E27FC236}">
                <a16:creationId xmlns:a16="http://schemas.microsoft.com/office/drawing/2014/main" id="{BF851854-DC92-784D-9CB1-DF68C313CFA6}"/>
              </a:ext>
            </a:extLst>
          </p:cNvPr>
          <p:cNvSpPr>
            <a:spLocks noGrp="1"/>
          </p:cNvSpPr>
          <p:nvPr>
            <p:ph idx="1"/>
          </p:nvPr>
        </p:nvSpPr>
        <p:spPr>
          <a:xfrm>
            <a:off x="1103312" y="2052918"/>
            <a:ext cx="8492633" cy="1400531"/>
          </a:xfrm>
        </p:spPr>
        <p:txBody>
          <a:bodyPr/>
          <a:lstStyle/>
          <a:p>
            <a:r>
              <a:rPr lang="en-US" dirty="0"/>
              <a:t>For this we will be making use of </a:t>
            </a:r>
            <a:r>
              <a:rPr lang="en-US" dirty="0" err="1"/>
              <a:t>TfidfVectorizer</a:t>
            </a:r>
            <a:r>
              <a:rPr lang="en-US" dirty="0"/>
              <a:t>, K-Means and </a:t>
            </a:r>
            <a:r>
              <a:rPr lang="en-US" dirty="0" err="1"/>
              <a:t>GridsearchCV</a:t>
            </a:r>
            <a:r>
              <a:rPr lang="en-US" dirty="0"/>
              <a:t> to find best parameters.</a:t>
            </a:r>
          </a:p>
          <a:p>
            <a:r>
              <a:rPr lang="en-US" dirty="0"/>
              <a:t>Distance is calculated through cosine similarity</a:t>
            </a:r>
          </a:p>
        </p:txBody>
      </p:sp>
      <p:pic>
        <p:nvPicPr>
          <p:cNvPr id="7" name="Picture 6">
            <a:extLst>
              <a:ext uri="{FF2B5EF4-FFF2-40B4-BE49-F238E27FC236}">
                <a16:creationId xmlns:a16="http://schemas.microsoft.com/office/drawing/2014/main" id="{F02FE9B5-1D56-2748-8D5D-1B79F7D92323}"/>
              </a:ext>
            </a:extLst>
          </p:cNvPr>
          <p:cNvPicPr>
            <a:picLocks noChangeAspect="1"/>
          </p:cNvPicPr>
          <p:nvPr/>
        </p:nvPicPr>
        <p:blipFill>
          <a:blip r:embed="rId2"/>
          <a:stretch>
            <a:fillRect/>
          </a:stretch>
        </p:blipFill>
        <p:spPr>
          <a:xfrm>
            <a:off x="2238703" y="3429000"/>
            <a:ext cx="6517668" cy="3146958"/>
          </a:xfrm>
          <a:prstGeom prst="rect">
            <a:avLst/>
          </a:prstGeom>
        </p:spPr>
      </p:pic>
    </p:spTree>
    <p:extLst>
      <p:ext uri="{BB962C8B-B14F-4D97-AF65-F5344CB8AC3E}">
        <p14:creationId xmlns:p14="http://schemas.microsoft.com/office/powerpoint/2010/main" val="3388931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{2FDDBE68-1BBE-9847-BDA6-C75227663EE0}tf10001062</Template>
  <TotalTime>1316</TotalTime>
  <Words>582</Words>
  <Application>Microsoft Macintosh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PowerPoint Presentation</vt:lpstr>
      <vt:lpstr>Business Problem :  </vt:lpstr>
      <vt:lpstr>Project Solution Approach:</vt:lpstr>
      <vt:lpstr>PowerPoint Presentation</vt:lpstr>
      <vt:lpstr>Data Pre-Processing:</vt:lpstr>
      <vt:lpstr>Most Frequent Words:</vt:lpstr>
      <vt:lpstr>Most Frequent Positive &amp; Negative Words:</vt:lpstr>
      <vt:lpstr>Review Classification: Positive, Negative &amp; Neutral</vt:lpstr>
      <vt:lpstr>Identification of Key themes of problems:</vt:lpstr>
      <vt:lpstr>Prediction of Star Rating Using Reviews:</vt:lpstr>
      <vt:lpstr>Intent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18</cp:revision>
  <dcterms:created xsi:type="dcterms:W3CDTF">2021-01-21T08:43:22Z</dcterms:created>
  <dcterms:modified xsi:type="dcterms:W3CDTF">2021-01-22T06:40:19Z</dcterms:modified>
</cp:coreProperties>
</file>