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4" r:id="rId18"/>
    <p:sldId id="275" r:id="rId19"/>
    <p:sldId id="276" r:id="rId20"/>
    <p:sldId id="273" r:id="rId21"/>
    <p:sldId id="277" r:id="rId22"/>
    <p:sldId id="278" r:id="rId23"/>
    <p:sldId id="258" r:id="rId24"/>
    <p:sldId id="2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0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3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6.wdp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microsoft.com/office/2007/relationships/hdphoto" Target="../media/hdphoto20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9.wdp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21.wdp"/><Relationship Id="rId7" Type="http://schemas.microsoft.com/office/2007/relationships/hdphoto" Target="../media/hdphoto2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22.wdp"/><Relationship Id="rId4" Type="http://schemas.openxmlformats.org/officeDocument/2006/relationships/image" Target="../media/image29.png"/><Relationship Id="rId9" Type="http://schemas.microsoft.com/office/2007/relationships/hdphoto" Target="../media/hdphoto24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7" Type="http://schemas.microsoft.com/office/2007/relationships/hdphoto" Target="../media/hdphoto27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26.wdp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755A-ED40-B340-A49E-C031B162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661" y="3406717"/>
            <a:ext cx="9145183" cy="861420"/>
          </a:xfrm>
        </p:spPr>
        <p:txBody>
          <a:bodyPr/>
          <a:lstStyle/>
          <a:p>
            <a:pPr algn="ctr"/>
            <a:r>
              <a:rPr lang="en-IN" sz="2000" b="1" dirty="0"/>
              <a:t>CREDIT CARD SPEND PREDICTION &amp; DRIVERS IDENTIFICATION FOR SPEND </a:t>
            </a:r>
            <a:br>
              <a:rPr lang="en-IN" sz="16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0AC13-AB0B-064C-9225-0492F8E4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758" y="2159154"/>
            <a:ext cx="8825658" cy="8614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Project output</a:t>
            </a:r>
          </a:p>
        </p:txBody>
      </p:sp>
    </p:spTree>
    <p:extLst>
      <p:ext uri="{BB962C8B-B14F-4D97-AF65-F5344CB8AC3E}">
        <p14:creationId xmlns:p14="http://schemas.microsoft.com/office/powerpoint/2010/main" val="403303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CFD7-74EE-1B4F-BA73-83FD1F5C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37" y="266934"/>
            <a:ext cx="9404723" cy="703420"/>
          </a:xfrm>
        </p:spPr>
        <p:txBody>
          <a:bodyPr/>
          <a:lstStyle/>
          <a:p>
            <a:r>
              <a:rPr lang="en-US" sz="2800" dirty="0"/>
              <a:t>Univariate Analysis Categorical Variable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9548-B408-2649-A058-A8DB7BFDF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19" y="836836"/>
            <a:ext cx="8946541" cy="1236820"/>
          </a:xfrm>
        </p:spPr>
        <p:txBody>
          <a:bodyPr>
            <a:normAutofit/>
          </a:bodyPr>
          <a:lstStyle/>
          <a:p>
            <a:r>
              <a:rPr lang="en-IN" dirty="0"/>
              <a:t>More than 70% of customers uses </a:t>
            </a:r>
            <a:r>
              <a:rPr lang="en-IN" dirty="0" err="1"/>
              <a:t>CallCard</a:t>
            </a:r>
            <a:r>
              <a:rPr lang="en-IN" dirty="0"/>
              <a:t> Service</a:t>
            </a:r>
          </a:p>
          <a:p>
            <a:r>
              <a:rPr lang="en-IN" dirty="0"/>
              <a:t>60% of the customers have not leased/bought the car in previous years and they are not planning to buy in coming year as well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5271F-84D9-8B4B-B1EA-12D97F53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457" y="2062111"/>
            <a:ext cx="3166965" cy="226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8B1BF-EA6D-C740-B3F4-AD6B7FB5F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7147" y="2759868"/>
            <a:ext cx="3117706" cy="2140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7B1A6-8E61-EB4F-896A-8E2D88F32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40" y="3693065"/>
            <a:ext cx="3325856" cy="2328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F22EE8-2AE4-E242-AA82-508F17F527FA}"/>
              </a:ext>
            </a:extLst>
          </p:cNvPr>
          <p:cNvSpPr txBox="1"/>
          <p:nvPr/>
        </p:nvSpPr>
        <p:spPr>
          <a:xfrm>
            <a:off x="1723697" y="445852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Call_Card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A98C0-9669-EE48-A8FB-846A1809816F}"/>
              </a:ext>
            </a:extLst>
          </p:cNvPr>
          <p:cNvSpPr txBox="1"/>
          <p:nvPr/>
        </p:nvSpPr>
        <p:spPr>
          <a:xfrm>
            <a:off x="5412793" y="5038245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Car_Bought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E753D-B72C-CB4B-A14C-2E19E3F568CB}"/>
              </a:ext>
            </a:extLst>
          </p:cNvPr>
          <p:cNvSpPr txBox="1"/>
          <p:nvPr/>
        </p:nvSpPr>
        <p:spPr>
          <a:xfrm>
            <a:off x="9597425" y="610612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Car_Buy</a:t>
            </a:r>
          </a:p>
        </p:txBody>
      </p:sp>
    </p:spTree>
    <p:extLst>
      <p:ext uri="{BB962C8B-B14F-4D97-AF65-F5344CB8AC3E}">
        <p14:creationId xmlns:p14="http://schemas.microsoft.com/office/powerpoint/2010/main" val="133065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5423-32E2-714D-AC45-40BB75E6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77" y="234628"/>
            <a:ext cx="9858978" cy="155213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Approx. 50% of customers have Discover and Visa as their primary card</a:t>
            </a:r>
          </a:p>
          <a:p>
            <a:r>
              <a:rPr lang="en-IN" dirty="0"/>
              <a:t>Nearly 50% customers have Visa and Mastercard as their secondary card</a:t>
            </a:r>
          </a:p>
          <a:p>
            <a:r>
              <a:rPr lang="en-IN" dirty="0"/>
              <a:t>Customer tend to prefer have "other &amp; Airline Miles" as benefits in their secondary card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A5F20-5165-F842-A785-C7AB5E4D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77279" y="3991304"/>
            <a:ext cx="3157644" cy="215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2D1A1-1A20-1E48-B1DC-5A55DD318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0898" y="2812692"/>
            <a:ext cx="3426762" cy="2354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C3ABE-B6C6-C94E-9E5E-10D13D222E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077" y="1808567"/>
            <a:ext cx="3467839" cy="2354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AD4BA-3455-1A48-9A79-45433BA0F560}"/>
              </a:ext>
            </a:extLst>
          </p:cNvPr>
          <p:cNvSpPr txBox="1"/>
          <p:nvPr/>
        </p:nvSpPr>
        <p:spPr>
          <a:xfrm>
            <a:off x="1251187" y="424471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8C07E-5DA6-2E47-B3C2-0C23CDD8A44C}"/>
              </a:ext>
            </a:extLst>
          </p:cNvPr>
          <p:cNvSpPr txBox="1"/>
          <p:nvPr/>
        </p:nvSpPr>
        <p:spPr>
          <a:xfrm>
            <a:off x="4981903" y="530772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Card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C6A4F-B98B-A044-BF72-ED30A43FAECF}"/>
              </a:ext>
            </a:extLst>
          </p:cNvPr>
          <p:cNvSpPr txBox="1"/>
          <p:nvPr/>
        </p:nvSpPr>
        <p:spPr>
          <a:xfrm>
            <a:off x="9385737" y="6211669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Card</a:t>
            </a:r>
          </a:p>
          <a:p>
            <a:r>
              <a:rPr lang="en-US" dirty="0"/>
              <a:t> 	Benefit</a:t>
            </a:r>
          </a:p>
        </p:txBody>
      </p:sp>
    </p:spTree>
    <p:extLst>
      <p:ext uri="{BB962C8B-B14F-4D97-AF65-F5344CB8AC3E}">
        <p14:creationId xmlns:p14="http://schemas.microsoft.com/office/powerpoint/2010/main" val="35654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C1AF-5E5B-A84E-8596-04DB55C8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94" y="213607"/>
            <a:ext cx="8946541" cy="1363659"/>
          </a:xfrm>
        </p:spPr>
        <p:txBody>
          <a:bodyPr>
            <a:normAutofit/>
          </a:bodyPr>
          <a:lstStyle/>
          <a:p>
            <a:r>
              <a:rPr lang="en-IN" dirty="0"/>
              <a:t>80% customer prefer to have no fees on the card be it secondary or primary card</a:t>
            </a:r>
          </a:p>
          <a:p>
            <a:r>
              <a:rPr lang="en-IN" dirty="0"/>
              <a:t>More than 70% of customers have not defaulted in any loan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626C-494E-2E4B-A0F9-B6D0B78F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0764" y="2865709"/>
            <a:ext cx="3250471" cy="221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2E9A6-1851-CB4F-98CE-A6E277A1F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794" y="1577266"/>
            <a:ext cx="3294771" cy="2293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17F9F-832D-9E46-8799-4A3E540CD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3889" y="3975478"/>
            <a:ext cx="3373444" cy="2277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5ECE8-30C6-1E46-A2B7-D4202A48CF22}"/>
              </a:ext>
            </a:extLst>
          </p:cNvPr>
          <p:cNvSpPr txBox="1"/>
          <p:nvPr/>
        </p:nvSpPr>
        <p:spPr>
          <a:xfrm>
            <a:off x="1082566" y="402473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Card 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0D317-DD96-BA42-8F66-72335D6238B9}"/>
              </a:ext>
            </a:extLst>
          </p:cNvPr>
          <p:cNvSpPr txBox="1"/>
          <p:nvPr/>
        </p:nvSpPr>
        <p:spPr>
          <a:xfrm>
            <a:off x="4839084" y="5163421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Card Fee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0989A-6490-4840-BA43-87C3DD4C5C07}"/>
              </a:ext>
            </a:extLst>
          </p:cNvPr>
          <p:cNvSpPr txBox="1"/>
          <p:nvPr/>
        </p:nvSpPr>
        <p:spPr>
          <a:xfrm>
            <a:off x="9469821" y="6362546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Defaulted Loan</a:t>
            </a:r>
          </a:p>
        </p:txBody>
      </p:sp>
    </p:spTree>
    <p:extLst>
      <p:ext uri="{BB962C8B-B14F-4D97-AF65-F5344CB8AC3E}">
        <p14:creationId xmlns:p14="http://schemas.microsoft.com/office/powerpoint/2010/main" val="17165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B7BE-9B32-F044-99C1-E95585B8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06" y="287178"/>
            <a:ext cx="8946541" cy="124733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Most of the customer have "Single type" family</a:t>
            </a:r>
          </a:p>
          <a:p>
            <a:r>
              <a:rPr lang="en-IN" dirty="0"/>
              <a:t>30% of the customer belong to "Sales &amp; office" job category</a:t>
            </a:r>
          </a:p>
          <a:p>
            <a:r>
              <a:rPr lang="en-IN" dirty="0"/>
              <a:t>50% of the customer are not married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DB7C5-AADF-4641-81E5-D94CEEAE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406" y="1622862"/>
            <a:ext cx="3453036" cy="225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C59DD-EB0A-2C4D-9EA2-F40CC113C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0158" y="2835752"/>
            <a:ext cx="3568974" cy="241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EBFF2-3839-9A41-9EF6-D10552A57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7961" y="4045461"/>
            <a:ext cx="3434639" cy="2323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E50E6-E2C2-FF4E-85F6-1539601113BD}"/>
              </a:ext>
            </a:extLst>
          </p:cNvPr>
          <p:cNvSpPr txBox="1"/>
          <p:nvPr/>
        </p:nvSpPr>
        <p:spPr>
          <a:xfrm>
            <a:off x="1314162" y="3962400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D1633-ABE8-D54C-BB9D-4C3EAD72E6B4}"/>
              </a:ext>
            </a:extLst>
          </p:cNvPr>
          <p:cNvSpPr txBox="1"/>
          <p:nvPr/>
        </p:nvSpPr>
        <p:spPr>
          <a:xfrm>
            <a:off x="5570483" y="539180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69F17-0BC0-BC49-A76E-A76A22327F09}"/>
              </a:ext>
            </a:extLst>
          </p:cNvPr>
          <p:cNvSpPr txBox="1"/>
          <p:nvPr/>
        </p:nvSpPr>
        <p:spPr>
          <a:xfrm>
            <a:off x="9722069" y="64886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387203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2531-A846-D042-A56D-7420E127D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87" y="234629"/>
            <a:ext cx="8946541" cy="1489068"/>
          </a:xfrm>
        </p:spPr>
        <p:txBody>
          <a:bodyPr/>
          <a:lstStyle/>
          <a:p>
            <a:r>
              <a:rPr lang="en-IN" dirty="0"/>
              <a:t>Nearly 80% of the customer have not stated their reason for being a customer</a:t>
            </a:r>
          </a:p>
          <a:p>
            <a:r>
              <a:rPr lang="en-IN" dirty="0"/>
              <a:t>90% of the customers have not responded to any of the product offered to them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FD52-915C-CB46-9229-144658D0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363" y="1821930"/>
            <a:ext cx="3015375" cy="2100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E8CF3-1EE5-D148-9844-58E986E775DB}"/>
              </a:ext>
            </a:extLst>
          </p:cNvPr>
          <p:cNvSpPr txBox="1"/>
          <p:nvPr/>
        </p:nvSpPr>
        <p:spPr>
          <a:xfrm>
            <a:off x="1823301" y="395965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E8D13-0709-E84E-B46F-A95E67332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5889" y="1783112"/>
            <a:ext cx="3195144" cy="2139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39200-CEC2-174B-8909-FA3E507CC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286" y="4351275"/>
            <a:ext cx="3015375" cy="2085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1A88CD-A75D-3D44-A50C-134961DC5B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5889" y="4410690"/>
            <a:ext cx="3195144" cy="1948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7AC5C-DD3C-2A44-AE3D-1A819A62B543}"/>
              </a:ext>
            </a:extLst>
          </p:cNvPr>
          <p:cNvSpPr txBox="1"/>
          <p:nvPr/>
        </p:nvSpPr>
        <p:spPr>
          <a:xfrm>
            <a:off x="1517128" y="646819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Response_02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C185E-1D7C-4A49-B256-3532D206B6B3}"/>
              </a:ext>
            </a:extLst>
          </p:cNvPr>
          <p:cNvSpPr txBox="1"/>
          <p:nvPr/>
        </p:nvSpPr>
        <p:spPr>
          <a:xfrm>
            <a:off x="6336593" y="646819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Response_03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C3F5A-46A3-FC49-B67D-6CE87CB9E2A2}"/>
              </a:ext>
            </a:extLst>
          </p:cNvPr>
          <p:cNvSpPr txBox="1"/>
          <p:nvPr/>
        </p:nvSpPr>
        <p:spPr>
          <a:xfrm>
            <a:off x="6260578" y="3981943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Response_01</a:t>
            </a:r>
          </a:p>
        </p:txBody>
      </p:sp>
    </p:spTree>
    <p:extLst>
      <p:ext uri="{BB962C8B-B14F-4D97-AF65-F5344CB8AC3E}">
        <p14:creationId xmlns:p14="http://schemas.microsoft.com/office/powerpoint/2010/main" val="263633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7485-B26D-A847-8D5B-5BF670C5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05" y="360753"/>
            <a:ext cx="8946541" cy="932020"/>
          </a:xfrm>
        </p:spPr>
        <p:txBody>
          <a:bodyPr/>
          <a:lstStyle/>
          <a:p>
            <a:r>
              <a:rPr lang="en-IN" dirty="0"/>
              <a:t>90% of the customer don't belong to any union and are not retired</a:t>
            </a:r>
          </a:p>
          <a:p>
            <a:r>
              <a:rPr lang="en-IN" dirty="0"/>
              <a:t>Nearly 20% of customers have changed their provider in last month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B5783-A393-1641-BB5D-E47D465C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72" y="1529347"/>
            <a:ext cx="3138871" cy="2143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AFD83-BE06-494A-A054-26DFAA38B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4426" y="2417081"/>
            <a:ext cx="3643147" cy="2510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128F1-AEFE-3849-BE78-30E5C4739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1848" y="3908197"/>
            <a:ext cx="34417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3EBABC-B93E-724E-A7A7-3E7E1881E1E6}"/>
              </a:ext>
            </a:extLst>
          </p:cNvPr>
          <p:cNvSpPr txBox="1"/>
          <p:nvPr/>
        </p:nvSpPr>
        <p:spPr>
          <a:xfrm>
            <a:off x="1734207" y="383374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0E753-D28D-D843-90A7-029AFE24AEEB}"/>
              </a:ext>
            </a:extLst>
          </p:cNvPr>
          <p:cNvSpPr txBox="1"/>
          <p:nvPr/>
        </p:nvSpPr>
        <p:spPr>
          <a:xfrm>
            <a:off x="5688675" y="504506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39A14-FB62-5549-A36B-3DD2D86B6A8D}"/>
              </a:ext>
            </a:extLst>
          </p:cNvPr>
          <p:cNvSpPr txBox="1"/>
          <p:nvPr/>
        </p:nvSpPr>
        <p:spPr>
          <a:xfrm>
            <a:off x="9879725" y="629569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225399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10AA-4756-5B4A-B983-29C328F3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7296"/>
          </a:xfrm>
        </p:spPr>
        <p:txBody>
          <a:bodyPr/>
          <a:lstStyle/>
          <a:p>
            <a:r>
              <a:rPr lang="en-US" sz="2800" dirty="0"/>
              <a:t>Bivariate Analysis Categorical Variable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C75B-9B69-2448-B069-3273BF74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198180"/>
            <a:ext cx="8946541" cy="12297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 of Card (1,2,3,4,5), Card 1 customers have more credit limit then other card type</a:t>
            </a:r>
          </a:p>
          <a:p>
            <a:r>
              <a:rPr lang="en-US" dirty="0"/>
              <a:t>Out of Card2 (1,2,3,4,5), Card 1 &amp; 4 have more credit limit then other card type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4357D-22E6-984D-93AB-E3CB5BBC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1" y="2735639"/>
            <a:ext cx="4493616" cy="3056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6270A-9D62-5349-AECC-8B0D6142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11" y="2733718"/>
            <a:ext cx="4416534" cy="305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ED0EB-DDD1-254B-8A18-90A255A32507}"/>
              </a:ext>
            </a:extLst>
          </p:cNvPr>
          <p:cNvSpPr txBox="1"/>
          <p:nvPr/>
        </p:nvSpPr>
        <p:spPr>
          <a:xfrm>
            <a:off x="2406869" y="590225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108DD-37EA-F549-A588-3223B6EF402C}"/>
              </a:ext>
            </a:extLst>
          </p:cNvPr>
          <p:cNvSpPr txBox="1"/>
          <p:nvPr/>
        </p:nvSpPr>
        <p:spPr>
          <a:xfrm>
            <a:off x="7922239" y="5913121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Secondary Card</a:t>
            </a:r>
          </a:p>
        </p:txBody>
      </p:sp>
    </p:spTree>
    <p:extLst>
      <p:ext uri="{BB962C8B-B14F-4D97-AF65-F5344CB8AC3E}">
        <p14:creationId xmlns:p14="http://schemas.microsoft.com/office/powerpoint/2010/main" val="94057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493F-59EC-F14F-B801-A6523F38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57" y="287181"/>
            <a:ext cx="8946541" cy="1376082"/>
          </a:xfrm>
        </p:spPr>
        <p:txBody>
          <a:bodyPr/>
          <a:lstStyle/>
          <a:p>
            <a:r>
              <a:rPr lang="en-US" dirty="0"/>
              <a:t>People who lease Car have low credit limit as compare to those who own the car</a:t>
            </a:r>
          </a:p>
          <a:p>
            <a:r>
              <a:rPr lang="en-US" dirty="0"/>
              <a:t>Male have higher credit limit then female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37B42-693C-5F46-93FD-1072B772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7" y="1965434"/>
            <a:ext cx="5325863" cy="371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CCC17-42DE-EF40-AB32-819DC23C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43" y="1999100"/>
            <a:ext cx="5301339" cy="364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612640-A8F8-494A-AE60-C1FB3CF106BA}"/>
              </a:ext>
            </a:extLst>
          </p:cNvPr>
          <p:cNvSpPr txBox="1"/>
          <p:nvPr/>
        </p:nvSpPr>
        <p:spPr>
          <a:xfrm>
            <a:off x="2705707" y="5793091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A8959-E0C5-9748-89DA-32435BA47F69}"/>
              </a:ext>
            </a:extLst>
          </p:cNvPr>
          <p:cNvSpPr txBox="1"/>
          <p:nvPr/>
        </p:nvSpPr>
        <p:spPr>
          <a:xfrm>
            <a:off x="8740905" y="571951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181412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708D-3F53-2D4B-9167-F581FBD6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46" y="255650"/>
            <a:ext cx="8946541" cy="1478558"/>
          </a:xfrm>
        </p:spPr>
        <p:txBody>
          <a:bodyPr/>
          <a:lstStyle/>
          <a:p>
            <a:r>
              <a:rPr lang="en-US" dirty="0"/>
              <a:t>People who own home have higher total_spend then people who live in rented house</a:t>
            </a:r>
          </a:p>
          <a:p>
            <a:r>
              <a:rPr lang="en-US" dirty="0"/>
              <a:t>People who are in Service of Job Category have more credit limit then other job categories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6D2B5-E7CB-5243-ACB5-B45C1D25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62" y="2189013"/>
            <a:ext cx="5156638" cy="362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21500-F856-2A4B-909C-D691A8D1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01" y="2189013"/>
            <a:ext cx="5156638" cy="3621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790AA7-136F-2B41-9ADE-2FE516BEBEFC}"/>
              </a:ext>
            </a:extLst>
          </p:cNvPr>
          <p:cNvSpPr txBox="1"/>
          <p:nvPr/>
        </p:nvSpPr>
        <p:spPr>
          <a:xfrm>
            <a:off x="2788956" y="589572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81B39-88A2-E241-864F-C1CA10DAD51B}"/>
              </a:ext>
            </a:extLst>
          </p:cNvPr>
          <p:cNvSpPr txBox="1"/>
          <p:nvPr/>
        </p:nvSpPr>
        <p:spPr>
          <a:xfrm>
            <a:off x="8707097" y="5895721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Category</a:t>
            </a:r>
          </a:p>
        </p:txBody>
      </p:sp>
    </p:spTree>
    <p:extLst>
      <p:ext uri="{BB962C8B-B14F-4D97-AF65-F5344CB8AC3E}">
        <p14:creationId xmlns:p14="http://schemas.microsoft.com/office/powerpoint/2010/main" val="2039265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E295-2AD3-2E43-9311-AD769BDA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350243"/>
            <a:ext cx="8946541" cy="1376082"/>
          </a:xfrm>
        </p:spPr>
        <p:txBody>
          <a:bodyPr>
            <a:normAutofit/>
          </a:bodyPr>
          <a:lstStyle/>
          <a:p>
            <a:r>
              <a:rPr lang="en-US" dirty="0"/>
              <a:t>Customers who are "Somewhat Satisfied" With their job have higher total spend</a:t>
            </a:r>
          </a:p>
          <a:p>
            <a:r>
              <a:rPr lang="en-US" dirty="0"/>
              <a:t>Customers who are not retired are given more total_spend 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04E33-2A82-7E4F-802E-7EA1D408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43" y="1870840"/>
            <a:ext cx="4971667" cy="3903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36223-1A06-DE43-A426-0E6A2AC8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18" y="1870840"/>
            <a:ext cx="5307723" cy="3903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0F20A-A802-EF42-8306-8FD8BF56BEC2}"/>
              </a:ext>
            </a:extLst>
          </p:cNvPr>
          <p:cNvSpPr txBox="1"/>
          <p:nvPr/>
        </p:nvSpPr>
        <p:spPr>
          <a:xfrm>
            <a:off x="2459421" y="5918634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Satisfaction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9A165-0627-0145-B323-D6AE8E16BF83}"/>
              </a:ext>
            </a:extLst>
          </p:cNvPr>
          <p:cNvSpPr txBox="1"/>
          <p:nvPr/>
        </p:nvSpPr>
        <p:spPr>
          <a:xfrm>
            <a:off x="8894067" y="59186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Retire</a:t>
            </a:r>
          </a:p>
        </p:txBody>
      </p:sp>
    </p:spTree>
    <p:extLst>
      <p:ext uri="{BB962C8B-B14F-4D97-AF65-F5344CB8AC3E}">
        <p14:creationId xmlns:p14="http://schemas.microsoft.com/office/powerpoint/2010/main" val="270968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1626-DDA2-3545-A774-1B611F6B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7710"/>
          </a:xfrm>
        </p:spPr>
        <p:txBody>
          <a:bodyPr/>
          <a:lstStyle/>
          <a:p>
            <a:r>
              <a:rPr lang="en-US" dirty="0"/>
              <a:t>Business Problem :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9D0C9-65C4-2547-AFF7-E05963E7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474850"/>
            <a:ext cx="8946541" cy="1400530"/>
          </a:xfrm>
        </p:spPr>
        <p:txBody>
          <a:bodyPr/>
          <a:lstStyle/>
          <a:p>
            <a:r>
              <a:rPr lang="en-IN" dirty="0"/>
              <a:t>One of the global banks would like to understand what factors driving credit card spend are. </a:t>
            </a:r>
          </a:p>
          <a:p>
            <a:r>
              <a:rPr lang="en-IN" dirty="0"/>
              <a:t>The bank want use these insights to calculate credit limit 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BFFCEC-D6F2-B54B-A479-FC47C9394A87}"/>
              </a:ext>
            </a:extLst>
          </p:cNvPr>
          <p:cNvSpPr txBox="1">
            <a:spLocks/>
          </p:cNvSpPr>
          <p:nvPr/>
        </p:nvSpPr>
        <p:spPr>
          <a:xfrm>
            <a:off x="1103311" y="4367823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Predict the total spend for customer (total of primary &amp; secondary card)</a:t>
            </a:r>
          </a:p>
          <a:p>
            <a:r>
              <a:rPr lang="en-US" dirty="0"/>
              <a:t>Identify the key drivers which help in prediction of the credit limit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D74E12-8DA5-B944-A4CF-899884F4CDC2}"/>
              </a:ext>
            </a:extLst>
          </p:cNvPr>
          <p:cNvSpPr txBox="1">
            <a:spLocks/>
          </p:cNvSpPr>
          <p:nvPr/>
        </p:nvSpPr>
        <p:spPr>
          <a:xfrm>
            <a:off x="646111" y="2930145"/>
            <a:ext cx="9404723" cy="99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Business Goal : 	</a:t>
            </a:r>
          </a:p>
        </p:txBody>
      </p:sp>
    </p:spTree>
    <p:extLst>
      <p:ext uri="{BB962C8B-B14F-4D97-AF65-F5344CB8AC3E}">
        <p14:creationId xmlns:p14="http://schemas.microsoft.com/office/powerpoint/2010/main" val="381417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C9AB-C2D4-9941-80FC-98E58A6E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95" y="329221"/>
            <a:ext cx="8946541" cy="711303"/>
          </a:xfrm>
        </p:spPr>
        <p:txBody>
          <a:bodyPr>
            <a:normAutofit/>
          </a:bodyPr>
          <a:lstStyle/>
          <a:p>
            <a:r>
              <a:rPr lang="en-US" dirty="0"/>
              <a:t>Customers who owns' </a:t>
            </a:r>
            <a:r>
              <a:rPr lang="en-US" dirty="0" err="1"/>
              <a:t>OwnCd</a:t>
            </a:r>
            <a:r>
              <a:rPr lang="en-US" dirty="0"/>
              <a:t>, </a:t>
            </a:r>
            <a:r>
              <a:rPr lang="en-US" dirty="0" err="1"/>
              <a:t>OwnDvd</a:t>
            </a:r>
            <a:r>
              <a:rPr lang="en-US" dirty="0"/>
              <a:t>, </a:t>
            </a:r>
            <a:r>
              <a:rPr lang="en-US" dirty="0" err="1"/>
              <a:t>OwnPda</a:t>
            </a:r>
            <a:r>
              <a:rPr lang="en-US" dirty="0"/>
              <a:t>, </a:t>
            </a:r>
            <a:r>
              <a:rPr lang="en-US" dirty="0" err="1"/>
              <a:t>OwnTv</a:t>
            </a:r>
            <a:r>
              <a:rPr lang="en-US" dirty="0"/>
              <a:t>, </a:t>
            </a:r>
            <a:r>
              <a:rPr lang="en-US" dirty="0" err="1"/>
              <a:t>OwnVcr</a:t>
            </a:r>
            <a:r>
              <a:rPr lang="en-US" dirty="0"/>
              <a:t> have higher total_spend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F4DDB-81F4-3B4F-BC52-204C2161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5" y="1387365"/>
            <a:ext cx="3306803" cy="2312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BEB8A5-9A24-EC48-A15C-8A03C5F9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99" y="4046483"/>
            <a:ext cx="3306803" cy="2319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61AD3A-036F-BA4C-A432-506502B98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06" y="4046483"/>
            <a:ext cx="3230995" cy="2238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E6EBA2-AEF8-0849-BE8E-4FD4004C4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002" y="1387365"/>
            <a:ext cx="3306803" cy="22454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476EAB-8724-CB47-A15B-82EE74DE3FC4}"/>
              </a:ext>
            </a:extLst>
          </p:cNvPr>
          <p:cNvSpPr txBox="1"/>
          <p:nvPr/>
        </p:nvSpPr>
        <p:spPr>
          <a:xfrm>
            <a:off x="1648352" y="369964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 VCR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D05F9-0D1C-BD45-BA7D-D97986A3F9E2}"/>
              </a:ext>
            </a:extLst>
          </p:cNvPr>
          <p:cNvSpPr txBox="1"/>
          <p:nvPr/>
        </p:nvSpPr>
        <p:spPr>
          <a:xfrm>
            <a:off x="1666786" y="63656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 </a:t>
            </a:r>
            <a:r>
              <a:rPr lang="en-US" dirty="0" err="1"/>
              <a:t>Pda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619D-F417-9649-83E9-6F49F6D871C0}"/>
              </a:ext>
            </a:extLst>
          </p:cNvPr>
          <p:cNvSpPr txBox="1"/>
          <p:nvPr/>
        </p:nvSpPr>
        <p:spPr>
          <a:xfrm>
            <a:off x="7809187" y="365497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 </a:t>
            </a:r>
            <a:r>
              <a:rPr lang="en-US" dirty="0" err="1"/>
              <a:t>Dvd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6B67C-EAA5-F141-8A3A-5C2C4EE0FFB1}"/>
              </a:ext>
            </a:extLst>
          </p:cNvPr>
          <p:cNvSpPr txBox="1"/>
          <p:nvPr/>
        </p:nvSpPr>
        <p:spPr>
          <a:xfrm>
            <a:off x="7925404" y="638779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 Tv</a:t>
            </a:r>
          </a:p>
        </p:txBody>
      </p:sp>
    </p:spTree>
    <p:extLst>
      <p:ext uri="{BB962C8B-B14F-4D97-AF65-F5344CB8AC3E}">
        <p14:creationId xmlns:p14="http://schemas.microsoft.com/office/powerpoint/2010/main" val="170761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BDD7-379E-F74D-A411-1868B2E6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29" y="413304"/>
            <a:ext cx="8946541" cy="837427"/>
          </a:xfrm>
        </p:spPr>
        <p:txBody>
          <a:bodyPr/>
          <a:lstStyle/>
          <a:p>
            <a:r>
              <a:rPr lang="en-US" dirty="0"/>
              <a:t>People who are customers of bank because of "Convenience" have much higher total_spend as compare to other customers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407E2-D421-874C-8367-740C7ABD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16" y="1396021"/>
            <a:ext cx="69723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C89E7-191F-6547-95ED-EB2992F2A63F}"/>
              </a:ext>
            </a:extLst>
          </p:cNvPr>
          <p:cNvSpPr txBox="1"/>
          <p:nvPr/>
        </p:nvSpPr>
        <p:spPr>
          <a:xfrm>
            <a:off x="4282042" y="6195539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Reason for being the customer</a:t>
            </a:r>
          </a:p>
        </p:txBody>
      </p:sp>
    </p:spTree>
    <p:extLst>
      <p:ext uri="{BB962C8B-B14F-4D97-AF65-F5344CB8AC3E}">
        <p14:creationId xmlns:p14="http://schemas.microsoft.com/office/powerpoint/2010/main" val="133407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215-B44B-3341-A9D6-C138A437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4744"/>
          </a:xfrm>
        </p:spPr>
        <p:txBody>
          <a:bodyPr/>
          <a:lstStyle/>
          <a:p>
            <a:r>
              <a:rPr lang="en-US" sz="2800" dirty="0"/>
              <a:t>Target Variable (Y)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23CB-B102-2844-BC82-3DC43A678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38518"/>
            <a:ext cx="8946541" cy="16887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Spend is skewed toward Right due to outlier, therefore we need to transform it to get the normal distribution of the target variable.</a:t>
            </a:r>
          </a:p>
          <a:p>
            <a:r>
              <a:rPr lang="en-US" dirty="0"/>
              <a:t>Log Transformation happens to be the one which gives us normal distribution of the target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3A139-D90B-9646-8969-9906ADEC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898" y="2827283"/>
            <a:ext cx="4376171" cy="3090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A8F30-AB92-3946-BEA1-36CFEEF2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6" y="2827283"/>
            <a:ext cx="4549037" cy="3090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8C11D-7415-A448-B09D-15BD2947DB7A}"/>
              </a:ext>
            </a:extLst>
          </p:cNvPr>
          <p:cNvSpPr txBox="1"/>
          <p:nvPr/>
        </p:nvSpPr>
        <p:spPr>
          <a:xfrm>
            <a:off x="1471448" y="6138041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Spend Before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B5A56-91A6-4A4D-BCFD-A86A93C39FC9}"/>
              </a:ext>
            </a:extLst>
          </p:cNvPr>
          <p:cNvSpPr txBox="1"/>
          <p:nvPr/>
        </p:nvSpPr>
        <p:spPr>
          <a:xfrm>
            <a:off x="7168668" y="6138041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Spend After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08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C706-107A-1E41-99DF-FE7051B8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9337"/>
          </a:xfrm>
        </p:spPr>
        <p:txBody>
          <a:bodyPr/>
          <a:lstStyle/>
          <a:p>
            <a:r>
              <a:rPr lang="en-US" sz="2800" dirty="0"/>
              <a:t>Data Preparation :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A2A3-9F42-F14D-B013-CA7F5E9F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95665"/>
          </a:xfrm>
        </p:spPr>
        <p:txBody>
          <a:bodyPr/>
          <a:lstStyle/>
          <a:p>
            <a:r>
              <a:rPr lang="en-US" dirty="0"/>
              <a:t>Created the Target variable (</a:t>
            </a:r>
            <a:r>
              <a:rPr lang="en-US" dirty="0" err="1"/>
              <a:t>Total_Spend</a:t>
            </a:r>
            <a:r>
              <a:rPr lang="en-US" dirty="0"/>
              <a:t>) by combining </a:t>
            </a:r>
            <a:r>
              <a:rPr lang="en-US" dirty="0" err="1"/>
              <a:t>CardSepnt</a:t>
            </a:r>
            <a:r>
              <a:rPr lang="en-US" dirty="0"/>
              <a:t> and Card2Spent</a:t>
            </a:r>
          </a:p>
          <a:p>
            <a:endParaRPr lang="en-US" dirty="0"/>
          </a:p>
          <a:p>
            <a:r>
              <a:rPr lang="en-US" dirty="0"/>
              <a:t>Dropped these two variables from the data set</a:t>
            </a:r>
          </a:p>
          <a:p>
            <a:endParaRPr lang="en-US" dirty="0"/>
          </a:p>
          <a:p>
            <a:r>
              <a:rPr lang="en-US" dirty="0"/>
              <a:t>Dropped those variables which are duplicate of numerical variables and present in data-set as their categorical version and also in Log transformed form ("agecat","edcat","empcat","lninc","inccat","lncreddebt","lnothdebt","spousedcat","addresscat","commutecat","cardtenurecat","lnlongmon","lnlongten","lntollmon","lntollten","lnequipmon","lnequipten","lncardmon","lncardten","lnwiremon","lnwireten”,” </a:t>
            </a:r>
            <a:r>
              <a:rPr lang="en-US" dirty="0" err="1"/>
              <a:t>carcatvalue</a:t>
            </a:r>
            <a:r>
              <a:rPr lang="en-US" dirty="0"/>
              <a:t>”, “card2tenurecat”)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7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7673-CE26-5C40-82A4-BAEA6335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50" y="549940"/>
            <a:ext cx="8946541" cy="287906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In columns “Spoused” and “</a:t>
            </a:r>
            <a:r>
              <a:rPr lang="en-US" sz="2200" dirty="0" err="1"/>
              <a:t>Carvalue</a:t>
            </a:r>
            <a:r>
              <a:rPr lang="en-US" sz="2200" dirty="0"/>
              <a:t>” replaced -1 with 0</a:t>
            </a:r>
          </a:p>
          <a:p>
            <a:endParaRPr lang="en-US" sz="2200" dirty="0"/>
          </a:p>
          <a:p>
            <a:r>
              <a:rPr lang="en-US" sz="2200" dirty="0"/>
              <a:t>In columns “</a:t>
            </a:r>
            <a:r>
              <a:rPr lang="en-US" sz="2200" dirty="0" err="1"/>
              <a:t>cardten</a:t>
            </a:r>
            <a:r>
              <a:rPr lang="en-US" sz="2200" dirty="0"/>
              <a:t>” and “</a:t>
            </a:r>
            <a:r>
              <a:rPr lang="en-US" sz="2200" dirty="0" err="1"/>
              <a:t>longten</a:t>
            </a:r>
            <a:r>
              <a:rPr lang="en-US" sz="2200" dirty="0"/>
              <a:t>” missing value is replaced with 0.0</a:t>
            </a:r>
          </a:p>
          <a:p>
            <a:endParaRPr lang="en-US" sz="2200" dirty="0"/>
          </a:p>
          <a:p>
            <a:r>
              <a:rPr lang="en-US" sz="2200" dirty="0"/>
              <a:t>Two variables “</a:t>
            </a:r>
            <a:r>
              <a:rPr lang="en-US" sz="2200" dirty="0" err="1"/>
              <a:t>Custid</a:t>
            </a:r>
            <a:r>
              <a:rPr lang="en-US" sz="2200" dirty="0"/>
              <a:t>” and “</a:t>
            </a:r>
            <a:r>
              <a:rPr lang="en-US" sz="2200" dirty="0" err="1"/>
              <a:t>Birthmonth</a:t>
            </a:r>
            <a:r>
              <a:rPr lang="en-US" sz="2200" dirty="0"/>
              <a:t>” were dropped as they represented the personal information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95B1-48D3-7C44-AD67-0445255FE530}"/>
              </a:ext>
            </a:extLst>
          </p:cNvPr>
          <p:cNvSpPr txBox="1"/>
          <p:nvPr/>
        </p:nvSpPr>
        <p:spPr>
          <a:xfrm>
            <a:off x="485439" y="3429000"/>
            <a:ext cx="95854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Missing Variable Treatment :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1C3924-8CAA-2246-AA2D-3E4E34601298}"/>
              </a:ext>
            </a:extLst>
          </p:cNvPr>
          <p:cNvSpPr txBox="1">
            <a:spLocks/>
          </p:cNvSpPr>
          <p:nvPr/>
        </p:nvSpPr>
        <p:spPr>
          <a:xfrm>
            <a:off x="966677" y="4436100"/>
            <a:ext cx="8946541" cy="2056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900" dirty="0"/>
              <a:t>For Numerical variables we have replaced the missing with the mean value</a:t>
            </a:r>
          </a:p>
          <a:p>
            <a:endParaRPr lang="en-US" sz="2900" dirty="0"/>
          </a:p>
          <a:p>
            <a:r>
              <a:rPr lang="en-US" sz="2900" dirty="0"/>
              <a:t>For Categorical features we have replaced it with mode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2439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9212-EAC4-C848-A0C2-FB2BCA27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51172"/>
          </a:xfrm>
        </p:spPr>
        <p:txBody>
          <a:bodyPr/>
          <a:lstStyle/>
          <a:p>
            <a:r>
              <a:rPr lang="en-US" sz="2000" dirty="0"/>
              <a:t>Outlier Treatment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F878-DD68-804C-8D18-4874C692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064946"/>
            <a:ext cx="8946541" cy="553648"/>
          </a:xfrm>
        </p:spPr>
        <p:txBody>
          <a:bodyPr/>
          <a:lstStyle/>
          <a:p>
            <a:r>
              <a:rPr lang="en-US" dirty="0"/>
              <a:t>The data is clipped at 1% and 99%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4B5FA6-FFCF-E54E-B322-E25B41BAC430}"/>
              </a:ext>
            </a:extLst>
          </p:cNvPr>
          <p:cNvSpPr txBox="1">
            <a:spLocks/>
          </p:cNvSpPr>
          <p:nvPr/>
        </p:nvSpPr>
        <p:spPr>
          <a:xfrm>
            <a:off x="1104292" y="2645052"/>
            <a:ext cx="8946541" cy="92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In our data we have 87 nominal categorical variable, for each of them the dummy categorical variable have been created.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5460A1-00A3-F84F-BDE6-B52E742C6E91}"/>
              </a:ext>
            </a:extLst>
          </p:cNvPr>
          <p:cNvSpPr txBox="1">
            <a:spLocks/>
          </p:cNvSpPr>
          <p:nvPr/>
        </p:nvSpPr>
        <p:spPr>
          <a:xfrm>
            <a:off x="646111" y="1854535"/>
            <a:ext cx="9404723" cy="451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One-Hot-Encoding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83060-8C90-2A47-93BE-6ABBC4309117}"/>
              </a:ext>
            </a:extLst>
          </p:cNvPr>
          <p:cNvSpPr txBox="1">
            <a:spLocks/>
          </p:cNvSpPr>
          <p:nvPr/>
        </p:nvSpPr>
        <p:spPr>
          <a:xfrm>
            <a:off x="646111" y="3687277"/>
            <a:ext cx="9404723" cy="451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Normalization of Data 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A316E2-6446-3649-B5AE-4E7AC2BDF8CE}"/>
              </a:ext>
            </a:extLst>
          </p:cNvPr>
          <p:cNvSpPr txBox="1">
            <a:spLocks/>
          </p:cNvSpPr>
          <p:nvPr/>
        </p:nvSpPr>
        <p:spPr>
          <a:xfrm>
            <a:off x="1104292" y="4416045"/>
            <a:ext cx="8946541" cy="92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final data have been normalized so that the equal weights can be assigned at the time of modelling.</a:t>
            </a:r>
          </a:p>
        </p:txBody>
      </p:sp>
    </p:spTree>
    <p:extLst>
      <p:ext uri="{BB962C8B-B14F-4D97-AF65-F5344CB8AC3E}">
        <p14:creationId xmlns:p14="http://schemas.microsoft.com/office/powerpoint/2010/main" val="266401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BE4C-55C7-0F42-9D07-4E13669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5765"/>
          </a:xfrm>
        </p:spPr>
        <p:txBody>
          <a:bodyPr/>
          <a:lstStyle/>
          <a:p>
            <a:r>
              <a:rPr lang="en-US" sz="2800" dirty="0"/>
              <a:t>Feature Engineering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B7B45-D337-6F44-B0C1-74278B30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49029"/>
            <a:ext cx="8946541" cy="4195481"/>
          </a:xfrm>
        </p:spPr>
        <p:txBody>
          <a:bodyPr/>
          <a:lstStyle/>
          <a:p>
            <a:r>
              <a:rPr lang="en-US" dirty="0"/>
              <a:t>For Numerical Variable we are finding correlation matrix with the target variables and shortlist the variables which have at least or more than 10% correlation with the target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8E31D-898C-2443-9E5C-03DB077B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1" y="2270176"/>
            <a:ext cx="9038897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0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F7F7-49A3-1F4E-92FA-DD3251A1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68" y="1495869"/>
            <a:ext cx="8946541" cy="2552057"/>
          </a:xfrm>
        </p:spPr>
        <p:txBody>
          <a:bodyPr/>
          <a:lstStyle/>
          <a:p>
            <a:r>
              <a:rPr lang="en-US" dirty="0"/>
              <a:t>For Categorical Variable we will do One Variable Regression, select the variable which have </a:t>
            </a:r>
            <a:r>
              <a:rPr lang="en-US" dirty="0" err="1"/>
              <a:t>p_value</a:t>
            </a:r>
            <a:r>
              <a:rPr lang="en-US" dirty="0"/>
              <a:t> less than 0.05</a:t>
            </a:r>
          </a:p>
          <a:p>
            <a:pPr lvl="1"/>
            <a:r>
              <a:rPr lang="en-US" dirty="0"/>
              <a:t>Variables selected from above method are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5F0F0-AD87-4F4D-B534-42FB6565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7" y="2670347"/>
            <a:ext cx="10711803" cy="123785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8F308B-6CDA-9043-A8C6-06699081B8B6}"/>
              </a:ext>
            </a:extLst>
          </p:cNvPr>
          <p:cNvSpPr txBox="1">
            <a:spLocks/>
          </p:cNvSpPr>
          <p:nvPr/>
        </p:nvSpPr>
        <p:spPr>
          <a:xfrm>
            <a:off x="803768" y="292434"/>
            <a:ext cx="8946541" cy="101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Numerical Variables selected from correlation are :</a:t>
            </a:r>
          </a:p>
          <a:p>
            <a:pPr lvl="1"/>
            <a:r>
              <a:rPr lang="en-US" dirty="0"/>
              <a:t>  “ed”,”income”,”</a:t>
            </a:r>
            <a:r>
              <a:rPr lang="en-US" dirty="0" err="1"/>
              <a:t>creddebt</a:t>
            </a:r>
            <a:r>
              <a:rPr lang="en-US" dirty="0"/>
              <a:t>”,”</a:t>
            </a:r>
            <a:r>
              <a:rPr lang="en-US" dirty="0" err="1"/>
              <a:t>otherdebt</a:t>
            </a:r>
            <a:r>
              <a:rPr lang="en-US" dirty="0"/>
              <a:t>”,”</a:t>
            </a:r>
            <a:r>
              <a:rPr lang="en-US" dirty="0" err="1"/>
              <a:t>carvalue</a:t>
            </a:r>
            <a:r>
              <a:rPr lang="en-US" dirty="0"/>
              <a:t>”,”</a:t>
            </a:r>
            <a:r>
              <a:rPr lang="en-US" dirty="0" err="1"/>
              <a:t>wireten</a:t>
            </a:r>
            <a:r>
              <a:rPr lang="en-US" dirty="0"/>
              <a:t>”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D6ED59-6ACC-B348-A55D-F109DCC89F37}"/>
              </a:ext>
            </a:extLst>
          </p:cNvPr>
          <p:cNvSpPr txBox="1">
            <a:spLocks/>
          </p:cNvSpPr>
          <p:nvPr/>
        </p:nvSpPr>
        <p:spPr>
          <a:xfrm>
            <a:off x="803767" y="4047927"/>
            <a:ext cx="8946541" cy="88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Recursive Feature Elimination :</a:t>
            </a:r>
          </a:p>
          <a:p>
            <a:pPr lvl="1"/>
            <a:r>
              <a:rPr lang="en-US" dirty="0"/>
              <a:t>RFE on entire data set, where we selected 30 variables from it are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DE16F-F233-2F48-BCDC-BC8E076E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67" y="5063514"/>
            <a:ext cx="10711804" cy="12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9276-320A-FF47-A6A9-C54C6E29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1" y="381773"/>
            <a:ext cx="8946541" cy="721813"/>
          </a:xfrm>
        </p:spPr>
        <p:txBody>
          <a:bodyPr/>
          <a:lstStyle/>
          <a:p>
            <a:r>
              <a:rPr lang="en-US" dirty="0"/>
              <a:t>RFE on variables selected from Correlation Matrix and One Variable regression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8AB59-436D-484A-AAC0-9A9DA82A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81" y="1147739"/>
            <a:ext cx="9627750" cy="1111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211F23-E88B-6B45-982F-2FA1C58BA2F2}"/>
              </a:ext>
            </a:extLst>
          </p:cNvPr>
          <p:cNvSpPr txBox="1">
            <a:spLocks/>
          </p:cNvSpPr>
          <p:nvPr/>
        </p:nvSpPr>
        <p:spPr>
          <a:xfrm>
            <a:off x="766981" y="2459085"/>
            <a:ext cx="8946541" cy="721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Select K Best :</a:t>
            </a:r>
          </a:p>
          <a:p>
            <a:pPr lvl="1"/>
            <a:r>
              <a:rPr lang="en-US" dirty="0"/>
              <a:t>On Entire Data-Set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80FEE-8895-A541-9F05-5FC0D46C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81" y="3262916"/>
            <a:ext cx="9627750" cy="11116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6EDC77-D0D9-F84F-8D38-84C290F9C3FD}"/>
              </a:ext>
            </a:extLst>
          </p:cNvPr>
          <p:cNvSpPr txBox="1">
            <a:spLocks/>
          </p:cNvSpPr>
          <p:nvPr/>
        </p:nvSpPr>
        <p:spPr>
          <a:xfrm>
            <a:off x="766981" y="4656280"/>
            <a:ext cx="8946541" cy="72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/>
              <a:t>On Selected Variables from Correlation &amp; One Variable regression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EC01B-0D09-944E-8DCC-164F3F0E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58" y="5481864"/>
            <a:ext cx="9522373" cy="1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3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CB14-4958-594A-8462-2767CA83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98620"/>
          </a:xfrm>
        </p:spPr>
        <p:txBody>
          <a:bodyPr/>
          <a:lstStyle/>
          <a:p>
            <a:r>
              <a:rPr lang="en-US" sz="2000" dirty="0"/>
              <a:t>Principal Component Analysis :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7DF86-ABF5-874E-8C98-CDF78548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58" y="1681655"/>
            <a:ext cx="8918603" cy="493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180D9-CC98-2A45-9BB2-13D56551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10" y="902592"/>
            <a:ext cx="9181851" cy="6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1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6288-CDD6-9A40-AF54-D9CC1D2A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9337"/>
          </a:xfrm>
        </p:spPr>
        <p:txBody>
          <a:bodyPr/>
          <a:lstStyle/>
          <a:p>
            <a:r>
              <a:rPr lang="en-US" sz="2000" dirty="0"/>
              <a:t>Project Solution Approach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7177-6893-6340-909D-6BC6CA3C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45324"/>
            <a:ext cx="8946541" cy="46560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statistical solution for predicting a value is Linear Regression, so we will make us of Linear Regression methodology </a:t>
            </a:r>
          </a:p>
          <a:p>
            <a:endParaRPr lang="en-US" dirty="0"/>
          </a:p>
          <a:p>
            <a:r>
              <a:rPr lang="en-US" dirty="0"/>
              <a:t>After importing the data we will perform Exploratory Data Analysis which will give us the sense about data this involves Univariate &amp; Bivariate analysis</a:t>
            </a:r>
          </a:p>
          <a:p>
            <a:endParaRPr lang="en-US" dirty="0"/>
          </a:p>
          <a:p>
            <a:r>
              <a:rPr lang="en-US" dirty="0"/>
              <a:t>After EDA, we will impute the missing value, treat outliers</a:t>
            </a:r>
          </a:p>
          <a:p>
            <a:endParaRPr lang="en-US" dirty="0"/>
          </a:p>
          <a:p>
            <a:r>
              <a:rPr lang="en-US" dirty="0"/>
              <a:t>Now, we will perform feature engineering methodology to select the important features for our modelling purpose, these methods are : Correlation, One Variable Regression, RFE, PCA, Select K Best.</a:t>
            </a:r>
          </a:p>
          <a:p>
            <a:endParaRPr lang="en-US" dirty="0"/>
          </a:p>
          <a:p>
            <a:r>
              <a:rPr lang="en-US" dirty="0"/>
              <a:t>After, Selecting final variables we will build different model, and compare their R-Square, error matrices to finalize the model for prediction purpose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4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C22F-93F8-9242-B32C-75CBCC88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1650"/>
            <a:ext cx="9404723" cy="440661"/>
          </a:xfrm>
        </p:spPr>
        <p:txBody>
          <a:bodyPr/>
          <a:lstStyle/>
          <a:p>
            <a:r>
              <a:rPr lang="en-US" sz="2000" dirty="0"/>
              <a:t>Variable selected from the above methods are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EBB9-857D-5A48-9D81-63BA03D9F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801107"/>
            <a:ext cx="8946541" cy="1215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"card2_2","card2_3","card2_4","card2_5","card_2","card_3","card_4","card_5","carown_0","carown_1","carvalue","creddebt","othdebt","ed","income","gender_1","wireten","internet","owncd_1","owndvd_1","owntv_1","ownvcr_1","reason_2","reason_4","retire_1”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965252-FEC9-864D-A600-FBD1D6B00F80}"/>
              </a:ext>
            </a:extLst>
          </p:cNvPr>
          <p:cNvSpPr txBox="1">
            <a:spLocks/>
          </p:cNvSpPr>
          <p:nvPr/>
        </p:nvSpPr>
        <p:spPr>
          <a:xfrm>
            <a:off x="646111" y="2105702"/>
            <a:ext cx="9404723" cy="742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Performing VIF to remove the variables which are multi-collinear to each other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1EAE2-11A3-1D41-8400-713B5AB4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47" y="3401565"/>
            <a:ext cx="2179450" cy="33527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DB4CF7-EFDA-AF42-93A6-AEFB2E9574AC}"/>
              </a:ext>
            </a:extLst>
          </p:cNvPr>
          <p:cNvSpPr txBox="1">
            <a:spLocks/>
          </p:cNvSpPr>
          <p:nvPr/>
        </p:nvSpPr>
        <p:spPr>
          <a:xfrm>
            <a:off x="1177865" y="2878907"/>
            <a:ext cx="8946541" cy="49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Variables having VIF Score more than 5 are removed one by one</a:t>
            </a:r>
          </a:p>
        </p:txBody>
      </p:sp>
    </p:spTree>
    <p:extLst>
      <p:ext uri="{BB962C8B-B14F-4D97-AF65-F5344CB8AC3E}">
        <p14:creationId xmlns:p14="http://schemas.microsoft.com/office/powerpoint/2010/main" val="460893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6D1F-298D-0F44-B41C-E9286730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4234"/>
          </a:xfrm>
        </p:spPr>
        <p:txBody>
          <a:bodyPr/>
          <a:lstStyle/>
          <a:p>
            <a:r>
              <a:rPr lang="en-US" sz="2000" dirty="0"/>
              <a:t>Final Variables Selected for Modelling are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CC9E-483B-6940-9000-06BA3390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932793"/>
            <a:ext cx="8946541" cy="583586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card2_2</a:t>
            </a:r>
          </a:p>
          <a:p>
            <a:r>
              <a:rPr lang="en-IN" dirty="0"/>
              <a:t>card2_3</a:t>
            </a:r>
          </a:p>
          <a:p>
            <a:r>
              <a:rPr lang="en-IN" dirty="0"/>
              <a:t>card2_4</a:t>
            </a:r>
          </a:p>
          <a:p>
            <a:r>
              <a:rPr lang="en-IN" dirty="0"/>
              <a:t>card2_5</a:t>
            </a:r>
          </a:p>
          <a:p>
            <a:r>
              <a:rPr lang="en-IN" dirty="0"/>
              <a:t>card_2</a:t>
            </a:r>
          </a:p>
          <a:p>
            <a:r>
              <a:rPr lang="en-IN" dirty="0"/>
              <a:t>card_3</a:t>
            </a:r>
          </a:p>
          <a:p>
            <a:r>
              <a:rPr lang="en-IN" dirty="0"/>
              <a:t>card_4</a:t>
            </a:r>
          </a:p>
          <a:p>
            <a:r>
              <a:rPr lang="en-IN" dirty="0"/>
              <a:t>card_5</a:t>
            </a:r>
          </a:p>
          <a:p>
            <a:r>
              <a:rPr lang="en-IN" dirty="0"/>
              <a:t>carown_0</a:t>
            </a:r>
          </a:p>
          <a:p>
            <a:r>
              <a:rPr lang="en-IN" dirty="0"/>
              <a:t>creddebt</a:t>
            </a:r>
          </a:p>
          <a:p>
            <a:r>
              <a:rPr lang="en-IN" dirty="0"/>
              <a:t>gender_1</a:t>
            </a:r>
          </a:p>
          <a:p>
            <a:r>
              <a:rPr lang="en-IN" dirty="0"/>
              <a:t>income</a:t>
            </a:r>
          </a:p>
          <a:p>
            <a:r>
              <a:rPr lang="en-IN" dirty="0"/>
              <a:t>internet</a:t>
            </a:r>
          </a:p>
          <a:p>
            <a:r>
              <a:rPr lang="en-IN" dirty="0"/>
              <a:t>othdebt</a:t>
            </a:r>
          </a:p>
          <a:p>
            <a:r>
              <a:rPr lang="en-IN" dirty="0"/>
              <a:t>reason_2</a:t>
            </a:r>
          </a:p>
          <a:p>
            <a:r>
              <a:rPr lang="en-IN" dirty="0"/>
              <a:t>reason_4</a:t>
            </a:r>
          </a:p>
          <a:p>
            <a:r>
              <a:rPr lang="en-IN" dirty="0"/>
              <a:t>retire_1</a:t>
            </a:r>
          </a:p>
          <a:p>
            <a:r>
              <a:rPr lang="en-IN" dirty="0"/>
              <a:t>wireten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8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2C2E-C6A0-1344-9C89-96143107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72192"/>
          </a:xfrm>
        </p:spPr>
        <p:txBody>
          <a:bodyPr/>
          <a:lstStyle/>
          <a:p>
            <a:r>
              <a:rPr lang="en-US" sz="2000" dirty="0"/>
              <a:t>Model Building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186E-89EE-0841-8C0B-C4C14E49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995969"/>
          </a:xfrm>
        </p:spPr>
        <p:txBody>
          <a:bodyPr>
            <a:normAutofit/>
          </a:bodyPr>
          <a:lstStyle/>
          <a:p>
            <a:r>
              <a:rPr lang="en-US" dirty="0"/>
              <a:t>Methods used for building different models are :</a:t>
            </a:r>
          </a:p>
          <a:p>
            <a:pPr lvl="1"/>
            <a:r>
              <a:rPr lang="en-US" sz="2000" dirty="0"/>
              <a:t>Linear Regression</a:t>
            </a:r>
          </a:p>
          <a:p>
            <a:pPr lvl="1"/>
            <a:r>
              <a:rPr lang="en-US" sz="2000" dirty="0"/>
              <a:t>KNN Regressor</a:t>
            </a:r>
          </a:p>
          <a:p>
            <a:pPr lvl="1"/>
            <a:r>
              <a:rPr lang="en-US" sz="2000" dirty="0"/>
              <a:t>Decision Tree Regressor</a:t>
            </a:r>
          </a:p>
          <a:p>
            <a:pPr lvl="1"/>
            <a:r>
              <a:rPr lang="en-US" sz="2000" dirty="0"/>
              <a:t>Bagging Regressor</a:t>
            </a:r>
          </a:p>
          <a:p>
            <a:pPr lvl="1"/>
            <a:r>
              <a:rPr lang="en-US" sz="2000" dirty="0"/>
              <a:t>Random Forest Regressor</a:t>
            </a:r>
          </a:p>
          <a:p>
            <a:pPr lvl="1"/>
            <a:r>
              <a:rPr lang="en-US" sz="2000" dirty="0"/>
              <a:t>Adaboost Regressor</a:t>
            </a:r>
          </a:p>
          <a:p>
            <a:pPr lvl="1"/>
            <a:r>
              <a:rPr lang="en-US" sz="2000" dirty="0"/>
              <a:t>Gradient Boost Regressor</a:t>
            </a:r>
          </a:p>
          <a:p>
            <a:pPr lvl="1"/>
            <a:r>
              <a:rPr lang="en-US" sz="2000" dirty="0"/>
              <a:t>Boost Regressor</a:t>
            </a:r>
          </a:p>
        </p:txBody>
      </p:sp>
    </p:spTree>
    <p:extLst>
      <p:ext uri="{BB962C8B-B14F-4D97-AF65-F5344CB8AC3E}">
        <p14:creationId xmlns:p14="http://schemas.microsoft.com/office/powerpoint/2010/main" val="425159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6185-9D86-5944-9D2F-A2553552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88110"/>
          </a:xfrm>
        </p:spPr>
        <p:txBody>
          <a:bodyPr/>
          <a:lstStyle/>
          <a:p>
            <a:r>
              <a:rPr lang="en-US" sz="2000" dirty="0"/>
              <a:t>Data Split and Model Execution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8F58-0C45-8746-87AB-DD508D35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6381"/>
            <a:ext cx="8946541" cy="4195481"/>
          </a:xfrm>
        </p:spPr>
        <p:txBody>
          <a:bodyPr/>
          <a:lstStyle/>
          <a:p>
            <a:r>
              <a:rPr lang="en-US" dirty="0"/>
              <a:t>Data is split into train (70%) and test (30%)</a:t>
            </a:r>
          </a:p>
          <a:p>
            <a:endParaRPr lang="en-US" dirty="0"/>
          </a:p>
          <a:p>
            <a:r>
              <a:rPr lang="en-US" dirty="0"/>
              <a:t>The K-fold validation is performed where k = 3</a:t>
            </a:r>
          </a:p>
          <a:p>
            <a:endParaRPr lang="en-US" dirty="0"/>
          </a:p>
          <a:p>
            <a:r>
              <a:rPr lang="en-US" dirty="0"/>
              <a:t>All the techniques mentioned in previous slides are used to compare the R2 and error matrices </a:t>
            </a:r>
            <a:r>
              <a:rPr lang="en-US" dirty="0" err="1"/>
              <a:t>i.e</a:t>
            </a:r>
            <a:r>
              <a:rPr lang="en-US" dirty="0"/>
              <a:t> MAPE &amp; RMSE</a:t>
            </a:r>
          </a:p>
          <a:p>
            <a:endParaRPr lang="en-US" dirty="0"/>
          </a:p>
          <a:p>
            <a:r>
              <a:rPr lang="en-US" dirty="0"/>
              <a:t>Refer to code for the execution of each model</a:t>
            </a:r>
          </a:p>
        </p:txBody>
      </p:sp>
    </p:spTree>
    <p:extLst>
      <p:ext uri="{BB962C8B-B14F-4D97-AF65-F5344CB8AC3E}">
        <p14:creationId xmlns:p14="http://schemas.microsoft.com/office/powerpoint/2010/main" val="3655536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FCBF-5AAF-5D47-B733-1A28EEB7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61682"/>
          </a:xfrm>
        </p:spPr>
        <p:txBody>
          <a:bodyPr/>
          <a:lstStyle/>
          <a:p>
            <a:r>
              <a:rPr lang="en-US" sz="2000" dirty="0"/>
              <a:t>Model Comparison – Metrics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3D538-EBFC-304A-ACDD-6F0D9C34C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787" y="2483931"/>
            <a:ext cx="8996426" cy="410256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F9EC97-FAD0-9246-BC7F-FA996A09DFC1}"/>
              </a:ext>
            </a:extLst>
          </p:cNvPr>
          <p:cNvSpPr txBox="1">
            <a:spLocks/>
          </p:cNvSpPr>
          <p:nvPr/>
        </p:nvSpPr>
        <p:spPr>
          <a:xfrm>
            <a:off x="1104294" y="1212091"/>
            <a:ext cx="7997666" cy="11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Out of all the Model the Linear regression model have the best accuracy, the difference between the test and train metrics is very less hence this is our best model</a:t>
            </a:r>
          </a:p>
        </p:txBody>
      </p:sp>
    </p:spTree>
    <p:extLst>
      <p:ext uri="{BB962C8B-B14F-4D97-AF65-F5344CB8AC3E}">
        <p14:creationId xmlns:p14="http://schemas.microsoft.com/office/powerpoint/2010/main" val="1470763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CD0C-A691-4C43-A2AB-2BB3B673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03723"/>
          </a:xfrm>
        </p:spPr>
        <p:txBody>
          <a:bodyPr/>
          <a:lstStyle/>
          <a:p>
            <a:r>
              <a:rPr lang="en-US" sz="2000" dirty="0"/>
              <a:t>Key Drivers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A611-1A38-CF43-B74A-D098184A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01580"/>
            <a:ext cx="8946541" cy="4195481"/>
          </a:xfrm>
        </p:spPr>
        <p:txBody>
          <a:bodyPr/>
          <a:lstStyle/>
          <a:p>
            <a:r>
              <a:rPr lang="en-IN" dirty="0"/>
              <a:t>Y = </a:t>
            </a:r>
            <a:r>
              <a:rPr lang="en-IN" dirty="0">
                <a:solidFill>
                  <a:srgbClr val="00B050"/>
                </a:solidFill>
              </a:rPr>
              <a:t>6.6855</a:t>
            </a:r>
            <a:r>
              <a:rPr lang="en-IN" dirty="0">
                <a:solidFill>
                  <a:srgbClr val="FF0000"/>
                </a:solidFill>
              </a:rPr>
              <a:t>-0.4036*card2_2-0.3763*card2_3-0.4255*card2_4-0.2967*card2_5-0.5860*card_2-0.6073*card_3-0.7080*card_4-0.5245*card_5-0.0669*carown_0-0.0464*gender_1</a:t>
            </a:r>
            <a:r>
              <a:rPr lang="en-IN" dirty="0">
                <a:solidFill>
                  <a:srgbClr val="00B050"/>
                </a:solidFill>
              </a:rPr>
              <a:t>+1.1351*income+0.2671*reason_2</a:t>
            </a:r>
            <a:r>
              <a:rPr lang="en-IN" dirty="0">
                <a:solidFill>
                  <a:srgbClr val="FF0000"/>
                </a:solidFill>
              </a:rPr>
              <a:t>-0.2065*retire_1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Income is the major positive key driver for predicting the credit limit</a:t>
            </a:r>
          </a:p>
          <a:p>
            <a:endParaRPr lang="en-IN" dirty="0"/>
          </a:p>
          <a:p>
            <a:r>
              <a:rPr lang="en-IN" dirty="0"/>
              <a:t>Male customer are given higher credit limit</a:t>
            </a:r>
          </a:p>
          <a:p>
            <a:endParaRPr lang="en-IN" dirty="0"/>
          </a:p>
          <a:p>
            <a:r>
              <a:rPr lang="en-IN" dirty="0"/>
              <a:t>Customer having reason of ”Convenience” get higher credit limit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6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9EB9-A1DF-C74C-8AFC-659E64DA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93213"/>
          </a:xfrm>
        </p:spPr>
        <p:txBody>
          <a:bodyPr/>
          <a:lstStyle/>
          <a:p>
            <a:r>
              <a:rPr lang="en-US" sz="2000" dirty="0"/>
              <a:t>Decile Analysis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1694E-37DB-9343-BE30-53A4E303B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1566041"/>
            <a:ext cx="9236564" cy="503156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C2CF5D-7E1C-2741-9BC5-E51A55F27EE1}"/>
              </a:ext>
            </a:extLst>
          </p:cNvPr>
          <p:cNvSpPr txBox="1">
            <a:spLocks/>
          </p:cNvSpPr>
          <p:nvPr/>
        </p:nvSpPr>
        <p:spPr>
          <a:xfrm>
            <a:off x="1103683" y="1089521"/>
            <a:ext cx="8947149" cy="802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dirty="0"/>
              <a:t>The Decile Analysis for train and test shows the Step-Wise flow.</a:t>
            </a:r>
          </a:p>
        </p:txBody>
      </p:sp>
    </p:spTree>
    <p:extLst>
      <p:ext uri="{BB962C8B-B14F-4D97-AF65-F5344CB8AC3E}">
        <p14:creationId xmlns:p14="http://schemas.microsoft.com/office/powerpoint/2010/main" val="2156631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EB11-7AE6-6F45-9BC0-ED249CCF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88110"/>
          </a:xfrm>
        </p:spPr>
        <p:txBody>
          <a:bodyPr/>
          <a:lstStyle/>
          <a:p>
            <a:r>
              <a:rPr lang="en-US" sz="2000" dirty="0"/>
              <a:t>Residual Plot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40BA-B6ED-9D4B-835B-95717532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970353"/>
            <a:ext cx="8946541" cy="826916"/>
          </a:xfrm>
        </p:spPr>
        <p:txBody>
          <a:bodyPr>
            <a:normAutofit/>
          </a:bodyPr>
          <a:lstStyle/>
          <a:p>
            <a:r>
              <a:rPr lang="en-US" dirty="0"/>
              <a:t>The model residual shows the normal distribution, which is the condition of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FAE23-99DB-2E48-964B-1064471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2" y="1797269"/>
            <a:ext cx="6753753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901C-1CC6-7740-974E-20F6AD6B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30151"/>
          </a:xfrm>
        </p:spPr>
        <p:txBody>
          <a:bodyPr/>
          <a:lstStyle/>
          <a:p>
            <a:r>
              <a:rPr lang="en-US" sz="2000" dirty="0"/>
              <a:t>Recommendation &amp; Next Step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1CC2A-0CBC-144C-9F13-2879B159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43621"/>
            <a:ext cx="8946541" cy="5325345"/>
          </a:xfrm>
        </p:spPr>
        <p:txBody>
          <a:bodyPr>
            <a:normAutofit/>
          </a:bodyPr>
          <a:lstStyle/>
          <a:p>
            <a:r>
              <a:rPr lang="en-IN" dirty="0"/>
              <a:t>Regular model rebuilding after specific time interval will be required for maintenance. </a:t>
            </a:r>
          </a:p>
          <a:p>
            <a:endParaRPr lang="en-IN" dirty="0"/>
          </a:p>
          <a:p>
            <a:r>
              <a:rPr lang="en-IN" dirty="0"/>
              <a:t>The key drivers for the model are income and existing cards possessed by the customer.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One should make sure that they remain consistent after certain time period. Any changes should be incorporated into the model and retrained accordingly. </a:t>
            </a:r>
          </a:p>
          <a:p>
            <a:endParaRPr lang="en-IN" dirty="0"/>
          </a:p>
          <a:p>
            <a:r>
              <a:rPr lang="en-IN" dirty="0"/>
              <a:t>Also check should be performed if newer predictors can be found and helpful to have better prediction on the data.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3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71EA-02AD-3949-8DA4-09DE5F3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6982-759F-2140-9B6E-6C4EECC4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7366"/>
            <a:ext cx="8946541" cy="4861033"/>
          </a:xfrm>
        </p:spPr>
        <p:txBody>
          <a:bodyPr/>
          <a:lstStyle/>
          <a:p>
            <a:r>
              <a:rPr lang="en-US" dirty="0"/>
              <a:t>There are total 5000 rows and 130 columns (X – Variables)</a:t>
            </a:r>
          </a:p>
          <a:p>
            <a:endParaRPr lang="en-US" dirty="0"/>
          </a:p>
          <a:p>
            <a:r>
              <a:rPr lang="en-US" dirty="0"/>
              <a:t>36 Continuous variables, 7 Ordinal Categorical &amp; 79 Nominal Categorical Variable</a:t>
            </a:r>
          </a:p>
          <a:p>
            <a:endParaRPr lang="en-US" dirty="0"/>
          </a:p>
          <a:p>
            <a:r>
              <a:rPr lang="en-US" dirty="0"/>
              <a:t>For exploratory data analysis we have separated data into two different data set ”</a:t>
            </a:r>
            <a:r>
              <a:rPr lang="en-US" dirty="0" err="1"/>
              <a:t>Data_Num</a:t>
            </a:r>
            <a:r>
              <a:rPr lang="en-US" dirty="0"/>
              <a:t>” and “</a:t>
            </a:r>
            <a:r>
              <a:rPr lang="en-US" dirty="0" err="1"/>
              <a:t>Data_Cat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Univariate and Bi-variate analysis of variables have been performed by using Histogram, Scatterplot and Boxplot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0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C4BDB-F4F9-5F42-89D1-9F9B14B7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468" y="569527"/>
            <a:ext cx="4603531" cy="6130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BC34F0-4F09-9D42-B878-AEC16AAD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994"/>
            <a:ext cx="7588468" cy="6130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9F460-C2E4-FD4F-B775-C53B1683435F}"/>
              </a:ext>
            </a:extLst>
          </p:cNvPr>
          <p:cNvSpPr txBox="1"/>
          <p:nvPr/>
        </p:nvSpPr>
        <p:spPr>
          <a:xfrm>
            <a:off x="304800" y="136634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Data Analysis :</a:t>
            </a:r>
          </a:p>
        </p:txBody>
      </p:sp>
    </p:spTree>
    <p:extLst>
      <p:ext uri="{BB962C8B-B14F-4D97-AF65-F5344CB8AC3E}">
        <p14:creationId xmlns:p14="http://schemas.microsoft.com/office/powerpoint/2010/main" val="329434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770-A852-F44C-993E-F306F08F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09" y="147917"/>
            <a:ext cx="9404723" cy="713930"/>
          </a:xfrm>
        </p:spPr>
        <p:txBody>
          <a:bodyPr/>
          <a:lstStyle/>
          <a:p>
            <a:r>
              <a:rPr lang="en-US" sz="2800" dirty="0"/>
              <a:t>Univariate Analysis Numerical Variable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E72E-C08A-4A4E-9ECF-243D46C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542" y="861847"/>
            <a:ext cx="8946541" cy="1846420"/>
          </a:xfrm>
        </p:spPr>
        <p:txBody>
          <a:bodyPr/>
          <a:lstStyle/>
          <a:p>
            <a:r>
              <a:rPr lang="en-US" dirty="0"/>
              <a:t>1. More than 30% customers have job experience less than 5 years</a:t>
            </a:r>
          </a:p>
          <a:p>
            <a:r>
              <a:rPr lang="en-US" dirty="0"/>
              <a:t>2. 50% of the customers have income less than equal to 50K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C9814-9F15-7E4B-B6FC-6DD7247D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7841" y="2006287"/>
            <a:ext cx="5877616" cy="3566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664129-FBAC-884C-B5B7-C2325C3D1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541" y="2013937"/>
            <a:ext cx="5186313" cy="35661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C10179-13FE-FB4D-956E-11FD2DF9A8DC}"/>
              </a:ext>
            </a:extLst>
          </p:cNvPr>
          <p:cNvSpPr txBox="1"/>
          <p:nvPr/>
        </p:nvSpPr>
        <p:spPr>
          <a:xfrm>
            <a:off x="2521173" y="58114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 Years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DA3A1-8080-F647-9CF3-653DD7B887A8}"/>
              </a:ext>
            </a:extLst>
          </p:cNvPr>
          <p:cNvSpPr txBox="1"/>
          <p:nvPr/>
        </p:nvSpPr>
        <p:spPr>
          <a:xfrm>
            <a:off x="8692056" y="570711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(in thousand)</a:t>
            </a:r>
          </a:p>
        </p:txBody>
      </p:sp>
    </p:spTree>
    <p:extLst>
      <p:ext uri="{BB962C8B-B14F-4D97-AF65-F5344CB8AC3E}">
        <p14:creationId xmlns:p14="http://schemas.microsoft.com/office/powerpoint/2010/main" val="85490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DDB0-2487-A649-8EE1-57263D8B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57" y="287181"/>
            <a:ext cx="8946541" cy="1040407"/>
          </a:xfrm>
        </p:spPr>
        <p:txBody>
          <a:bodyPr/>
          <a:lstStyle/>
          <a:p>
            <a:r>
              <a:rPr lang="en-US" dirty="0"/>
              <a:t>3. 60% customers have credit debt less than 2K</a:t>
            </a:r>
          </a:p>
          <a:p>
            <a:r>
              <a:rPr lang="en-US" dirty="0"/>
              <a:t>4. Customers </a:t>
            </a:r>
            <a:r>
              <a:rPr lang="en-US" dirty="0" err="1"/>
              <a:t>genrally</a:t>
            </a:r>
            <a:r>
              <a:rPr lang="en-US" dirty="0"/>
              <a:t> have 2 cars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970D2-3878-F444-8FD5-19190C395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526" y="1411670"/>
            <a:ext cx="5637965" cy="385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2B93B-05D7-3D42-8FBE-2AE8AC47A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3616" y="1411670"/>
            <a:ext cx="5505891" cy="3828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A1A468-6A93-BC4B-A7E3-E83B84F83EDE}"/>
              </a:ext>
            </a:extLst>
          </p:cNvPr>
          <p:cNvSpPr txBox="1"/>
          <p:nvPr/>
        </p:nvSpPr>
        <p:spPr>
          <a:xfrm>
            <a:off x="1818290" y="5446330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Card Debt (in thousand)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0B703-A444-1649-ABAE-7CE3CA79BFD4}"/>
              </a:ext>
            </a:extLst>
          </p:cNvPr>
          <p:cNvSpPr txBox="1"/>
          <p:nvPr/>
        </p:nvSpPr>
        <p:spPr>
          <a:xfrm>
            <a:off x="8397766" y="544633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Cars Own</a:t>
            </a:r>
          </a:p>
        </p:txBody>
      </p:sp>
    </p:spTree>
    <p:extLst>
      <p:ext uri="{BB962C8B-B14F-4D97-AF65-F5344CB8AC3E}">
        <p14:creationId xmlns:p14="http://schemas.microsoft.com/office/powerpoint/2010/main" val="281085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B37C-EA60-B647-91E3-ABF60C54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4744"/>
          </a:xfrm>
        </p:spPr>
        <p:txBody>
          <a:bodyPr/>
          <a:lstStyle/>
          <a:p>
            <a:r>
              <a:rPr lang="en-US" sz="2800" dirty="0"/>
              <a:t>Bivariate Analysis 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4F10-CCD3-EB41-B887-ED546F82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67" y="1117497"/>
            <a:ext cx="8946541" cy="711303"/>
          </a:xfrm>
        </p:spPr>
        <p:txBody>
          <a:bodyPr/>
          <a:lstStyle/>
          <a:p>
            <a:r>
              <a:rPr lang="en-US" dirty="0"/>
              <a:t>1. As income increases their is a increase in the total_spend, cred debt &amp; other debt also have same relation with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64435-52E7-4A46-B797-8CAEF060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8013" y="4082404"/>
            <a:ext cx="3209389" cy="2175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7005D-AFCF-4E4E-A9BD-CEBB8856E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141" y="1944421"/>
            <a:ext cx="3176857" cy="2129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AC2ED0-D9BA-F84D-97F3-1C0AAC67F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4022" y="3080647"/>
            <a:ext cx="3176857" cy="2089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5FA7C2-3C44-714F-945A-13250B3288EF}"/>
              </a:ext>
            </a:extLst>
          </p:cNvPr>
          <p:cNvSpPr txBox="1"/>
          <p:nvPr/>
        </p:nvSpPr>
        <p:spPr>
          <a:xfrm>
            <a:off x="1345325" y="4151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CC041-3711-E741-A777-0E73331F5C58}"/>
              </a:ext>
            </a:extLst>
          </p:cNvPr>
          <p:cNvSpPr txBox="1"/>
          <p:nvPr/>
        </p:nvSpPr>
        <p:spPr>
          <a:xfrm>
            <a:off x="5209335" y="520182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Debt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33153-2CAA-2F4D-9026-F0558B5626FE}"/>
              </a:ext>
            </a:extLst>
          </p:cNvPr>
          <p:cNvSpPr txBox="1"/>
          <p:nvPr/>
        </p:nvSpPr>
        <p:spPr>
          <a:xfrm>
            <a:off x="9364588" y="626797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 Debt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DAB4A-A59A-744E-8487-B1C12E528BF3}"/>
              </a:ext>
            </a:extLst>
          </p:cNvPr>
          <p:cNvSpPr txBox="1"/>
          <p:nvPr/>
        </p:nvSpPr>
        <p:spPr>
          <a:xfrm rot="16200000">
            <a:off x="-531870" y="277473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Total_Spend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D420B-4467-6E40-B6D1-065CAE50216F}"/>
              </a:ext>
            </a:extLst>
          </p:cNvPr>
          <p:cNvSpPr txBox="1"/>
          <p:nvPr/>
        </p:nvSpPr>
        <p:spPr>
          <a:xfrm rot="16200000">
            <a:off x="3247801" y="392509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Total_Spend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F990C-B0D6-9F48-A3A1-07CBACD1C5A2}"/>
              </a:ext>
            </a:extLst>
          </p:cNvPr>
          <p:cNvSpPr txBox="1"/>
          <p:nvPr/>
        </p:nvSpPr>
        <p:spPr>
          <a:xfrm rot="16200000">
            <a:off x="7265422" y="507250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Total_Spend</a:t>
            </a:r>
          </a:p>
        </p:txBody>
      </p:sp>
    </p:spTree>
    <p:extLst>
      <p:ext uri="{BB962C8B-B14F-4D97-AF65-F5344CB8AC3E}">
        <p14:creationId xmlns:p14="http://schemas.microsoft.com/office/powerpoint/2010/main" val="239206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B543-DCA9-CD44-B446-57259074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81470"/>
            <a:ext cx="8946541" cy="49058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Carvalue</a:t>
            </a:r>
            <a:r>
              <a:rPr lang="en-US" dirty="0"/>
              <a:t> have a positive correlation with total_spend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81227-5140-D549-8692-7D5C0960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8382" y="1358900"/>
            <a:ext cx="6756400" cy="474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AEF32-9A1F-C147-BD21-9BB57C865253}"/>
              </a:ext>
            </a:extLst>
          </p:cNvPr>
          <p:cNvSpPr txBox="1"/>
          <p:nvPr/>
        </p:nvSpPr>
        <p:spPr>
          <a:xfrm>
            <a:off x="5034455" y="627653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314FD-BE34-174D-AEFD-B7C3D61CB5DC}"/>
              </a:ext>
            </a:extLst>
          </p:cNvPr>
          <p:cNvSpPr txBox="1"/>
          <p:nvPr/>
        </p:nvSpPr>
        <p:spPr>
          <a:xfrm rot="16200000">
            <a:off x="791629" y="35491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Spend</a:t>
            </a:r>
          </a:p>
        </p:txBody>
      </p:sp>
    </p:spTree>
    <p:extLst>
      <p:ext uri="{BB962C8B-B14F-4D97-AF65-F5344CB8AC3E}">
        <p14:creationId xmlns:p14="http://schemas.microsoft.com/office/powerpoint/2010/main" val="1575930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1379</TotalTime>
  <Words>1728</Words>
  <Application>Microsoft Macintosh PowerPoint</Application>
  <PresentationFormat>Widescreen</PresentationFormat>
  <Paragraphs>212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Ion</vt:lpstr>
      <vt:lpstr>CREDIT CARD SPEND PREDICTION &amp; DRIVERS IDENTIFICATION FOR SPEND  </vt:lpstr>
      <vt:lpstr>Business Problem :  </vt:lpstr>
      <vt:lpstr>Project Solution Approach :</vt:lpstr>
      <vt:lpstr>Exploratory Data Analysis: </vt:lpstr>
      <vt:lpstr>PowerPoint Presentation</vt:lpstr>
      <vt:lpstr>Univariate Analysis Numerical Variable :</vt:lpstr>
      <vt:lpstr>PowerPoint Presentation</vt:lpstr>
      <vt:lpstr>Bivariate Analysis Numerical Data</vt:lpstr>
      <vt:lpstr>PowerPoint Presentation</vt:lpstr>
      <vt:lpstr>Univariate Analysis Categorical Variable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Bivariate Analysis Categorical Variable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Variable (Y) :</vt:lpstr>
      <vt:lpstr>Data Preparation :  </vt:lpstr>
      <vt:lpstr>PowerPoint Presentation</vt:lpstr>
      <vt:lpstr>Outlier Treatment :</vt:lpstr>
      <vt:lpstr>Feature Engineering :</vt:lpstr>
      <vt:lpstr>PowerPoint Presentation</vt:lpstr>
      <vt:lpstr>PowerPoint Presentation</vt:lpstr>
      <vt:lpstr>Principal Component Analysis : </vt:lpstr>
      <vt:lpstr>Variable selected from the above methods are : </vt:lpstr>
      <vt:lpstr>Final Variables Selected for Modelling are :</vt:lpstr>
      <vt:lpstr>Model Building :</vt:lpstr>
      <vt:lpstr>Data Split and Model Execution :</vt:lpstr>
      <vt:lpstr>Model Comparison – Metrics :</vt:lpstr>
      <vt:lpstr>Key Drivers : </vt:lpstr>
      <vt:lpstr>Decile Analysis :</vt:lpstr>
      <vt:lpstr>Residual Plot :</vt:lpstr>
      <vt:lpstr>Recommendation &amp; Next Step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SPEND PREDICTION &amp; DRIVERS IDENTIFICATION FOR SPEND  </dc:title>
  <dc:creator>Microsoft Office User</dc:creator>
  <cp:lastModifiedBy>Microsoft Office User</cp:lastModifiedBy>
  <cp:revision>27</cp:revision>
  <dcterms:created xsi:type="dcterms:W3CDTF">2020-10-28T22:06:58Z</dcterms:created>
  <dcterms:modified xsi:type="dcterms:W3CDTF">2020-11-28T22:11:07Z</dcterms:modified>
</cp:coreProperties>
</file>