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D31-DC5D-CF44-9765-0E0B1CFA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70772"/>
            <a:ext cx="8689976" cy="2509213"/>
          </a:xfrm>
        </p:spPr>
        <p:txBody>
          <a:bodyPr/>
          <a:lstStyle/>
          <a:p>
            <a:r>
              <a:rPr lang="en-US" dirty="0"/>
              <a:t>Project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408A2-87B9-1044-A445-ED41EDB8D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213538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Network Intrusion Detection System</a:t>
            </a:r>
          </a:p>
          <a:p>
            <a:r>
              <a:rPr lang="en-US" dirty="0"/>
              <a:t>A. Binomial Classification</a:t>
            </a:r>
          </a:p>
          <a:p>
            <a:r>
              <a:rPr lang="en-US" dirty="0"/>
              <a:t>B. Multinominal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3603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C7CB-41A5-B74D-A258-20105457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-170629"/>
            <a:ext cx="10364451" cy="1596177"/>
          </a:xfrm>
        </p:spPr>
        <p:txBody>
          <a:bodyPr/>
          <a:lstStyle/>
          <a:p>
            <a:r>
              <a:rPr lang="en-US" dirty="0"/>
              <a:t>Bivariate Analysis numerical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3C95E-BF47-CC4B-8B34-EBEA1CBAA1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478" y="2322788"/>
            <a:ext cx="4706237" cy="32479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ACB67-8525-EB43-AA5A-61BEE54F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41" y="2448749"/>
            <a:ext cx="4654972" cy="31220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B901E7-F5C4-E74F-ADC9-127A377273A1}"/>
              </a:ext>
            </a:extLst>
          </p:cNvPr>
          <p:cNvSpPr txBox="1">
            <a:spLocks/>
          </p:cNvSpPr>
          <p:nvPr/>
        </p:nvSpPr>
        <p:spPr>
          <a:xfrm>
            <a:off x="1071431" y="1222026"/>
            <a:ext cx="10363826" cy="96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The connections who have an attack in their network have more number of connection to the same destination host at the current connection in past 2 seconds</a:t>
            </a:r>
          </a:p>
          <a:p>
            <a:r>
              <a:rPr lang="en-US" cap="none" dirty="0"/>
              <a:t>Normal connections have `more number of data bytes transferred from destination to source in single connection</a:t>
            </a:r>
          </a:p>
        </p:txBody>
      </p:sp>
    </p:spTree>
    <p:extLst>
      <p:ext uri="{BB962C8B-B14F-4D97-AF65-F5344CB8AC3E}">
        <p14:creationId xmlns:p14="http://schemas.microsoft.com/office/powerpoint/2010/main" val="301431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F4963-D72F-0B4B-A7FE-E95B9C0F3B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188291"/>
            <a:ext cx="4687614" cy="302276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64449E9-96E4-BC49-A080-3ED292A77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13" y="2188291"/>
            <a:ext cx="4332855" cy="30668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83FE6-0503-1140-9B08-5AE650A9A0FB}"/>
              </a:ext>
            </a:extLst>
          </p:cNvPr>
          <p:cNvSpPr txBox="1">
            <a:spLocks/>
          </p:cNvSpPr>
          <p:nvPr/>
        </p:nvSpPr>
        <p:spPr>
          <a:xfrm>
            <a:off x="1060921" y="672662"/>
            <a:ext cx="10237700" cy="1271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Connections who have been attacked have more number of connections having the same destination host IP address</a:t>
            </a:r>
          </a:p>
          <a:p>
            <a:r>
              <a:rPr lang="en-US" cap="none" dirty="0"/>
              <a:t>Normal connections have more activated Last Flag than attacked networks</a:t>
            </a:r>
            <a:br>
              <a:rPr lang="en-US" cap="none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3525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F8947F-6E6B-B84F-9490-8BA1ACFD21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4795" y="1337084"/>
            <a:ext cx="10363826" cy="1101316"/>
          </a:xfrm>
        </p:spPr>
        <p:txBody>
          <a:bodyPr>
            <a:normAutofit/>
          </a:bodyPr>
          <a:lstStyle/>
          <a:p>
            <a:r>
              <a:rPr lang="en-US" dirty="0"/>
              <a:t>1. Most of the network protocol are of TCP type</a:t>
            </a:r>
          </a:p>
          <a:p>
            <a:r>
              <a:rPr lang="en-US" dirty="0"/>
              <a:t>2. HTTP have been used more as service type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57C060-4F10-3049-BC3C-578A1A5C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95" y="-33999"/>
            <a:ext cx="10364451" cy="1596177"/>
          </a:xfrm>
        </p:spPr>
        <p:txBody>
          <a:bodyPr/>
          <a:lstStyle/>
          <a:p>
            <a:r>
              <a:rPr lang="en-US" dirty="0"/>
              <a:t>Univariate Analysis categorical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501444-BC62-6A45-B039-CFDB1B8D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02" y="2478008"/>
            <a:ext cx="4709888" cy="2969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7B33A-C0C8-C34F-95A0-12C987D0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18" y="2438400"/>
            <a:ext cx="4709888" cy="29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2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0C09-2A0E-834C-AFEE-3AC1E76EDF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3885" y="695948"/>
            <a:ext cx="10363826" cy="1290507"/>
          </a:xfrm>
        </p:spPr>
        <p:txBody>
          <a:bodyPr/>
          <a:lstStyle/>
          <a:p>
            <a:r>
              <a:rPr lang="en-US" dirty="0"/>
              <a:t>3. SF flag have been activated more</a:t>
            </a:r>
          </a:p>
          <a:p>
            <a:r>
              <a:rPr lang="en-US" dirty="0"/>
              <a:t>4. 44% of the connection are not successful login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A988D-2399-7046-AD70-805BC441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21" y="1986455"/>
            <a:ext cx="5238093" cy="3492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76E55-1D4D-E445-B898-C272ADC9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28" y="1986455"/>
            <a:ext cx="5144556" cy="34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3FEC-11D6-A142-9CFD-9FE66EC7B8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7554" y="853603"/>
            <a:ext cx="10363826" cy="712438"/>
          </a:xfrm>
        </p:spPr>
        <p:txBody>
          <a:bodyPr/>
          <a:lstStyle/>
          <a:p>
            <a:r>
              <a:rPr lang="en-US" dirty="0"/>
              <a:t>6. None of the connection belongs to the `Hot` list and are not guest 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B87B7-FF8C-8042-9BFD-2802C707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11" y="1924819"/>
            <a:ext cx="4747493" cy="3255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D828C-AC4F-7444-9322-D80F8CC0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78" y="1924820"/>
            <a:ext cx="5034018" cy="325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C48E-12F0-FA4C-AF36-30AB674DA5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8878" y="874623"/>
            <a:ext cx="10363826" cy="828053"/>
          </a:xfrm>
        </p:spPr>
        <p:txBody>
          <a:bodyPr/>
          <a:lstStyle/>
          <a:p>
            <a:r>
              <a:rPr lang="en-US" dirty="0"/>
              <a:t>5. In none of the connections the root shell have been obtained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1830-B896-4148-B76E-876A4C9E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68" y="1702676"/>
            <a:ext cx="6170198" cy="39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B4E7-7C00-6249-A681-A148B12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209" y="156062"/>
            <a:ext cx="10364451" cy="663745"/>
          </a:xfrm>
        </p:spPr>
        <p:txBody>
          <a:bodyPr/>
          <a:lstStyle/>
          <a:p>
            <a:r>
              <a:rPr lang="en-US" dirty="0"/>
              <a:t>Bivariate analysis categorical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9616-992A-3D48-B3F4-7D39EB664E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462" y="995238"/>
            <a:ext cx="10363826" cy="1061544"/>
          </a:xfrm>
        </p:spPr>
        <p:txBody>
          <a:bodyPr>
            <a:normAutofit/>
          </a:bodyPr>
          <a:lstStyle/>
          <a:p>
            <a:r>
              <a:rPr lang="en-US" dirty="0"/>
              <a:t>Attacked connection have other type, private of service more as compare to normal connection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6079E-BFAF-894F-BA6B-625A06EB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62" y="2593593"/>
            <a:ext cx="4311907" cy="291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4820-4225-0C40-AC5A-D236E9BD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255" y="2559629"/>
            <a:ext cx="4232630" cy="29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0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DC34-52D7-D945-BE2C-609195B11C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695949"/>
            <a:ext cx="10363826" cy="964686"/>
          </a:xfrm>
        </p:spPr>
        <p:txBody>
          <a:bodyPr/>
          <a:lstStyle/>
          <a:p>
            <a:r>
              <a:rPr lang="en-US" dirty="0"/>
              <a:t>3. Flag_S0 have been activated more in attacked connections</a:t>
            </a:r>
          </a:p>
          <a:p>
            <a:r>
              <a:rPr lang="en-US" dirty="0"/>
              <a:t>4. </a:t>
            </a:r>
            <a:r>
              <a:rPr lang="en-US" dirty="0" err="1"/>
              <a:t>Flag_SF</a:t>
            </a:r>
            <a:r>
              <a:rPr lang="en-US" dirty="0"/>
              <a:t> have been activated more in normal connections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FE7E7-D0B2-5142-91CA-6876FBEE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16" y="2149538"/>
            <a:ext cx="4856809" cy="3358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FF444-2FC7-824F-B67D-8EF06A9A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76" y="2149539"/>
            <a:ext cx="4884245" cy="33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1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BDEF-06E4-0543-8514-8A2BFEB57E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07457" y="727478"/>
            <a:ext cx="10363826" cy="922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5. Normal connections have more successful logins</a:t>
            </a:r>
          </a:p>
          <a:p>
            <a:r>
              <a:rPr lang="en-US" dirty="0"/>
              <a:t> Normal connection have http type service more than attacked connection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96745-3D31-DE48-B722-1EAE2F9C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449046"/>
            <a:ext cx="4261239" cy="2900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83148-546E-3D42-85E6-112AEE44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51" y="2392135"/>
            <a:ext cx="4339240" cy="29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0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ABEC-037B-DE4A-852E-91414F66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82185"/>
            <a:ext cx="10364451" cy="1596177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5659-7FCA-4946-894C-A5A02D9BD6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832823"/>
            <a:ext cx="10363826" cy="1596177"/>
          </a:xfrm>
        </p:spPr>
        <p:txBody>
          <a:bodyPr/>
          <a:lstStyle/>
          <a:p>
            <a:r>
              <a:rPr lang="en-US" dirty="0"/>
              <a:t>Target variable : </a:t>
            </a:r>
          </a:p>
          <a:p>
            <a:pPr lvl="1"/>
            <a:r>
              <a:rPr lang="en-US" dirty="0"/>
              <a:t>The target variable is derived from attack variable, where event is described by 1 and non event is defined by 0</a:t>
            </a:r>
          </a:p>
          <a:p>
            <a:pPr lvl="1"/>
            <a:r>
              <a:rPr lang="en-US" dirty="0"/>
              <a:t>Dropped the attack variable from the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B7B0C-FC61-C142-8820-3F02E4EA651C}"/>
              </a:ext>
            </a:extLst>
          </p:cNvPr>
          <p:cNvSpPr txBox="1">
            <a:spLocks/>
          </p:cNvSpPr>
          <p:nvPr/>
        </p:nvSpPr>
        <p:spPr>
          <a:xfrm>
            <a:off x="913149" y="3871664"/>
            <a:ext cx="10363826" cy="110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Variable Service have 70 sub categories in it, rest 65 categories are clubbed into “Other type” sub category, while others sub categories are http, private, </a:t>
            </a:r>
            <a:r>
              <a:rPr lang="en-US" sz="1800" dirty="0" err="1"/>
              <a:t>domain_u</a:t>
            </a:r>
            <a:r>
              <a:rPr lang="en-US" sz="1800" dirty="0"/>
              <a:t>, smtp, </a:t>
            </a:r>
            <a:r>
              <a:rPr lang="en-US" sz="1800" dirty="0" err="1"/>
              <a:t>ftp_data</a:t>
            </a: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CEA61C-0423-A044-8817-10031B50B79A}"/>
              </a:ext>
            </a:extLst>
          </p:cNvPr>
          <p:cNvSpPr txBox="1">
            <a:spLocks/>
          </p:cNvSpPr>
          <p:nvPr/>
        </p:nvSpPr>
        <p:spPr>
          <a:xfrm>
            <a:off x="991976" y="5264284"/>
            <a:ext cx="10363826" cy="110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/>
              <a:t>All The Process Have Been Done On </a:t>
            </a:r>
            <a:r>
              <a:rPr lang="en-US" sz="1800" cap="none" dirty="0" err="1"/>
              <a:t>Train.Txt</a:t>
            </a:r>
            <a:r>
              <a:rPr lang="en-US" sz="1800" cap="none" dirty="0"/>
              <a:t> And Similar Steps Have Been Performed On </a:t>
            </a:r>
            <a:r>
              <a:rPr lang="en-US" sz="1800" cap="none" dirty="0" err="1"/>
              <a:t>Test.Txt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167664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1E26-DF97-CC4A-A37D-2AFDFE16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870765"/>
            <a:ext cx="4246804" cy="884462"/>
          </a:xfrm>
        </p:spPr>
        <p:txBody>
          <a:bodyPr/>
          <a:lstStyle/>
          <a:p>
            <a:pPr algn="l"/>
            <a:r>
              <a:rPr lang="en-US" dirty="0"/>
              <a:t>Business problem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9400-AB93-0C44-812B-BC0FC94E4A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6" y="1886339"/>
            <a:ext cx="10363826" cy="1592583"/>
          </a:xfrm>
        </p:spPr>
        <p:txBody>
          <a:bodyPr/>
          <a:lstStyle/>
          <a:p>
            <a:r>
              <a:rPr lang="en-US" cap="none" dirty="0"/>
              <a:t>Building network intrusion detection system to detect anomalies and attack in the network.</a:t>
            </a:r>
          </a:p>
          <a:p>
            <a:r>
              <a:rPr lang="en-US" cap="none" dirty="0"/>
              <a:t>Binomial classification : to determine whether the network in under attack or not</a:t>
            </a:r>
          </a:p>
          <a:p>
            <a:r>
              <a:rPr lang="en-US" cap="none" dirty="0"/>
              <a:t>Multinomial classification : to determine the class of the attack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14F473-AEF1-084A-AC7C-2E5706F14372}"/>
              </a:ext>
            </a:extLst>
          </p:cNvPr>
          <p:cNvSpPr txBox="1">
            <a:spLocks/>
          </p:cNvSpPr>
          <p:nvPr/>
        </p:nvSpPr>
        <p:spPr>
          <a:xfrm>
            <a:off x="913776" y="3546974"/>
            <a:ext cx="4246804" cy="88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Business goal 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6032F0-C452-9C4D-8EC0-75DF51DAF1A8}"/>
              </a:ext>
            </a:extLst>
          </p:cNvPr>
          <p:cNvSpPr txBox="1">
            <a:spLocks/>
          </p:cNvSpPr>
          <p:nvPr/>
        </p:nvSpPr>
        <p:spPr>
          <a:xfrm>
            <a:off x="1034645" y="4622959"/>
            <a:ext cx="10363826" cy="127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To Predict Whether The Attack Have Been Detected In The System Or Not.</a:t>
            </a:r>
            <a:endParaRPr lang="en-US" dirty="0"/>
          </a:p>
          <a:p>
            <a:r>
              <a:rPr lang="en-US" cap="none" dirty="0"/>
              <a:t>To</a:t>
            </a:r>
            <a:r>
              <a:rPr lang="en-US" dirty="0"/>
              <a:t> </a:t>
            </a:r>
            <a:r>
              <a:rPr lang="en-US" cap="none" dirty="0"/>
              <a:t>Determine In Which Attack Class The Attack Belong </a:t>
            </a:r>
            <a:r>
              <a:rPr lang="en-US" cap="none" dirty="0" err="1"/>
              <a:t>i.e</a:t>
            </a:r>
            <a:r>
              <a:rPr lang="en-US" cap="none" dirty="0"/>
              <a:t> </a:t>
            </a:r>
            <a:r>
              <a:rPr lang="en-US" dirty="0"/>
              <a:t>normal, dos, probe, r2l or u2r</a:t>
            </a:r>
          </a:p>
        </p:txBody>
      </p:sp>
    </p:spTree>
    <p:extLst>
      <p:ext uri="{BB962C8B-B14F-4D97-AF65-F5344CB8AC3E}">
        <p14:creationId xmlns:p14="http://schemas.microsoft.com/office/powerpoint/2010/main" val="48040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284A-E56A-3D40-BC6F-CD8145FB4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9347" y="1387364"/>
            <a:ext cx="10153306" cy="1650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 the basis of pandas profiling report, the variables having high multicollinearity are dropped from the data, variables are : </a:t>
            </a:r>
          </a:p>
          <a:p>
            <a:pPr lvl="1"/>
            <a:r>
              <a:rPr lang="en-US" dirty="0" err="1"/>
              <a:t>Num_root</a:t>
            </a:r>
            <a:r>
              <a:rPr lang="en-US" dirty="0"/>
              <a:t>, </a:t>
            </a:r>
            <a:r>
              <a:rPr lang="en-US" dirty="0" err="1"/>
              <a:t>Srv_serror_rate</a:t>
            </a:r>
            <a:r>
              <a:rPr lang="en-US" dirty="0"/>
              <a:t> ,</a:t>
            </a:r>
            <a:r>
              <a:rPr lang="en-US" dirty="0" err="1"/>
              <a:t>Srv_rerror_rate</a:t>
            </a:r>
            <a:r>
              <a:rPr lang="en-US" dirty="0"/>
              <a:t> ,</a:t>
            </a:r>
            <a:r>
              <a:rPr lang="en-US" dirty="0" err="1"/>
              <a:t>Dst_host_serror_rate</a:t>
            </a:r>
            <a:r>
              <a:rPr lang="en-US" dirty="0"/>
              <a:t> ,</a:t>
            </a:r>
            <a:r>
              <a:rPr lang="en-US" dirty="0" err="1"/>
              <a:t>Dst_host_srv_serror_rate</a:t>
            </a:r>
            <a:r>
              <a:rPr lang="en-US" dirty="0"/>
              <a:t> ,</a:t>
            </a:r>
            <a:r>
              <a:rPr lang="en-US" dirty="0" err="1"/>
              <a:t>Dst_host_rerror_rate</a:t>
            </a:r>
            <a:r>
              <a:rPr lang="en-US" dirty="0"/>
              <a:t> ,</a:t>
            </a:r>
            <a:r>
              <a:rPr lang="en-US" dirty="0" err="1"/>
              <a:t>Dst_host_srv_rerror_rate</a:t>
            </a:r>
            <a:r>
              <a:rPr lang="en-US" dirty="0"/>
              <a:t> ,</a:t>
            </a:r>
            <a:r>
              <a:rPr lang="en-US" dirty="0" err="1"/>
              <a:t>Wrong_fragment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4F6DDE-A6B2-1A4C-94CC-049ADE950670}"/>
              </a:ext>
            </a:extLst>
          </p:cNvPr>
          <p:cNvSpPr txBox="1">
            <a:spLocks/>
          </p:cNvSpPr>
          <p:nvPr/>
        </p:nvSpPr>
        <p:spPr>
          <a:xfrm>
            <a:off x="1108685" y="3410605"/>
            <a:ext cx="10153306" cy="16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On the basis of pandas profiling report, the variables which are constant are dropped from the data, variables are : </a:t>
            </a:r>
          </a:p>
          <a:p>
            <a:pPr lvl="1"/>
            <a:r>
              <a:rPr lang="en-US" sz="1700" dirty="0" err="1"/>
              <a:t>Num_access_files</a:t>
            </a:r>
            <a:r>
              <a:rPr lang="en-US" sz="1700" dirty="0"/>
              <a:t> ,</a:t>
            </a:r>
            <a:r>
              <a:rPr lang="en-US" sz="1700" dirty="0" err="1"/>
              <a:t>Num_failed_logins</a:t>
            </a:r>
            <a:r>
              <a:rPr lang="en-US" sz="1700" dirty="0"/>
              <a:t> ,</a:t>
            </a:r>
            <a:r>
              <a:rPr lang="en-US" sz="1700" dirty="0" err="1"/>
              <a:t>Num_file_creations</a:t>
            </a:r>
            <a:r>
              <a:rPr lang="en-US" sz="1700" dirty="0"/>
              <a:t> ,</a:t>
            </a:r>
            <a:r>
              <a:rPr lang="en-US" sz="1700" dirty="0" err="1"/>
              <a:t>Num_outbound_cmds</a:t>
            </a:r>
            <a:r>
              <a:rPr lang="en-US" sz="1700" dirty="0"/>
              <a:t>, </a:t>
            </a:r>
            <a:r>
              <a:rPr lang="en-US" sz="1700" dirty="0" err="1"/>
              <a:t>Num_shells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4789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C108-6B90-224D-A47E-B8E142AC29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45325" y="851338"/>
            <a:ext cx="9680028" cy="4519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have no missing values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2E5A30-ED9B-8D41-8B32-91049840CBAB}"/>
              </a:ext>
            </a:extLst>
          </p:cNvPr>
          <p:cNvSpPr txBox="1">
            <a:spLocks/>
          </p:cNvSpPr>
          <p:nvPr/>
        </p:nvSpPr>
        <p:spPr>
          <a:xfrm>
            <a:off x="1345325" y="1592318"/>
            <a:ext cx="9680028" cy="129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Outliers treatment :</a:t>
            </a:r>
          </a:p>
          <a:p>
            <a:pPr lvl="1"/>
            <a:r>
              <a:rPr lang="en-US" dirty="0"/>
              <a:t>The data have been clipped by quantile function,  where lower clip is given by 0.01 and upper clip is given by 0.99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D42E2-9EDA-EC4D-99D2-F163320E4353}"/>
              </a:ext>
            </a:extLst>
          </p:cNvPr>
          <p:cNvSpPr txBox="1">
            <a:spLocks/>
          </p:cNvSpPr>
          <p:nvPr/>
        </p:nvSpPr>
        <p:spPr>
          <a:xfrm>
            <a:off x="1345325" y="3205657"/>
            <a:ext cx="9680028" cy="228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0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B524-7F1E-0B4E-AF21-5085EBE1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9191-771A-2548-81C3-C2ED6C7227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Methods used for feature engineering are :</a:t>
            </a:r>
          </a:p>
          <a:p>
            <a:endParaRPr lang="en-US" dirty="0"/>
          </a:p>
          <a:p>
            <a:pPr lvl="1"/>
            <a:r>
              <a:rPr lang="en-US" dirty="0"/>
              <a:t>Recursive feature elimination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k best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Chi-square 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Univariate regression</a:t>
            </a:r>
          </a:p>
        </p:txBody>
      </p:sp>
    </p:spTree>
    <p:extLst>
      <p:ext uri="{BB962C8B-B14F-4D97-AF65-F5344CB8AC3E}">
        <p14:creationId xmlns:p14="http://schemas.microsoft.com/office/powerpoint/2010/main" val="1836769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074B-A8E7-C14D-BB5A-649707504A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98135"/>
            <a:ext cx="9795954" cy="1006730"/>
          </a:xfrm>
        </p:spPr>
        <p:txBody>
          <a:bodyPr>
            <a:normAutofit/>
          </a:bodyPr>
          <a:lstStyle/>
          <a:p>
            <a:r>
              <a:rPr lang="en-US" dirty="0"/>
              <a:t>RFE on entire data : </a:t>
            </a:r>
          </a:p>
          <a:p>
            <a:pPr lvl="1"/>
            <a:r>
              <a:rPr lang="en-US" dirty="0"/>
              <a:t>Selecting 20 variables from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33894-A528-BB4C-982B-63F10429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3" y="1881350"/>
            <a:ext cx="11014841" cy="13824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A4A09-C70A-D84F-AAAD-E76C7A50BBEA}"/>
              </a:ext>
            </a:extLst>
          </p:cNvPr>
          <p:cNvSpPr txBox="1">
            <a:spLocks/>
          </p:cNvSpPr>
          <p:nvPr/>
        </p:nvSpPr>
        <p:spPr>
          <a:xfrm>
            <a:off x="914087" y="3429000"/>
            <a:ext cx="9795954" cy="103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k best on entire data :</a:t>
            </a:r>
          </a:p>
          <a:p>
            <a:pPr lvl="1"/>
            <a:r>
              <a:rPr lang="en-US" dirty="0"/>
              <a:t>Selecting 20 variables from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D8AF1-A1DE-A04F-B3D7-6FF280DBB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62" y="4421663"/>
            <a:ext cx="11014841" cy="14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3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A137-3030-A346-ABB4-E94E04A7A2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691" y="1263506"/>
            <a:ext cx="10363826" cy="870094"/>
          </a:xfrm>
        </p:spPr>
        <p:txBody>
          <a:bodyPr>
            <a:normAutofit/>
          </a:bodyPr>
          <a:lstStyle/>
          <a:p>
            <a:r>
              <a:rPr lang="en-US" dirty="0"/>
              <a:t>Univariate regression : </a:t>
            </a:r>
          </a:p>
          <a:p>
            <a:pPr lvl="1"/>
            <a:r>
              <a:rPr lang="en-US" dirty="0"/>
              <a:t>Selected the top 10 variables which have </a:t>
            </a:r>
            <a:r>
              <a:rPr lang="en-US" dirty="0" err="1"/>
              <a:t>auroc</a:t>
            </a:r>
            <a:r>
              <a:rPr lang="en-US" dirty="0"/>
              <a:t> score more than .70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A841-D28F-7448-AD89-103F9C91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2448910"/>
            <a:ext cx="10147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65A6-4F76-FF42-87C2-5473443A23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242486"/>
            <a:ext cx="10363826" cy="901624"/>
          </a:xfrm>
        </p:spPr>
        <p:txBody>
          <a:bodyPr>
            <a:normAutofit/>
          </a:bodyPr>
          <a:lstStyle/>
          <a:p>
            <a:r>
              <a:rPr lang="en-US" dirty="0"/>
              <a:t>Chi-square test : </a:t>
            </a:r>
          </a:p>
          <a:p>
            <a:pPr lvl="1"/>
            <a:r>
              <a:rPr lang="en-US" dirty="0"/>
              <a:t>Selected categorical variables which have p value more than 0.05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827AD-AA3C-914E-A5F0-5A01FE09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31" y="2144110"/>
            <a:ext cx="2617034" cy="414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A324-F3C9-CF43-9373-E1D96CF523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08064" y="777767"/>
            <a:ext cx="3269344" cy="57176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Final variables selected for VIF 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 err="1"/>
              <a:t>Diff_srv_rate</a:t>
            </a:r>
            <a:endParaRPr lang="en-US" dirty="0"/>
          </a:p>
          <a:p>
            <a:pPr lvl="1"/>
            <a:r>
              <a:rPr lang="en-US" dirty="0" err="1"/>
              <a:t>Dst_bytes</a:t>
            </a:r>
            <a:endParaRPr lang="en-US" dirty="0"/>
          </a:p>
          <a:p>
            <a:pPr lvl="1"/>
            <a:r>
              <a:rPr lang="en-US" dirty="0" err="1"/>
              <a:t>Dst_host_count</a:t>
            </a:r>
            <a:endParaRPr lang="en-US" dirty="0"/>
          </a:p>
          <a:p>
            <a:pPr lvl="1"/>
            <a:r>
              <a:rPr lang="en-US" dirty="0" err="1"/>
              <a:t>Dst_host_diff_srv_rate</a:t>
            </a:r>
            <a:endParaRPr lang="en-US" dirty="0"/>
          </a:p>
          <a:p>
            <a:pPr lvl="1"/>
            <a:r>
              <a:rPr lang="en-US" dirty="0" err="1"/>
              <a:t>Dst_host_same_srv_rate</a:t>
            </a:r>
            <a:endParaRPr lang="en-US" dirty="0"/>
          </a:p>
          <a:p>
            <a:pPr lvl="1"/>
            <a:r>
              <a:rPr lang="en-US" dirty="0" err="1"/>
              <a:t>Dst_host_srv_count</a:t>
            </a:r>
            <a:endParaRPr lang="en-US" dirty="0"/>
          </a:p>
          <a:p>
            <a:pPr lvl="1"/>
            <a:r>
              <a:rPr lang="en-US" dirty="0"/>
              <a:t>Flag_S0</a:t>
            </a:r>
          </a:p>
          <a:p>
            <a:pPr lvl="1"/>
            <a:r>
              <a:rPr lang="en-US" dirty="0" err="1"/>
              <a:t>Flag_SF</a:t>
            </a:r>
            <a:endParaRPr lang="en-US" dirty="0"/>
          </a:p>
          <a:p>
            <a:pPr lvl="1"/>
            <a:r>
              <a:rPr lang="en-US" dirty="0" err="1"/>
              <a:t>Last_flag</a:t>
            </a:r>
            <a:endParaRPr lang="en-US" dirty="0"/>
          </a:p>
          <a:p>
            <a:pPr lvl="1"/>
            <a:r>
              <a:rPr lang="en-US" dirty="0"/>
              <a:t>Logged_in_1</a:t>
            </a:r>
          </a:p>
          <a:p>
            <a:pPr lvl="1"/>
            <a:r>
              <a:rPr lang="en-US" dirty="0" err="1"/>
              <a:t>Protocol_type_tcp</a:t>
            </a:r>
            <a:endParaRPr lang="en-US" dirty="0"/>
          </a:p>
          <a:p>
            <a:pPr lvl="1"/>
            <a:r>
              <a:rPr lang="en-US" dirty="0" err="1"/>
              <a:t>Protocol_type_udp</a:t>
            </a:r>
            <a:endParaRPr lang="en-US" dirty="0"/>
          </a:p>
          <a:p>
            <a:pPr lvl="1"/>
            <a:r>
              <a:rPr lang="en-US" dirty="0" err="1"/>
              <a:t>Same_srv_rate</a:t>
            </a:r>
            <a:endParaRPr lang="en-US" dirty="0"/>
          </a:p>
          <a:p>
            <a:pPr lvl="1"/>
            <a:r>
              <a:rPr lang="en-US" dirty="0" err="1"/>
              <a:t>Serror_rate</a:t>
            </a:r>
            <a:r>
              <a:rPr lang="en-US" dirty="0"/>
              <a:t> </a:t>
            </a:r>
            <a:r>
              <a:rPr lang="en-US" dirty="0" err="1"/>
              <a:t>Service_http</a:t>
            </a:r>
            <a:r>
              <a:rPr lang="en-US" dirty="0"/>
              <a:t> </a:t>
            </a:r>
            <a:r>
              <a:rPr lang="en-US" dirty="0" err="1"/>
              <a:t>Service_other_type</a:t>
            </a:r>
            <a:endParaRPr lang="en-US" dirty="0"/>
          </a:p>
          <a:p>
            <a:pPr lvl="1"/>
            <a:r>
              <a:rPr lang="en-US" dirty="0" err="1"/>
              <a:t>Service_private</a:t>
            </a:r>
            <a:endParaRPr lang="en-US" dirty="0"/>
          </a:p>
          <a:p>
            <a:pPr lvl="1"/>
            <a:r>
              <a:rPr lang="en-US" dirty="0" err="1"/>
              <a:t>Src_bytes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128D7B-A2A4-F443-B0BA-C521BDBE1578}"/>
              </a:ext>
            </a:extLst>
          </p:cNvPr>
          <p:cNvSpPr txBox="1">
            <a:spLocks/>
          </p:cNvSpPr>
          <p:nvPr/>
        </p:nvSpPr>
        <p:spPr>
          <a:xfrm>
            <a:off x="6216244" y="783024"/>
            <a:ext cx="3269344" cy="571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variables finalized after </a:t>
            </a:r>
            <a:r>
              <a:rPr lang="en-US" sz="1400" dirty="0" err="1"/>
              <a:t>vif</a:t>
            </a:r>
            <a:r>
              <a:rPr lang="en-US" sz="1400" dirty="0"/>
              <a:t> :</a:t>
            </a:r>
          </a:p>
          <a:p>
            <a:pPr lvl="1"/>
            <a:endParaRPr lang="en-IN" sz="1300" dirty="0"/>
          </a:p>
          <a:p>
            <a:pPr lvl="1"/>
            <a:r>
              <a:rPr lang="en-IN" sz="1300" dirty="0"/>
              <a:t>Count</a:t>
            </a:r>
          </a:p>
          <a:p>
            <a:pPr lvl="1"/>
            <a:r>
              <a:rPr lang="en-IN" sz="1300" dirty="0"/>
              <a:t> </a:t>
            </a:r>
            <a:r>
              <a:rPr lang="en-IN" sz="1300" dirty="0" err="1"/>
              <a:t>Diff_srv_rate</a:t>
            </a:r>
            <a:r>
              <a:rPr lang="en-IN" sz="1300" dirty="0"/>
              <a:t> </a:t>
            </a:r>
          </a:p>
          <a:p>
            <a:pPr lvl="1"/>
            <a:r>
              <a:rPr lang="en-IN" sz="1300" dirty="0" err="1"/>
              <a:t>Dst_bytes</a:t>
            </a:r>
            <a:r>
              <a:rPr lang="en-IN" sz="1300" dirty="0"/>
              <a:t> </a:t>
            </a:r>
          </a:p>
          <a:p>
            <a:pPr lvl="1"/>
            <a:r>
              <a:rPr lang="en-IN" sz="1300" dirty="0" err="1"/>
              <a:t>Dst_host_diff_srv_rate</a:t>
            </a:r>
            <a:r>
              <a:rPr lang="en-IN" sz="1300" dirty="0"/>
              <a:t> </a:t>
            </a:r>
          </a:p>
          <a:p>
            <a:pPr lvl="1"/>
            <a:r>
              <a:rPr lang="en-IN" sz="1300" dirty="0" err="1"/>
              <a:t>Protocol_type_udp</a:t>
            </a:r>
            <a:r>
              <a:rPr lang="en-IN" sz="1300" dirty="0"/>
              <a:t> </a:t>
            </a:r>
          </a:p>
          <a:p>
            <a:pPr lvl="1"/>
            <a:r>
              <a:rPr lang="en-IN" sz="1300" dirty="0" err="1"/>
              <a:t>Same_srv_rate</a:t>
            </a:r>
            <a:r>
              <a:rPr lang="en-IN" sz="1300" dirty="0"/>
              <a:t> </a:t>
            </a:r>
          </a:p>
          <a:p>
            <a:pPr lvl="1"/>
            <a:r>
              <a:rPr lang="en-IN" sz="1300" dirty="0" err="1"/>
              <a:t>Serror_rate</a:t>
            </a:r>
            <a:r>
              <a:rPr lang="en-IN" sz="1300" dirty="0"/>
              <a:t> </a:t>
            </a:r>
          </a:p>
          <a:p>
            <a:pPr lvl="1"/>
            <a:r>
              <a:rPr lang="en-IN" sz="1300" dirty="0" err="1"/>
              <a:t>Service_http</a:t>
            </a:r>
            <a:r>
              <a:rPr lang="en-IN" sz="1300" dirty="0"/>
              <a:t> </a:t>
            </a:r>
          </a:p>
          <a:p>
            <a:pPr lvl="1"/>
            <a:r>
              <a:rPr lang="en-IN" sz="1300" dirty="0" err="1"/>
              <a:t>Service_other_type</a:t>
            </a:r>
            <a:r>
              <a:rPr lang="en-IN" sz="1300" dirty="0"/>
              <a:t> </a:t>
            </a:r>
          </a:p>
          <a:p>
            <a:pPr lvl="1"/>
            <a:r>
              <a:rPr lang="en-IN" sz="1300" dirty="0" err="1"/>
              <a:t>Service_private</a:t>
            </a:r>
            <a:r>
              <a:rPr lang="en-IN" sz="1300" dirty="0"/>
              <a:t> </a:t>
            </a:r>
          </a:p>
          <a:p>
            <a:pPr lvl="1"/>
            <a:r>
              <a:rPr lang="en-IN" sz="1300" dirty="0" err="1"/>
              <a:t>Src_bytes</a:t>
            </a:r>
            <a:r>
              <a:rPr lang="en-IN" sz="1300" dirty="0"/>
              <a:t> </a:t>
            </a:r>
          </a:p>
          <a:p>
            <a:pPr lvl="1"/>
            <a:r>
              <a:rPr lang="en-IN" sz="1300" dirty="0"/>
              <a:t> </a:t>
            </a:r>
            <a:r>
              <a:rPr lang="en-IN" sz="1300" dirty="0" err="1"/>
              <a:t>Flag_REJ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8359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9FA918-ECC6-C543-A56C-45A46471D53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472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Model Building :</a:t>
            </a: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9E4276-2034-2642-BFC5-0A6461DBF58E}"/>
              </a:ext>
            </a:extLst>
          </p:cNvPr>
          <p:cNvSpPr txBox="1">
            <a:spLocks/>
          </p:cNvSpPr>
          <p:nvPr/>
        </p:nvSpPr>
        <p:spPr>
          <a:xfrm>
            <a:off x="1104293" y="1331259"/>
            <a:ext cx="8946541" cy="49959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 used for building different models are 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KNN classifier</a:t>
            </a:r>
          </a:p>
          <a:p>
            <a:pPr lvl="1"/>
            <a:r>
              <a:rPr lang="en-US" sz="2000" dirty="0"/>
              <a:t>Decision Tree classifier</a:t>
            </a:r>
          </a:p>
          <a:p>
            <a:pPr lvl="1"/>
            <a:r>
              <a:rPr lang="en-US" sz="2000" dirty="0"/>
              <a:t>Bagging classifier</a:t>
            </a:r>
          </a:p>
          <a:p>
            <a:pPr lvl="1"/>
            <a:r>
              <a:rPr lang="en-US" sz="2000" dirty="0"/>
              <a:t>Random Forest classifier</a:t>
            </a:r>
          </a:p>
          <a:p>
            <a:pPr lvl="1"/>
            <a:r>
              <a:rPr lang="en-US" sz="2000" dirty="0"/>
              <a:t>Ada boost classifier</a:t>
            </a:r>
          </a:p>
          <a:p>
            <a:pPr lvl="1"/>
            <a:r>
              <a:rPr lang="en-US" sz="2000" dirty="0"/>
              <a:t>Gradient Boost classifier </a:t>
            </a:r>
          </a:p>
          <a:p>
            <a:pPr lvl="1"/>
            <a:r>
              <a:rPr lang="en-US" sz="2000" dirty="0"/>
              <a:t>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743040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8ECA-FAFB-5242-B4DB-C5E21BF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A053-7975-804A-BA05-113DEF64AF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Data is split into train (70%) and test (30%)</a:t>
            </a:r>
          </a:p>
          <a:p>
            <a:endParaRPr lang="en-US" cap="none" dirty="0"/>
          </a:p>
          <a:p>
            <a:r>
              <a:rPr lang="en-US" cap="none" dirty="0"/>
              <a:t>K-fold validation have been set as 2</a:t>
            </a:r>
          </a:p>
          <a:p>
            <a:endParaRPr lang="en-US" cap="none" dirty="0"/>
          </a:p>
          <a:p>
            <a:r>
              <a:rPr lang="en-US" cap="none" dirty="0"/>
              <a:t>All the techniques mentioned in the previous slide have been used and they have been compared using </a:t>
            </a:r>
            <a:r>
              <a:rPr lang="en-US" cap="none" dirty="0" err="1"/>
              <a:t>auroc</a:t>
            </a:r>
            <a:r>
              <a:rPr lang="en-US" cap="none" dirty="0"/>
              <a:t>, </a:t>
            </a:r>
            <a:r>
              <a:rPr lang="en-US" cap="none" dirty="0" err="1"/>
              <a:t>gini</a:t>
            </a:r>
            <a:r>
              <a:rPr lang="en-US" cap="none" dirty="0"/>
              <a:t> and confusion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9FD8-BF75-D844-AEDF-56F6C3A4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83" y="530773"/>
            <a:ext cx="9722694" cy="99322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Comparison : </a:t>
            </a:r>
            <a:r>
              <a:rPr lang="en-US" sz="1600" cap="none" dirty="0"/>
              <a:t>From the given metrics and confusion metrics bagging is giving out the best result</a:t>
            </a:r>
            <a:br>
              <a:rPr lang="en-US" cap="none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603C2-7CB5-9C4B-9281-584FC7D2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47" y="4970952"/>
            <a:ext cx="4424418" cy="1207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84480-51EB-874D-A7B4-7B13D21B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7" y="2015065"/>
            <a:ext cx="4424417" cy="29558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76EC49F-78D4-E64F-9FF6-BE6EEF666997}"/>
              </a:ext>
            </a:extLst>
          </p:cNvPr>
          <p:cNvSpPr txBox="1">
            <a:spLocks/>
          </p:cNvSpPr>
          <p:nvPr/>
        </p:nvSpPr>
        <p:spPr>
          <a:xfrm>
            <a:off x="834947" y="1866021"/>
            <a:ext cx="4688239" cy="4461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1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B413B-4500-5941-869B-D1054EE3C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79" y="2015065"/>
            <a:ext cx="4247033" cy="3117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4F072C-A01C-4445-80EA-D8395ED62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816" y="5132138"/>
            <a:ext cx="4221996" cy="104648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D12D90D-6C42-5943-B4B3-C21D9F4424B0}"/>
              </a:ext>
            </a:extLst>
          </p:cNvPr>
          <p:cNvSpPr txBox="1">
            <a:spLocks/>
          </p:cNvSpPr>
          <p:nvPr/>
        </p:nvSpPr>
        <p:spPr>
          <a:xfrm>
            <a:off x="1168118" y="1390434"/>
            <a:ext cx="3267248" cy="475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Train.txt</a:t>
            </a:r>
            <a:endParaRPr 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C2DA8D-0114-E440-93B3-018076DD8E45}"/>
              </a:ext>
            </a:extLst>
          </p:cNvPr>
          <p:cNvSpPr txBox="1">
            <a:spLocks/>
          </p:cNvSpPr>
          <p:nvPr/>
        </p:nvSpPr>
        <p:spPr>
          <a:xfrm>
            <a:off x="7146190" y="1390433"/>
            <a:ext cx="3267248" cy="475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Test.txt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7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918E-C70C-E143-8C68-BF75077A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2750"/>
            <a:ext cx="10364451" cy="767255"/>
          </a:xfrm>
        </p:spPr>
        <p:txBody>
          <a:bodyPr/>
          <a:lstStyle/>
          <a:p>
            <a:r>
              <a:rPr lang="en-US" dirty="0"/>
              <a:t>Project solution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E05F-C8A5-F740-9780-21F5C9BC6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5756"/>
            <a:ext cx="10363826" cy="5915058"/>
          </a:xfrm>
        </p:spPr>
        <p:txBody>
          <a:bodyPr>
            <a:normAutofit/>
          </a:bodyPr>
          <a:lstStyle/>
          <a:p>
            <a:r>
              <a:rPr lang="en-US" cap="none" dirty="0"/>
              <a:t>To Predict The Happening Of An Event Which Is Whether The System Have An Intrusion Or Not.</a:t>
            </a:r>
          </a:p>
          <a:p>
            <a:r>
              <a:rPr lang="en-US" cap="none" dirty="0"/>
              <a:t>Statistical Solution For Such Problem Is Logistic Regression</a:t>
            </a:r>
          </a:p>
          <a:p>
            <a:r>
              <a:rPr lang="en-US" cap="none" dirty="0"/>
              <a:t>Performing Exploratory Data Analysis I.E Univariate And Bivariate Analysis</a:t>
            </a:r>
          </a:p>
          <a:p>
            <a:r>
              <a:rPr lang="en-US" cap="none" dirty="0"/>
              <a:t>Feature Engineering To Select The Variables Which Are Important For Modeling Purpose, Methodology Includes RFE, Select K-best, Univariate Variable Reduction, Chi-square Test &amp; </a:t>
            </a:r>
            <a:r>
              <a:rPr lang="en-US" cap="none" dirty="0" err="1"/>
              <a:t>Vif</a:t>
            </a:r>
            <a:endParaRPr lang="en-US" cap="none" dirty="0"/>
          </a:p>
          <a:p>
            <a:r>
              <a:rPr lang="en-US" cap="none" dirty="0"/>
              <a:t>After Selecting The Variables We Will Build The Models And Compare The Metrics Like </a:t>
            </a:r>
            <a:r>
              <a:rPr lang="en-US" cap="none" dirty="0" err="1"/>
              <a:t>Auroc</a:t>
            </a:r>
            <a:r>
              <a:rPr lang="en-US" cap="none" dirty="0"/>
              <a:t> Score &amp; Gini Score</a:t>
            </a:r>
          </a:p>
          <a:p>
            <a:r>
              <a:rPr lang="en-US" cap="none" dirty="0"/>
              <a:t>Finding Sensitivity, Specificity, Accuracy To Find The Optimal Cut-off And Confusion Matrix</a:t>
            </a:r>
          </a:p>
          <a:p>
            <a:r>
              <a:rPr lang="en-US" cap="none" dirty="0"/>
              <a:t>Predicting The Event On The Basis Of Optimal Cut-off And Comparing The Above Mentioned Matrices For Train And Test Data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56471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41C-14AE-0745-9E0A-B4F1F8E8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4646197" cy="3250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Metrix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C7833-1640-5947-A4E0-5C77D7AE34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98131" y="1723696"/>
            <a:ext cx="1187532" cy="45262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3DBD0-8AC1-5241-9778-2DF45890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48" y="1723697"/>
            <a:ext cx="1552183" cy="4526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971F49-8157-1B4F-847E-AA79F886C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708" y="1618591"/>
            <a:ext cx="1580817" cy="4631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8B4C92-242A-E844-9AFA-6AB0E1418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042" y="1618590"/>
            <a:ext cx="1760268" cy="463140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176E96A-B5BC-A04C-ADB8-29FB302F87F3}"/>
              </a:ext>
            </a:extLst>
          </p:cNvPr>
          <p:cNvSpPr txBox="1">
            <a:spLocks/>
          </p:cNvSpPr>
          <p:nvPr/>
        </p:nvSpPr>
        <p:spPr>
          <a:xfrm>
            <a:off x="761375" y="1260404"/>
            <a:ext cx="4646197" cy="325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Train.txt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DCFBCE-16D8-4D47-A939-10E1422115AC}"/>
              </a:ext>
            </a:extLst>
          </p:cNvPr>
          <p:cNvSpPr txBox="1">
            <a:spLocks/>
          </p:cNvSpPr>
          <p:nvPr/>
        </p:nvSpPr>
        <p:spPr>
          <a:xfrm>
            <a:off x="6199211" y="1260403"/>
            <a:ext cx="4646197" cy="325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9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A4F8-00A2-C546-8DC3-D7C3F062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Multinominal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41F1-89D8-D444-B03F-0AEA1421F5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r>
              <a:rPr lang="en-US" cap="none" dirty="0"/>
              <a:t>Data Preparation : </a:t>
            </a:r>
          </a:p>
          <a:p>
            <a:pPr lvl="1"/>
            <a:r>
              <a:rPr lang="en-US" cap="none" dirty="0"/>
              <a:t>Target Variable </a:t>
            </a:r>
            <a:r>
              <a:rPr lang="en-US" cap="none" dirty="0" err="1"/>
              <a:t>Attack_class</a:t>
            </a:r>
            <a:r>
              <a:rPr lang="en-US" cap="none" dirty="0"/>
              <a:t> Have Been Created. </a:t>
            </a:r>
          </a:p>
          <a:p>
            <a:pPr lvl="1"/>
            <a:r>
              <a:rPr lang="en-US" cap="none" dirty="0"/>
              <a:t>Five Sub-categories Have Been Created Within </a:t>
            </a:r>
            <a:r>
              <a:rPr lang="en-US" cap="none" dirty="0" err="1"/>
              <a:t>Attack_class</a:t>
            </a:r>
            <a:r>
              <a:rPr lang="en-US" cap="none" dirty="0"/>
              <a:t> Variable, Sub-categories Are Normal, Dos, Probe, R2l, U2r</a:t>
            </a:r>
          </a:p>
          <a:p>
            <a:r>
              <a:rPr lang="en-US" cap="none" dirty="0"/>
              <a:t>Variables Which Were Selected For Modelling In Logistic Regression Are Being Used Here In Multinominal Classification</a:t>
            </a:r>
          </a:p>
          <a:p>
            <a:endParaRPr lang="en-US" cap="none" dirty="0"/>
          </a:p>
          <a:p>
            <a:r>
              <a:rPr lang="en-US" cap="none" dirty="0"/>
              <a:t>Machine Learning Methods which are used here are KNN, DT, RF, Bagging, ADA Boost, GBM, </a:t>
            </a:r>
            <a:r>
              <a:rPr lang="en-US" cap="none" dirty="0" err="1"/>
              <a:t>XGBoost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5368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0DFA-FF0D-9449-A6A4-0E7CB258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734" y="629023"/>
            <a:ext cx="2440837" cy="632214"/>
          </a:xfrm>
        </p:spPr>
        <p:txBody>
          <a:bodyPr>
            <a:normAutofit/>
          </a:bodyPr>
          <a:lstStyle/>
          <a:p>
            <a:r>
              <a:rPr lang="en-US" sz="2700" dirty="0" err="1"/>
              <a:t>Train.txt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AE824-4F82-D94A-B27F-89813680BB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2443" y="1460942"/>
            <a:ext cx="2774950" cy="4135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4D767-D648-504B-839D-61E8ED44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43" y="5596762"/>
            <a:ext cx="2774950" cy="1041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0F42C-F6DE-F84D-83B8-D95A3F9B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349" y="1460942"/>
            <a:ext cx="2440837" cy="4135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ECBC0-21A2-AE43-9B2F-E1D59253A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349" y="5596763"/>
            <a:ext cx="2440837" cy="1041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ADE844-9EDD-464A-B3F7-11EB99B5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426" y="1429735"/>
            <a:ext cx="2258028" cy="4277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DAE0E1-AE32-9748-99FE-1AFF8E7BE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7934" y="5707117"/>
            <a:ext cx="2258028" cy="10016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BDF070-C54C-D54A-9D5B-3FB629FAF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5108" y="1429735"/>
            <a:ext cx="1947975" cy="45015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C8213C-E736-9A42-82E5-A8706A2B63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5108" y="5707116"/>
            <a:ext cx="1947975" cy="100162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653BF5A-857E-6145-8471-19E15C74D43D}"/>
              </a:ext>
            </a:extLst>
          </p:cNvPr>
          <p:cNvSpPr txBox="1">
            <a:spLocks/>
          </p:cNvSpPr>
          <p:nvPr/>
        </p:nvSpPr>
        <p:spPr>
          <a:xfrm>
            <a:off x="8576442" y="724091"/>
            <a:ext cx="1676402" cy="42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5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A407-D364-7D4B-ACFC-78BB1E73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85372"/>
            <a:ext cx="10364451" cy="1596177"/>
          </a:xfrm>
        </p:spPr>
        <p:txBody>
          <a:bodyPr/>
          <a:lstStyle/>
          <a:p>
            <a:r>
              <a:rPr lang="en-US" dirty="0"/>
              <a:t>Decile Analysis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B8F34-2329-634E-A1F8-2ED7AEA0D3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6118" y="1072055"/>
            <a:ext cx="11139761" cy="5118537"/>
          </a:xfrm>
        </p:spPr>
      </p:pic>
    </p:spTree>
    <p:extLst>
      <p:ext uri="{BB962C8B-B14F-4D97-AF65-F5344CB8AC3E}">
        <p14:creationId xmlns:p14="http://schemas.microsoft.com/office/powerpoint/2010/main" val="4265420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21C8C5-3C85-424B-AAAB-E2366D685C00}"/>
              </a:ext>
            </a:extLst>
          </p:cNvPr>
          <p:cNvSpPr txBox="1">
            <a:spLocks/>
          </p:cNvSpPr>
          <p:nvPr/>
        </p:nvSpPr>
        <p:spPr>
          <a:xfrm>
            <a:off x="1140097" y="852111"/>
            <a:ext cx="9404723" cy="430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Recommendation &amp; Next Step 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2D900-D2FB-C04B-AFA4-04A9360B93E1}"/>
              </a:ext>
            </a:extLst>
          </p:cNvPr>
          <p:cNvSpPr txBox="1">
            <a:spLocks/>
          </p:cNvSpPr>
          <p:nvPr/>
        </p:nvSpPr>
        <p:spPr>
          <a:xfrm>
            <a:off x="1703383" y="1868213"/>
            <a:ext cx="8946541" cy="5325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Regular model rebuilding after specific time interval will be required for maintenance.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Any changes should be incorporated into the model and retrained accordingly. </a:t>
            </a:r>
          </a:p>
          <a:p>
            <a:endParaRPr lang="en-IN" dirty="0"/>
          </a:p>
          <a:p>
            <a:r>
              <a:rPr lang="en-IN" dirty="0"/>
              <a:t>Also check should be performed if newer predictors can be found and helpful to have better prediction on the data.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3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D15E-8255-324A-8D86-E1763A45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7956"/>
            <a:ext cx="10364451" cy="159617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6761-34BB-4643-81C0-204DB3BBB1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40974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/>
              <a:t>Data Have 125972 Rows And 43 Columns</a:t>
            </a:r>
          </a:p>
          <a:p>
            <a:endParaRPr lang="en-US" cap="none" dirty="0"/>
          </a:p>
          <a:p>
            <a:r>
              <a:rPr lang="en-US" cap="none" dirty="0"/>
              <a:t>Data Have 29 Numerical, 8 Categorical And 6 Boolean Variables</a:t>
            </a:r>
          </a:p>
          <a:p>
            <a:endParaRPr lang="en-US" cap="none" dirty="0"/>
          </a:p>
          <a:p>
            <a:r>
              <a:rPr lang="en-US" cap="none" dirty="0"/>
              <a:t>Histogram And Boxplot Have Been Plotted For Analysis Purpose</a:t>
            </a:r>
          </a:p>
          <a:p>
            <a:endParaRPr lang="en-US" cap="none" dirty="0"/>
          </a:p>
          <a:p>
            <a:r>
              <a:rPr lang="en-US" cap="none" dirty="0"/>
              <a:t>Data Have Been Further Distributed Into Two Category I.E Numerical And Categorical And Analyzed Respectively</a:t>
            </a:r>
          </a:p>
        </p:txBody>
      </p:sp>
    </p:spTree>
    <p:extLst>
      <p:ext uri="{BB962C8B-B14F-4D97-AF65-F5344CB8AC3E}">
        <p14:creationId xmlns:p14="http://schemas.microsoft.com/office/powerpoint/2010/main" val="101215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FF592-02B1-A343-A57D-20A52631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5" y="1250731"/>
            <a:ext cx="7461050" cy="433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4785C-F551-EF4F-8660-2BBD40CE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435" y="1303281"/>
            <a:ext cx="3142781" cy="42869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9F95D18-6FB9-B640-B6AE-E9B70A23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4816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CE36-846D-D748-A62D-46550B27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72357"/>
            <a:ext cx="10364451" cy="1596177"/>
          </a:xfrm>
        </p:spPr>
        <p:txBody>
          <a:bodyPr/>
          <a:lstStyle/>
          <a:p>
            <a:r>
              <a:rPr lang="en-US" dirty="0"/>
              <a:t>Univariate analysis numerical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A6C29-211B-5A42-92C7-829CD81E5F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2435150"/>
            <a:ext cx="4414500" cy="338317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C3841D-0344-4649-9FE8-CFC5853A02F4}"/>
              </a:ext>
            </a:extLst>
          </p:cNvPr>
          <p:cNvSpPr txBox="1">
            <a:spLocks/>
          </p:cNvSpPr>
          <p:nvPr/>
        </p:nvSpPr>
        <p:spPr>
          <a:xfrm>
            <a:off x="1039900" y="1039675"/>
            <a:ext cx="10363826" cy="796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The data have 44% of attacks</a:t>
            </a:r>
          </a:p>
          <a:p>
            <a:r>
              <a:rPr lang="en-US" cap="none" dirty="0"/>
              <a:t> 0% of Number of `compromised' 'conditions'`, Number of operations on access control files and Failed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AE91C-F45D-6047-AD67-9C6CAA5F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80" y="2435151"/>
            <a:ext cx="4468139" cy="33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8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7EFAA-1A04-CE4C-BFEB-10FDEE6075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37131" y="2256351"/>
            <a:ext cx="4361793" cy="33456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97500-2F3D-A84A-9D78-37124FA7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298392"/>
            <a:ext cx="4666593" cy="330362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E3D827-3811-2049-B066-BB17EB7B55D4}"/>
              </a:ext>
            </a:extLst>
          </p:cNvPr>
          <p:cNvSpPr txBox="1">
            <a:spLocks/>
          </p:cNvSpPr>
          <p:nvPr/>
        </p:nvSpPr>
        <p:spPr>
          <a:xfrm>
            <a:off x="1081942" y="864675"/>
            <a:ext cx="10363826" cy="796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Mostly connection have the same destination host as the current connection in the past two second</a:t>
            </a:r>
          </a:p>
          <a:p>
            <a:r>
              <a:rPr lang="en-US" cap="none" dirty="0"/>
              <a:t>In 80% of connection the `data bytes transfer` is 0 from `source to single data connection`</a:t>
            </a:r>
          </a:p>
        </p:txBody>
      </p:sp>
    </p:spTree>
    <p:extLst>
      <p:ext uri="{BB962C8B-B14F-4D97-AF65-F5344CB8AC3E}">
        <p14:creationId xmlns:p14="http://schemas.microsoft.com/office/powerpoint/2010/main" val="177335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24E3B-EF85-4946-BAD0-46F8774163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656550" y="2713885"/>
            <a:ext cx="4536968" cy="31298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042FA-1723-8248-BFC1-E4BB967D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713884"/>
            <a:ext cx="4809358" cy="31298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39151C-5453-D348-88DD-81D0DC658E93}"/>
              </a:ext>
            </a:extLst>
          </p:cNvPr>
          <p:cNvSpPr txBox="1">
            <a:spLocks/>
          </p:cNvSpPr>
          <p:nvPr/>
        </p:nvSpPr>
        <p:spPr>
          <a:xfrm>
            <a:off x="1060921" y="780592"/>
            <a:ext cx="10363826" cy="111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95% of the connection have 0 connection time</a:t>
            </a:r>
          </a:p>
          <a:p>
            <a:r>
              <a:rPr lang="en-US" cap="none" dirty="0"/>
              <a:t>70% of connections have the same destination host IP address 250</a:t>
            </a:r>
          </a:p>
        </p:txBody>
      </p:sp>
    </p:spTree>
    <p:extLst>
      <p:ext uri="{BB962C8B-B14F-4D97-AF65-F5344CB8AC3E}">
        <p14:creationId xmlns:p14="http://schemas.microsoft.com/office/powerpoint/2010/main" val="52846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9D9547-0628-AA4C-8ECC-DA6C02A548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72016" y="2186151"/>
            <a:ext cx="4542825" cy="3657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9BEDB-1F4E-6E4D-97C7-A68753F2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27" y="2186151"/>
            <a:ext cx="4834758" cy="36298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00620D-D781-A543-9628-40FAEBADFD15}"/>
              </a:ext>
            </a:extLst>
          </p:cNvPr>
          <p:cNvSpPr txBox="1">
            <a:spLocks/>
          </p:cNvSpPr>
          <p:nvPr/>
        </p:nvSpPr>
        <p:spPr>
          <a:xfrm>
            <a:off x="1071431" y="1222026"/>
            <a:ext cx="10363826" cy="9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81%, 68% of connections have </a:t>
            </a:r>
            <a:r>
              <a:rPr lang="en-US" cap="none" dirty="0" err="1"/>
              <a:t>Rerror</a:t>
            </a:r>
            <a:r>
              <a:rPr lang="en-US" cap="none" dirty="0"/>
              <a:t> rate and </a:t>
            </a:r>
            <a:r>
              <a:rPr lang="en-US" cap="none" dirty="0" err="1"/>
              <a:t>Serror</a:t>
            </a:r>
            <a:r>
              <a:rPr lang="en-US" cap="none" dirty="0"/>
              <a:t> rate have been 0 respectively</a:t>
            </a:r>
          </a:p>
        </p:txBody>
      </p:sp>
    </p:spTree>
    <p:extLst>
      <p:ext uri="{BB962C8B-B14F-4D97-AF65-F5344CB8AC3E}">
        <p14:creationId xmlns:p14="http://schemas.microsoft.com/office/powerpoint/2010/main" val="4371644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711</TotalTime>
  <Words>1296</Words>
  <Application>Microsoft Macintosh PowerPoint</Application>
  <PresentationFormat>Widescreen</PresentationFormat>
  <Paragraphs>161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Tw Cen MT</vt:lpstr>
      <vt:lpstr>Droplet</vt:lpstr>
      <vt:lpstr>Project output</vt:lpstr>
      <vt:lpstr>Business problem :</vt:lpstr>
      <vt:lpstr>Project solution Approach :</vt:lpstr>
      <vt:lpstr>Exploratory data analysis</vt:lpstr>
      <vt:lpstr>Exploratory data analysis</vt:lpstr>
      <vt:lpstr>Univariate analysis numerical :</vt:lpstr>
      <vt:lpstr>PowerPoint Presentation</vt:lpstr>
      <vt:lpstr>PowerPoint Presentation</vt:lpstr>
      <vt:lpstr>PowerPoint Presentation</vt:lpstr>
      <vt:lpstr>Bivariate Analysis numerical :</vt:lpstr>
      <vt:lpstr>PowerPoint Presentation</vt:lpstr>
      <vt:lpstr>Univariate Analysis categorical :</vt:lpstr>
      <vt:lpstr>PowerPoint Presentation</vt:lpstr>
      <vt:lpstr>PowerPoint Presentation</vt:lpstr>
      <vt:lpstr>PowerPoint Presentation</vt:lpstr>
      <vt:lpstr>Bivariate analysis categorical :</vt:lpstr>
      <vt:lpstr>PowerPoint Presentation</vt:lpstr>
      <vt:lpstr>PowerPoint Presentation</vt:lpstr>
      <vt:lpstr>Data preparation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splitting </vt:lpstr>
      <vt:lpstr>Model Comparison : From the given metrics and confusion metrics bagging is giving out the best result </vt:lpstr>
      <vt:lpstr>Confusion Metrix :</vt:lpstr>
      <vt:lpstr>Multinominal Classification</vt:lpstr>
      <vt:lpstr>Train.txt</vt:lpstr>
      <vt:lpstr>Decile Analysis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output</dc:title>
  <dc:creator>Microsoft Office User</dc:creator>
  <cp:lastModifiedBy>Microsoft Office User</cp:lastModifiedBy>
  <cp:revision>29</cp:revision>
  <dcterms:created xsi:type="dcterms:W3CDTF">2020-11-18T07:44:11Z</dcterms:created>
  <dcterms:modified xsi:type="dcterms:W3CDTF">2020-11-28T22:10:46Z</dcterms:modified>
</cp:coreProperties>
</file>