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5" r:id="rId19"/>
    <p:sldId id="276" r:id="rId2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1" d="100"/>
          <a:sy n="41" d="100"/>
        </p:scale>
        <p:origin x="691" y="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2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B7C45BA-43B3-4A57-89A8-BC25F990262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6400" cy="308610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solidFill>
                  <a:srgbClr val="000000"/>
                </a:solidFill>
                <a:latin typeface="Open Sans"/>
                <a:ea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lang="en-IN" sz="1200" b="0" strike="noStrike" spc="-1">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C4CB3E75-DEFC-4172-A146-BD177A9F2995}" type="slidenum">
              <a:rPr lang="en-US" sz="1200" b="0" strike="noStrike" spc="-1">
                <a:solidFill>
                  <a:srgbClr val="000000"/>
                </a:solidFill>
                <a:latin typeface="Calibri"/>
                <a:ea typeface="Calibri"/>
              </a:rPr>
              <a:t>1</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F61531-6D01-4F04-A2CC-5A540BABBD71}" type="slidenum">
              <a:rPr lang="en-US" sz="1400" b="0" strike="noStrike" spc="-1">
                <a:latin typeface="Times New Roman"/>
              </a:rPr>
              <a:t>13</a:t>
            </a:fld>
            <a:endParaRPr lang="en-IN"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5800" y="1143000"/>
            <a:ext cx="5486400" cy="3086100"/>
          </a:xfrm>
          <a:prstGeom prst="rect">
            <a:avLst/>
          </a:prstGeom>
        </p:spPr>
      </p:sp>
      <p:sp>
        <p:nvSpPr>
          <p:cNvPr id="24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CAD479-458E-47F7-850C-AA76E7768C18}" type="slidenum">
              <a:rPr lang="en-US" sz="1400" b="0" strike="noStrike" spc="-1">
                <a:latin typeface="Times New Roman"/>
              </a:rPr>
              <a:t>14</a:t>
            </a:fld>
            <a:endParaRPr lang="en-IN"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685800" y="1143000"/>
            <a:ext cx="5486400" cy="3086100"/>
          </a:xfrm>
          <a:prstGeom prst="rect">
            <a:avLst/>
          </a:prstGeom>
        </p:spPr>
      </p:sp>
      <p:sp>
        <p:nvSpPr>
          <p:cNvPr id="25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5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BA9287E-86B7-41B0-9DCF-833999DB7E37}" type="slidenum">
              <a:rPr lang="en-US" sz="1400" b="0" strike="noStrike" spc="-1">
                <a:latin typeface="Times New Roman"/>
              </a:rPr>
              <a:t>15</a:t>
            </a:fld>
            <a:endParaRPr lang="en-IN"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6400" cy="308610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3E3445FC-39FC-438E-9502-6C9B245AD6D2}" type="slidenum">
              <a:rPr lang="en-US" sz="1200" b="0" strike="noStrike" spc="-1">
                <a:solidFill>
                  <a:srgbClr val="000000"/>
                </a:solidFill>
                <a:latin typeface="Calibri"/>
                <a:ea typeface="Calibri"/>
              </a:rPr>
              <a:t>16</a:t>
            </a:fld>
            <a:endParaRPr lang="en-IN"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6040" cy="3085920"/>
          </a:xfrm>
          <a:prstGeom prst="rect">
            <a:avLst/>
          </a:prstGeom>
        </p:spPr>
      </p:sp>
      <p:sp>
        <p:nvSpPr>
          <p:cNvPr id="26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8CBBC5D-ABED-43C5-9D54-E4006A796FA2}" type="slidenum">
              <a:rPr lang="en-US" sz="1200" b="0" strike="noStrike" spc="-1">
                <a:solidFill>
                  <a:srgbClr val="000000"/>
                </a:solidFill>
                <a:latin typeface="Calibri"/>
                <a:ea typeface="Calibri"/>
              </a:rPr>
              <a:t>17</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6400" cy="3086100"/>
          </a:xfrm>
          <a:prstGeom prst="rect">
            <a:avLst/>
          </a:prstGeom>
        </p:spPr>
      </p:sp>
      <p:sp>
        <p:nvSpPr>
          <p:cNvPr id="21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7A4DD95-5827-4A61-BBA1-0C6193376539}" type="slidenum">
              <a:rPr lang="en-US" sz="1400" b="0" strike="noStrike" spc="-1">
                <a:latin typeface="Times New Roman"/>
              </a:rPr>
              <a:t>5</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400" cy="3086100"/>
          </a:xfrm>
          <a:prstGeom prst="rect">
            <a:avLst/>
          </a:prstGeom>
        </p:spPr>
      </p:sp>
      <p:sp>
        <p:nvSpPr>
          <p:cNvPr id="22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D983F4-F8FD-4380-8FDB-F2CCA68C08ED}" type="slidenum">
              <a:rPr lang="en-US" sz="1400" b="0" strike="noStrike" spc="-1">
                <a:latin typeface="Times New Roman"/>
              </a:rPr>
              <a:t>6</a:t>
            </a:fld>
            <a:endParaRPr lang="en-IN"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91B6826-CAC8-41B8-9400-A0C9FFBE1AA7}" type="slidenum">
              <a:rPr lang="en-US" sz="1400" b="0" strike="noStrike" spc="-1">
                <a:latin typeface="Times New Roman"/>
              </a:rPr>
              <a:t>7</a:t>
            </a:fld>
            <a:endParaRPr lang="en-IN"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400" cy="3086100"/>
          </a:xfrm>
          <a:prstGeom prst="rect">
            <a:avLst/>
          </a:prstGeom>
        </p:spPr>
      </p:sp>
      <p:sp>
        <p:nvSpPr>
          <p:cNvPr id="227"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99A448-E7B9-4151-8489-8B528E8574ED}" type="slidenum">
              <a:rPr lang="en-US" sz="1400" b="0" strike="noStrike" spc="-1">
                <a:latin typeface="Times New Roman"/>
              </a:rPr>
              <a:t>8</a:t>
            </a:fld>
            <a:endParaRPr lang="en-IN"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400" cy="3086100"/>
          </a:xfrm>
          <a:prstGeom prst="rect">
            <a:avLst/>
          </a:prstGeom>
        </p:spPr>
      </p:sp>
      <p:sp>
        <p:nvSpPr>
          <p:cNvPr id="23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163814E2-153C-42DA-8BFC-2F76027851B4}" type="slidenum">
              <a:rPr lang="en-US" sz="1400" b="0" strike="noStrike" spc="-1">
                <a:latin typeface="Times New Roman"/>
              </a:rPr>
              <a:t>9</a:t>
            </a:fld>
            <a:endParaRPr lang="en-IN"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6400" cy="3086100"/>
          </a:xfrm>
          <a:prstGeom prst="rect">
            <a:avLst/>
          </a:prstGeom>
        </p:spPr>
      </p:sp>
      <p:sp>
        <p:nvSpPr>
          <p:cNvPr id="233"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34"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5623B8D8-DEF7-4421-9FE6-4927E97C4DDF}" type="slidenum">
              <a:rPr lang="en-US" sz="1400" b="0" strike="noStrike" spc="-1">
                <a:latin typeface="Times New Roman"/>
              </a:rPr>
              <a:t>10</a:t>
            </a:fld>
            <a:endParaRPr lang="en-IN"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400" cy="3086100"/>
          </a:xfrm>
          <a:prstGeom prst="rect">
            <a:avLst/>
          </a:prstGeom>
        </p:spPr>
      </p:sp>
      <p:sp>
        <p:nvSpPr>
          <p:cNvPr id="239"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0"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B3C3F81-9E34-4450-B76E-4FF75AA559F3}" type="slidenum">
              <a:rPr lang="en-US" sz="1400" b="0" strike="noStrike" spc="-1">
                <a:latin typeface="Times New Roman"/>
              </a:rPr>
              <a:t>11</a:t>
            </a:fld>
            <a:endParaRPr lang="en-IN"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6400" cy="3086100"/>
          </a:xfrm>
          <a:prstGeom prst="rect">
            <a:avLst/>
          </a:prstGeom>
        </p:spPr>
      </p:sp>
      <p:sp>
        <p:nvSpPr>
          <p:cNvPr id="242"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3"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BA6A80E4-2318-405E-B0E5-9B8E100BA921}" type="slidenum">
              <a:rPr lang="en-US" sz="1400" b="0" strike="noStrike" spc="-1">
                <a:latin typeface="Times New Roman"/>
              </a:rPr>
              <a:t>12</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6"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0"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7"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11;p2"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5" name="Google Shape;12;p2"/>
          <p:cNvPicPr/>
          <p:nvPr/>
        </p:nvPicPr>
        <p:blipFill>
          <a:blip r:embed="rId15"/>
          <a:stretch/>
        </p:blipFill>
        <p:spPr>
          <a:xfrm>
            <a:off x="20649600" y="416520"/>
            <a:ext cx="3240360" cy="765360"/>
          </a:xfrm>
          <a:prstGeom prst="rect">
            <a:avLst/>
          </a:prstGeom>
          <a:ln>
            <a:noFill/>
          </a:ln>
        </p:spPr>
      </p:pic>
      <p:sp>
        <p:nvSpPr>
          <p:cNvPr id="2"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676520" y="663840"/>
            <a:ext cx="21030840" cy="1162800"/>
          </a:xfrm>
          <a:prstGeom prst="rect">
            <a:avLst/>
          </a:prstGeom>
        </p:spPr>
        <p:txBody>
          <a:bodyPr lIns="0" tIns="0" rIns="0" bIns="0">
            <a:noAutofit/>
          </a:bodyPr>
          <a:lstStyle/>
          <a:p>
            <a:r>
              <a:rPr lang="en-IN" sz="7400" b="0" strike="noStrike" spc="-1">
                <a:solidFill>
                  <a:srgbClr val="000000"/>
                </a:solidFill>
                <a:latin typeface="Arial"/>
              </a:rPr>
              <a:t>Click to edit the title text format</a:t>
            </a:r>
          </a:p>
        </p:txBody>
      </p:sp>
      <p:sp>
        <p:nvSpPr>
          <p:cNvPr id="41" name="PlaceHolder 2"/>
          <p:cNvSpPr>
            <a:spLocks noGrp="1"/>
          </p:cNvSpPr>
          <p:nvPr>
            <p:ph type="body"/>
          </p:nvPr>
        </p:nvSpPr>
        <p:spPr>
          <a:xfrm>
            <a:off x="1676520" y="1855440"/>
            <a:ext cx="21030840" cy="4442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pic>
        <p:nvPicPr>
          <p:cNvPr id="42" name="Google Shape;16;p3"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43" name="Google Shape;17;p3"/>
          <p:cNvPicPr/>
          <p:nvPr/>
        </p:nvPicPr>
        <p:blipFill>
          <a:blip r:embed="rId15"/>
          <a:stretch/>
        </p:blipFill>
        <p:spPr>
          <a:xfrm>
            <a:off x="20649600" y="416520"/>
            <a:ext cx="3240360" cy="765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Google Shape;87;p15"/>
          <p:cNvPicPr/>
          <p:nvPr/>
        </p:nvPicPr>
        <p:blipFill>
          <a:blip r:embed="rId14"/>
          <a:stretch/>
        </p:blipFill>
        <p:spPr>
          <a:xfrm>
            <a:off x="351360" y="416520"/>
            <a:ext cx="3240360" cy="765360"/>
          </a:xfrm>
          <a:prstGeom prst="rect">
            <a:avLst/>
          </a:prstGeom>
          <a:ln>
            <a:noFill/>
          </a:ln>
        </p:spPr>
      </p:pic>
      <p:pic>
        <p:nvPicPr>
          <p:cNvPr id="81" name="Google Shape;88;p15"/>
          <p:cNvPicPr/>
          <p:nvPr/>
        </p:nvPicPr>
        <p:blipFill>
          <a:blip r:embed="rId15"/>
          <a:stretch/>
        </p:blipFill>
        <p:spPr>
          <a:xfrm>
            <a:off x="0" y="0"/>
            <a:ext cx="24383520" cy="13715640"/>
          </a:xfrm>
          <a:prstGeom prst="rect">
            <a:avLst/>
          </a:prstGeom>
          <a:ln>
            <a:noFill/>
          </a:ln>
        </p:spPr>
      </p:pic>
      <p:pic>
        <p:nvPicPr>
          <p:cNvPr id="82" name="Google Shape;89;p15"/>
          <p:cNvPicPr/>
          <p:nvPr/>
        </p:nvPicPr>
        <p:blipFill>
          <a:blip r:embed="rId16"/>
          <a:stretch/>
        </p:blipFill>
        <p:spPr>
          <a:xfrm>
            <a:off x="19390320" y="672120"/>
            <a:ext cx="4257720" cy="1017720"/>
          </a:xfrm>
          <a:prstGeom prst="rect">
            <a:avLst/>
          </a:prstGeom>
          <a:ln>
            <a:noFill/>
          </a:ln>
        </p:spPr>
      </p:pic>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24383520" cy="13715640"/>
          </a:xfrm>
          <a:prstGeom prst="rect">
            <a:avLst/>
          </a:prstGeom>
          <a:gradFill rotWithShape="0">
            <a:gsLst>
              <a:gs pos="0">
                <a:srgbClr val="727272"/>
              </a:gs>
              <a:gs pos="100000">
                <a:srgbClr val="C1C1C1"/>
              </a:gs>
            </a:gsLst>
            <a:lin ang="16200000"/>
          </a:gradFill>
          <a:ln>
            <a:noFill/>
          </a:ln>
        </p:spPr>
        <p:style>
          <a:lnRef idx="0">
            <a:scrgbClr r="0" g="0" b="0"/>
          </a:lnRef>
          <a:fillRef idx="0">
            <a:scrgbClr r="0" g="0" b="0"/>
          </a:fillRef>
          <a:effectRef idx="0">
            <a:scrgbClr r="0" g="0" b="0"/>
          </a:effectRef>
          <a:fontRef idx="minor"/>
        </p:style>
      </p:sp>
      <p:pic>
        <p:nvPicPr>
          <p:cNvPr id="128" name="Google Shape;101;p17"/>
          <p:cNvPicPr/>
          <p:nvPr/>
        </p:nvPicPr>
        <p:blipFill>
          <a:blip r:embed="rId3"/>
          <a:stretch/>
        </p:blipFill>
        <p:spPr>
          <a:xfrm>
            <a:off x="0" y="0"/>
            <a:ext cx="24383520" cy="13715640"/>
          </a:xfrm>
          <a:prstGeom prst="rect">
            <a:avLst/>
          </a:prstGeom>
          <a:ln>
            <a:noFill/>
          </a:ln>
        </p:spPr>
      </p:pic>
      <p:sp>
        <p:nvSpPr>
          <p:cNvPr id="129" name="CustomShape 2"/>
          <p:cNvSpPr/>
          <p:nvPr/>
        </p:nvSpPr>
        <p:spPr>
          <a:xfrm>
            <a:off x="1353960" y="10933559"/>
            <a:ext cx="14433436" cy="115891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tabLst>
                <a:tab pos="0" algn="l"/>
              </a:tabLst>
            </a:pPr>
            <a:r>
              <a:rPr lang="en-US" sz="5400" b="0" strike="noStrike" spc="-1" dirty="0">
                <a:solidFill>
                  <a:srgbClr val="FFFFFF"/>
                </a:solidFill>
                <a:latin typeface="Poppins"/>
                <a:ea typeface="Poppins"/>
              </a:rPr>
              <a:t>Presented By:   </a:t>
            </a:r>
            <a:r>
              <a:rPr lang="en-US" sz="5400" spc="-1" dirty="0">
                <a:solidFill>
                  <a:srgbClr val="FFFFFF"/>
                </a:solidFill>
                <a:latin typeface="Poppins"/>
                <a:ea typeface="Poppins"/>
              </a:rPr>
              <a:t>Saurabh Kumar Choudhary</a:t>
            </a:r>
            <a:endParaRPr lang="en-IN" sz="5400" b="0" strike="noStrike" spc="-1" dirty="0">
              <a:latin typeface="Arial"/>
            </a:endParaRPr>
          </a:p>
        </p:txBody>
      </p:sp>
      <p:sp>
        <p:nvSpPr>
          <p:cNvPr id="130" name="CustomShape 3"/>
          <p:cNvSpPr/>
          <p:nvPr/>
        </p:nvSpPr>
        <p:spPr>
          <a:xfrm>
            <a:off x="1009079" y="4236099"/>
            <a:ext cx="12781566" cy="3900196"/>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Git Assignment – Push &amp; Pull</a:t>
            </a:r>
            <a:endParaRPr lang="en-IN" sz="8000" b="0" strike="noStrike" spc="-1" dirty="0">
              <a:latin typeface="Times New Roman" panose="02020603050405020304" pitchFamily="18" charset="0"/>
              <a:cs typeface="Times New Roman" panose="02020603050405020304" pitchFamily="18" charset="0"/>
            </a:endParaRPr>
          </a:p>
        </p:txBody>
      </p:sp>
      <p:pic>
        <p:nvPicPr>
          <p:cNvPr id="131" name="Google Shape;104;p17"/>
          <p:cNvPicPr/>
          <p:nvPr/>
        </p:nvPicPr>
        <p:blipFill>
          <a:blip r:embed="rId4"/>
          <a:stretch/>
        </p:blipFill>
        <p:spPr>
          <a:xfrm>
            <a:off x="907920" y="799920"/>
            <a:ext cx="4581360" cy="10951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1676520" y="386082"/>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7" name="TextShape 2"/>
          <p:cNvSpPr txBox="1"/>
          <p:nvPr/>
        </p:nvSpPr>
        <p:spPr>
          <a:xfrm>
            <a:off x="1676520" y="1846440"/>
            <a:ext cx="21030840" cy="10023120"/>
          </a:xfrm>
          <a:prstGeom prst="rect">
            <a:avLst/>
          </a:prstGeom>
          <a:noFill/>
          <a:ln>
            <a:noFill/>
          </a:ln>
        </p:spPr>
        <p:txBody>
          <a:bodyPr lIns="0" tIns="0" rIns="0" bIns="0">
            <a:noAutofit/>
          </a:bodyPr>
          <a:lstStyle/>
          <a:p>
            <a:pPr>
              <a:lnSpc>
                <a:spcPct val="100000"/>
              </a:lnSpc>
              <a:tabLst>
                <a:tab pos="0" algn="l"/>
              </a:tabLst>
            </a:pPr>
            <a:r>
              <a:rPr lang="en-US" sz="3000" strike="noStrike" spc="-1" dirty="0">
                <a:solidFill>
                  <a:srgbClr val="050A19"/>
                </a:solidFill>
                <a:latin typeface="Arial"/>
              </a:rPr>
              <a:t>To commit the changes you made to the file :-- </a:t>
            </a:r>
            <a:r>
              <a:rPr lang="en-US" sz="3000" strike="noStrike" spc="-1" dirty="0">
                <a:solidFill>
                  <a:srgbClr val="050A19"/>
                </a:solidFill>
                <a:highlight>
                  <a:srgbClr val="FFFF00"/>
                </a:highlight>
                <a:latin typeface="Arial"/>
              </a:rPr>
              <a:t>git commit –m “comment”</a:t>
            </a:r>
            <a:endParaRPr lang="en-IN" sz="3000" spc="-1" dirty="0">
              <a:solidFill>
                <a:srgbClr val="000000"/>
              </a:solidFill>
              <a:highlight>
                <a:srgbClr val="FFFF00"/>
              </a:highlight>
              <a:latin typeface="Arial"/>
            </a:endParaRPr>
          </a:p>
          <a:p>
            <a:pPr>
              <a:lnSpc>
                <a:spcPct val="100000"/>
              </a:lnSpc>
              <a:tabLst>
                <a:tab pos="0" algn="l"/>
              </a:tabLst>
            </a:pPr>
            <a:endParaRPr lang="en-IN" sz="3000" b="0" strike="noStrike" spc="-1" dirty="0">
              <a:solidFill>
                <a:srgbClr val="000000"/>
              </a:solidFill>
              <a:highlight>
                <a:srgbClr val="FFFF00"/>
              </a:highlight>
              <a:latin typeface="Arial"/>
            </a:endParaRPr>
          </a:p>
          <a:p>
            <a:pPr>
              <a:lnSpc>
                <a:spcPct val="100000"/>
              </a:lnSpc>
              <a:tabLst>
                <a:tab pos="0" algn="l"/>
              </a:tabLst>
            </a:pPr>
            <a:r>
              <a:rPr lang="en-IN" sz="3000" b="0" strike="noStrike" spc="-1" dirty="0">
                <a:solidFill>
                  <a:srgbClr val="000000"/>
                </a:solidFill>
                <a:highlight>
                  <a:srgbClr val="FFFF00"/>
                </a:highlight>
                <a:latin typeface="Arial"/>
              </a:rPr>
              <a:t>C</a:t>
            </a:r>
            <a:r>
              <a:rPr lang="en-IN" sz="3000" spc="-1" dirty="0">
                <a:solidFill>
                  <a:srgbClr val="000000"/>
                </a:solidFill>
                <a:highlight>
                  <a:srgbClr val="FFFF00"/>
                </a:highlight>
                <a:latin typeface="Arial"/>
              </a:rPr>
              <a:t>omment: </a:t>
            </a:r>
            <a:r>
              <a:rPr lang="en-IN" sz="3000" spc="-1" dirty="0">
                <a:solidFill>
                  <a:srgbClr val="000000"/>
                </a:solidFill>
                <a:latin typeface="Arial"/>
              </a:rPr>
              <a:t>The comment is the description of the commit you made, what the commit is actually about.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810D27F8-E411-4931-9E17-D291E6B8631B}"/>
              </a:ext>
            </a:extLst>
          </p:cNvPr>
          <p:cNvSpPr/>
          <p:nvPr/>
        </p:nvSpPr>
        <p:spPr>
          <a:xfrm>
            <a:off x="1903445" y="3956180"/>
            <a:ext cx="18325322" cy="821093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Arial"/>
                <a:cs typeface="Times New Roman" panose="02020603050405020304" pitchFamily="18" charset="0"/>
              </a:rPr>
              <a:t>Push Operation</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93" name="TextShape 2"/>
          <p:cNvSpPr txBox="1"/>
          <p:nvPr/>
        </p:nvSpPr>
        <p:spPr>
          <a:xfrm>
            <a:off x="1676520" y="2320200"/>
            <a:ext cx="21030840" cy="10838880"/>
          </a:xfrm>
          <a:prstGeom prst="rect">
            <a:avLst/>
          </a:prstGeom>
          <a:noFill/>
          <a:ln>
            <a:noFill/>
          </a:ln>
        </p:spPr>
        <p:txBody>
          <a:bodyPr lIns="0" tIns="0" rIns="0" bIns="0">
            <a:noAutofit/>
          </a:bodyPr>
          <a:lstStyle/>
          <a:p>
            <a:pPr>
              <a:lnSpc>
                <a:spcPct val="100000"/>
              </a:lnSpc>
              <a:tabLst>
                <a:tab pos="0" algn="l"/>
              </a:tabLst>
            </a:pPr>
            <a:r>
              <a:rPr lang="en-US" sz="4000" b="1" strike="noStrike" spc="-1" dirty="0">
                <a:solidFill>
                  <a:srgbClr val="050A19"/>
                </a:solidFill>
                <a:latin typeface="Arial"/>
                <a:ea typeface="Arial"/>
              </a:rPr>
              <a:t>Push - </a:t>
            </a:r>
            <a:r>
              <a:rPr lang="en-US" sz="4000" b="0" strike="noStrike" spc="-1" dirty="0">
                <a:solidFill>
                  <a:srgbClr val="000000"/>
                </a:solidFill>
                <a:highlight>
                  <a:srgbClr val="FFFFFF"/>
                </a:highlight>
                <a:latin typeface="Arial"/>
                <a:ea typeface="Arial"/>
              </a:rPr>
              <a:t>Push operation copies changes from a local repository instance to a remote one. This is used to store the changes permanently into the Git repository.</a:t>
            </a:r>
            <a:endParaRPr lang="en-IN" sz="4000" b="0" strike="noStrike" spc="-1" dirty="0">
              <a:solidFill>
                <a:srgbClr val="000000"/>
              </a:solidFill>
              <a:latin typeface="Arial"/>
            </a:endParaRPr>
          </a:p>
          <a:p>
            <a:pPr>
              <a:lnSpc>
                <a:spcPct val="100000"/>
              </a:lnSpc>
              <a:tabLst>
                <a:tab pos="0" algn="l"/>
              </a:tabLst>
            </a:pPr>
            <a:endParaRPr lang="en-IN" sz="4000" b="0" strike="noStrike" spc="-1" dirty="0">
              <a:solidFill>
                <a:srgbClr val="000000"/>
              </a:solidFill>
              <a:latin typeface="Arial"/>
            </a:endParaRPr>
          </a:p>
          <a:p>
            <a:pPr marL="457200" indent="-418680">
              <a:lnSpc>
                <a:spcPct val="100000"/>
              </a:lnSpc>
              <a:buClr>
                <a:srgbClr val="000000"/>
              </a:buClr>
              <a:buFont typeface="Arial"/>
              <a:buChar char="●"/>
              <a:tabLst>
                <a:tab pos="0" algn="l"/>
              </a:tabLst>
            </a:pPr>
            <a:r>
              <a:rPr lang="en-US" sz="4000" b="1" strike="noStrike" spc="-1" dirty="0">
                <a:solidFill>
                  <a:srgbClr val="000000"/>
                </a:solidFill>
                <a:highlight>
                  <a:srgbClr val="FFFFFF"/>
                </a:highlight>
                <a:latin typeface="Arial"/>
                <a:ea typeface="Arial"/>
              </a:rPr>
              <a:t>Add a remote origin:-- </a:t>
            </a:r>
            <a:endParaRPr lang="en-IN" sz="4000" b="0" strike="noStrike" spc="-1" dirty="0">
              <a:solidFill>
                <a:srgbClr val="000000"/>
              </a:solidFill>
              <a:latin typeface="Arial"/>
            </a:endParaRPr>
          </a:p>
          <a:p>
            <a:pPr>
              <a:lnSpc>
                <a:spcPct val="100000"/>
              </a:lnSpc>
              <a:tabLst>
                <a:tab pos="0" algn="l"/>
              </a:tabLst>
            </a:pPr>
            <a:endParaRPr lang="en-IN" sz="4000" b="0" strike="noStrike" spc="-1" dirty="0">
              <a:solidFill>
                <a:srgbClr val="000000"/>
              </a:solidFill>
              <a:latin typeface="Arial"/>
            </a:endParaRPr>
          </a:p>
          <a:p>
            <a:pPr>
              <a:lnSpc>
                <a:spcPct val="100000"/>
              </a:lnSpc>
              <a:tabLst>
                <a:tab pos="0" algn="l"/>
              </a:tabLst>
            </a:pPr>
            <a:r>
              <a:rPr lang="en-US" sz="4000" b="0" strike="noStrike" spc="-1" dirty="0">
                <a:solidFill>
                  <a:srgbClr val="000000"/>
                </a:solidFill>
                <a:highlight>
                  <a:srgbClr val="FFFFFF"/>
                </a:highlight>
                <a:latin typeface="Arial"/>
                <a:ea typeface="Arial"/>
              </a:rPr>
              <a:t>	</a:t>
            </a:r>
            <a:r>
              <a:rPr lang="en-US" sz="4000" b="0" strike="noStrike" spc="-1" dirty="0">
                <a:solidFill>
                  <a:srgbClr val="000000"/>
                </a:solidFill>
                <a:highlight>
                  <a:srgbClr val="FFFF00"/>
                </a:highlight>
                <a:latin typeface="Arial"/>
                <a:ea typeface="Arial"/>
              </a:rPr>
              <a:t>git remote add origin </a:t>
            </a:r>
            <a:r>
              <a:rPr lang="en-US" sz="4000" b="0" strike="noStrike" spc="-1" dirty="0" err="1">
                <a:solidFill>
                  <a:srgbClr val="000000"/>
                </a:solidFill>
                <a:highlight>
                  <a:srgbClr val="FFFF00"/>
                </a:highlight>
                <a:latin typeface="Arial"/>
                <a:ea typeface="Arial"/>
              </a:rPr>
              <a:t>remote_repository_URL</a:t>
            </a:r>
            <a:r>
              <a:rPr lang="en-US" sz="4000" b="0" strike="noStrike" spc="-1" dirty="0">
                <a:solidFill>
                  <a:srgbClr val="000000"/>
                </a:solidFill>
                <a:highlight>
                  <a:srgbClr val="FFFF00"/>
                </a:highlight>
                <a:latin typeface="Arial"/>
                <a:ea typeface="Arial"/>
              </a:rPr>
              <a:t> </a:t>
            </a:r>
            <a:r>
              <a:rPr lang="en-US" sz="4000" spc="-1" dirty="0">
                <a:solidFill>
                  <a:srgbClr val="000000"/>
                </a:solidFill>
                <a:highlight>
                  <a:srgbClr val="FFFFFF"/>
                </a:highlight>
                <a:latin typeface="Arial"/>
                <a:ea typeface="Arial"/>
              </a:rPr>
              <a:t>:-- sets your remote origin</a:t>
            </a:r>
            <a:endParaRPr lang="en-IN" sz="4000" b="0" strike="noStrike" spc="-1" dirty="0">
              <a:solidFill>
                <a:srgbClr val="000000"/>
              </a:solidFill>
              <a:latin typeface="Arial"/>
            </a:endParaRPr>
          </a:p>
          <a:p>
            <a:pPr>
              <a:lnSpc>
                <a:spcPct val="100000"/>
              </a:lnSpc>
              <a:tabLst>
                <a:tab pos="0" algn="l"/>
              </a:tabLst>
            </a:pPr>
            <a:endParaRPr lang="en-IN" sz="4000" b="0" strike="noStrike" spc="-1" dirty="0">
              <a:solidFill>
                <a:srgbClr val="000000"/>
              </a:solidFill>
              <a:latin typeface="Arial"/>
            </a:endParaRPr>
          </a:p>
          <a:p>
            <a:pPr>
              <a:lnSpc>
                <a:spcPct val="100000"/>
              </a:lnSpc>
              <a:tabLst>
                <a:tab pos="0" algn="l"/>
              </a:tabLst>
            </a:pPr>
            <a:r>
              <a:rPr lang="en-US" sz="4000" b="0" strike="noStrike" spc="-1" dirty="0">
                <a:solidFill>
                  <a:srgbClr val="000000"/>
                </a:solidFill>
                <a:highlight>
                  <a:srgbClr val="FFFFFF"/>
                </a:highlight>
                <a:latin typeface="Arial"/>
                <a:ea typeface="Arial"/>
              </a:rPr>
              <a:t>	</a:t>
            </a:r>
            <a:r>
              <a:rPr lang="en-US" sz="4000" b="0" strike="noStrike" spc="-1" dirty="0">
                <a:solidFill>
                  <a:srgbClr val="000000"/>
                </a:solidFill>
                <a:highlight>
                  <a:srgbClr val="FFFF00"/>
                </a:highlight>
                <a:latin typeface="Arial"/>
                <a:ea typeface="Arial"/>
              </a:rPr>
              <a:t>git remote -v </a:t>
            </a:r>
            <a:r>
              <a:rPr lang="en-US" sz="4000" spc="-1" dirty="0">
                <a:solidFill>
                  <a:srgbClr val="000000"/>
                </a:solidFill>
                <a:highlight>
                  <a:srgbClr val="FFFFFF"/>
                </a:highlight>
                <a:latin typeface="Arial"/>
                <a:ea typeface="Arial"/>
              </a:rPr>
              <a:t>:-- List the remote connections of your repositories</a:t>
            </a:r>
            <a:endParaRPr lang="en-IN" sz="4000" b="0" strike="noStrike" spc="-1" dirty="0">
              <a:solidFill>
                <a:srgbClr val="000000"/>
              </a:solidFill>
              <a:latin typeface="Arial"/>
            </a:endParaRPr>
          </a:p>
          <a:p>
            <a:pPr>
              <a:lnSpc>
                <a:spcPct val="100000"/>
              </a:lnSpc>
              <a:tabLst>
                <a:tab pos="0" algn="l"/>
              </a:tabLst>
            </a:pPr>
            <a:endParaRPr lang="en-IN" sz="4000" b="0" strike="noStrike" spc="-1" dirty="0">
              <a:solidFill>
                <a:srgbClr val="000000"/>
              </a:solidFill>
              <a:latin typeface="Arial"/>
            </a:endParaRPr>
          </a:p>
          <a:p>
            <a:pPr marL="457200" indent="-457200">
              <a:lnSpc>
                <a:spcPct val="100000"/>
              </a:lnSpc>
              <a:buFont typeface="Arial" panose="020B0604020202020204" pitchFamily="34" charset="0"/>
              <a:buChar char="•"/>
              <a:tabLst>
                <a:tab pos="0" algn="l"/>
              </a:tabLst>
            </a:pPr>
            <a:r>
              <a:rPr lang="en-US" sz="4000" b="1" spc="-1" dirty="0">
                <a:solidFill>
                  <a:srgbClr val="000000"/>
                </a:solidFill>
                <a:highlight>
                  <a:srgbClr val="FFFFFF"/>
                </a:highlight>
                <a:latin typeface="Arial"/>
              </a:rPr>
              <a:t>Push operation :-- </a:t>
            </a:r>
          </a:p>
          <a:p>
            <a:pPr marL="457200" indent="-457200">
              <a:lnSpc>
                <a:spcPct val="100000"/>
              </a:lnSpc>
              <a:buFont typeface="Arial" panose="020B0604020202020204" pitchFamily="34" charset="0"/>
              <a:buChar char="•"/>
              <a:tabLst>
                <a:tab pos="0" algn="l"/>
              </a:tabLst>
            </a:pPr>
            <a:endParaRPr lang="en-US" sz="4000" b="1" spc="-1" dirty="0">
              <a:solidFill>
                <a:srgbClr val="000000"/>
              </a:solidFill>
              <a:highlight>
                <a:srgbClr val="FFFFFF"/>
              </a:highlight>
              <a:latin typeface="Arial"/>
            </a:endParaRPr>
          </a:p>
          <a:p>
            <a:pPr marL="457200" indent="-457200">
              <a:lnSpc>
                <a:spcPct val="100000"/>
              </a:lnSpc>
              <a:buFont typeface="Arial" panose="020B0604020202020204" pitchFamily="34" charset="0"/>
              <a:buChar char="•"/>
              <a:tabLst>
                <a:tab pos="0" algn="l"/>
              </a:tabLst>
            </a:pPr>
            <a:r>
              <a:rPr lang="en-US" sz="4000" spc="-1" dirty="0">
                <a:solidFill>
                  <a:srgbClr val="000000"/>
                </a:solidFill>
                <a:highlight>
                  <a:srgbClr val="FFFF00"/>
                </a:highlight>
                <a:latin typeface="Arial"/>
              </a:rPr>
              <a:t>git push –u origin master </a:t>
            </a:r>
            <a:r>
              <a:rPr lang="en-US" sz="4000" spc="-1" dirty="0">
                <a:solidFill>
                  <a:srgbClr val="000000"/>
                </a:solidFill>
                <a:highlight>
                  <a:srgbClr val="FFFFFF"/>
                </a:highlight>
                <a:latin typeface="Arial"/>
              </a:rPr>
              <a:t>:-- Pushes the file from the local repo to the remote repo.</a:t>
            </a:r>
            <a:endParaRPr lang="en-IN" sz="4000" spc="-1" dirty="0">
              <a:solidFill>
                <a:srgbClr val="000000"/>
              </a:solidFill>
              <a:highlight>
                <a:srgbClr val="FFFFFF"/>
              </a:highlight>
              <a:latin typeface="Arial"/>
            </a:endParaRPr>
          </a:p>
          <a:p>
            <a:pPr>
              <a:lnSpc>
                <a:spcPct val="100000"/>
              </a:lnSpc>
              <a:tabLst>
                <a:tab pos="0" algn="l"/>
              </a:tabLst>
            </a:pPr>
            <a:endParaRPr lang="en-IN" sz="4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r>
              <a:rPr lang="en-US" sz="3000" b="0" strike="noStrike" spc="-1" dirty="0">
                <a:solidFill>
                  <a:srgbClr val="000000"/>
                </a:solidFill>
                <a:highlight>
                  <a:srgbClr val="FFFFFF"/>
                </a:highlight>
                <a:latin typeface="Arial"/>
                <a:ea typeface="Arial"/>
              </a:rPr>
              <a:t> </a:t>
            </a:r>
            <a:endParaRPr lang="en-IN" sz="3000" b="0" strike="noStrike" spc="-1" dirty="0">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Push Snapshots</a:t>
            </a:r>
            <a:endParaRPr lang="en-IN" sz="7400" b="0" strike="noStrike" spc="-1" dirty="0">
              <a:solidFill>
                <a:srgbClr val="000000"/>
              </a:solidFill>
              <a:latin typeface="Arial"/>
            </a:endParaRPr>
          </a:p>
        </p:txBody>
      </p:sp>
      <p:sp>
        <p:nvSpPr>
          <p:cNvPr id="195" name="TextShape 2"/>
          <p:cNvSpPr txBox="1"/>
          <p:nvPr/>
        </p:nvSpPr>
        <p:spPr>
          <a:xfrm>
            <a:off x="1676520" y="1855080"/>
            <a:ext cx="21030840" cy="11025360"/>
          </a:xfrm>
          <a:prstGeom prst="rect">
            <a:avLst/>
          </a:prstGeom>
          <a:noFill/>
          <a:ln>
            <a:noFill/>
          </a:ln>
        </p:spPr>
        <p:txBody>
          <a:bodyPr lIns="0" tIns="0" rIns="0" bIns="0">
            <a:noAutofit/>
          </a:bodyPr>
          <a:lstStyle/>
          <a:p>
            <a:endParaRPr lang="en-IN" sz="1400" b="0" strike="noStrike" spc="-1">
              <a:solidFill>
                <a:srgbClr val="000000"/>
              </a:solidFill>
              <a:latin typeface="Arial"/>
            </a:endParaRPr>
          </a:p>
        </p:txBody>
      </p:sp>
      <p:sp>
        <p:nvSpPr>
          <p:cNvPr id="2" name="Rectangle 1">
            <a:extLst>
              <a:ext uri="{FF2B5EF4-FFF2-40B4-BE49-F238E27FC236}">
                <a16:creationId xmlns:a16="http://schemas.microsoft.com/office/drawing/2014/main" id="{CB626596-0808-4682-B514-24E4BFFA5E05}"/>
              </a:ext>
            </a:extLst>
          </p:cNvPr>
          <p:cNvSpPr/>
          <p:nvPr/>
        </p:nvSpPr>
        <p:spPr>
          <a:xfrm>
            <a:off x="1847461" y="2305109"/>
            <a:ext cx="21030840" cy="972249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76580" y="6926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GitHub </a:t>
            </a:r>
            <a:r>
              <a:rPr lang="en-US" sz="7400" b="1" spc="-1" dirty="0">
                <a:solidFill>
                  <a:srgbClr val="050A19"/>
                </a:solidFill>
                <a:latin typeface="Open Sans"/>
                <a:ea typeface="Open Sans"/>
              </a:rPr>
              <a:t>Repo Snapshot</a:t>
            </a:r>
            <a:endParaRPr lang="en-IN" sz="7400" b="0" strike="noStrike" spc="-1" dirty="0">
              <a:solidFill>
                <a:srgbClr val="000000"/>
              </a:solidFill>
              <a:latin typeface="Arial"/>
            </a:endParaRPr>
          </a:p>
        </p:txBody>
      </p:sp>
      <p:sp>
        <p:nvSpPr>
          <p:cNvPr id="198" name="TextShape 2"/>
          <p:cNvSpPr txBox="1"/>
          <p:nvPr/>
        </p:nvSpPr>
        <p:spPr>
          <a:xfrm>
            <a:off x="1676520" y="1855440"/>
            <a:ext cx="21030840" cy="9094680"/>
          </a:xfrm>
          <a:prstGeom prst="rect">
            <a:avLst/>
          </a:prstGeom>
          <a:noFill/>
          <a:ln>
            <a:noFill/>
          </a:ln>
        </p:spPr>
        <p:txBody>
          <a:bodyPr lIns="0" tIns="0" rIns="0" bIns="0">
            <a:noAutofit/>
          </a:bodyPr>
          <a:lstStyle/>
          <a:p>
            <a:pPr>
              <a:lnSpc>
                <a:spcPct val="100000"/>
              </a:lnSpc>
              <a:tabLst>
                <a:tab pos="0" algn="l"/>
              </a:tabLst>
            </a:pPr>
            <a:r>
              <a:rPr lang="en-US" sz="3000" b="1" spc="-1" dirty="0">
                <a:solidFill>
                  <a:srgbClr val="050A19"/>
                </a:solidFill>
                <a:latin typeface="Arial"/>
                <a:ea typeface="Open Sans Light"/>
              </a:rPr>
              <a:t>After pushing the file from the local to the remote repository :-- </a:t>
            </a:r>
            <a:r>
              <a:rPr lang="en-US" sz="2800" b="0" strike="noStrike" spc="-1" dirty="0">
                <a:solidFill>
                  <a:srgbClr val="050A19"/>
                </a:solidFill>
                <a:latin typeface="Open Sans Light"/>
                <a:ea typeface="Open Sans Light"/>
              </a:rPr>
              <a:t>-</a:t>
            </a:r>
            <a:endParaRPr lang="en-IN" sz="2800" b="0" strike="noStrike" spc="-1" dirty="0">
              <a:solidFill>
                <a:srgbClr val="000000"/>
              </a:solidFill>
              <a:latin typeface="Arial"/>
            </a:endParaRPr>
          </a:p>
          <a:p>
            <a:pPr>
              <a:lnSpc>
                <a:spcPct val="100000"/>
              </a:lnSpc>
              <a:tabLst>
                <a:tab pos="0" algn="l"/>
              </a:tabLst>
            </a:pPr>
            <a:endParaRPr lang="en-IN" sz="2800" b="0" strike="noStrike" spc="-1" dirty="0">
              <a:solidFill>
                <a:srgbClr val="000000"/>
              </a:solidFill>
              <a:latin typeface="Arial"/>
            </a:endParaRPr>
          </a:p>
        </p:txBody>
      </p:sp>
      <p:sp>
        <p:nvSpPr>
          <p:cNvPr id="2" name="Rectangle 1">
            <a:extLst>
              <a:ext uri="{FF2B5EF4-FFF2-40B4-BE49-F238E27FC236}">
                <a16:creationId xmlns:a16="http://schemas.microsoft.com/office/drawing/2014/main" id="{1AAB8DA7-B2BB-4A40-A2C1-7F3E1A5F23BD}"/>
              </a:ext>
            </a:extLst>
          </p:cNvPr>
          <p:cNvSpPr/>
          <p:nvPr/>
        </p:nvSpPr>
        <p:spPr>
          <a:xfrm>
            <a:off x="1959429" y="2855167"/>
            <a:ext cx="17765485" cy="923730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pc="-1" dirty="0">
                <a:solidFill>
                  <a:srgbClr val="050A19"/>
                </a:solidFill>
                <a:latin typeface="Arial"/>
              </a:rPr>
              <a:t>Pull Operation</a:t>
            </a:r>
            <a:endParaRPr lang="en-IN" sz="7400" b="0" strike="noStrike" spc="-1" dirty="0">
              <a:solidFill>
                <a:srgbClr val="000000"/>
              </a:solidFill>
              <a:latin typeface="Arial"/>
            </a:endParaRPr>
          </a:p>
        </p:txBody>
      </p:sp>
      <p:sp>
        <p:nvSpPr>
          <p:cNvPr id="201" name="TextShape 2"/>
          <p:cNvSpPr txBox="1"/>
          <p:nvPr/>
        </p:nvSpPr>
        <p:spPr>
          <a:xfrm>
            <a:off x="1676520" y="2320200"/>
            <a:ext cx="21030840" cy="10838880"/>
          </a:xfrm>
          <a:prstGeom prst="rect">
            <a:avLst/>
          </a:prstGeom>
          <a:noFill/>
          <a:ln>
            <a:noFill/>
          </a:ln>
        </p:spPr>
        <p:txBody>
          <a:bodyPr lIns="0" tIns="0" rIns="0" bIns="0">
            <a:noAutofit/>
          </a:bodyPr>
          <a:lstStyle/>
          <a:p>
            <a:pPr>
              <a:lnSpc>
                <a:spcPct val="100000"/>
              </a:lnSpc>
              <a:tabLst>
                <a:tab pos="0" algn="l"/>
              </a:tabLst>
            </a:pPr>
            <a:r>
              <a:rPr lang="en-US" sz="4000" b="1" strike="noStrike" spc="-1" dirty="0">
                <a:solidFill>
                  <a:srgbClr val="000000"/>
                </a:solidFill>
                <a:highlight>
                  <a:srgbClr val="FFFFFF"/>
                </a:highlight>
                <a:latin typeface="Arial"/>
                <a:ea typeface="Arial"/>
              </a:rPr>
              <a:t>Pull</a:t>
            </a:r>
            <a:r>
              <a:rPr lang="en-US" sz="3500" b="1" strike="noStrike" spc="-1" dirty="0">
                <a:solidFill>
                  <a:srgbClr val="000000"/>
                </a:solidFill>
                <a:highlight>
                  <a:srgbClr val="FFFFFF"/>
                </a:highlight>
                <a:latin typeface="Arial"/>
                <a:ea typeface="Arial"/>
              </a:rPr>
              <a:t> </a:t>
            </a:r>
            <a:r>
              <a:rPr lang="en-US" sz="3000" b="0" strike="noStrike" spc="-1" dirty="0">
                <a:solidFill>
                  <a:srgbClr val="000000"/>
                </a:solidFill>
                <a:highlight>
                  <a:srgbClr val="FFFFFF"/>
                </a:highlight>
                <a:latin typeface="Arial"/>
                <a:ea typeface="Arial"/>
              </a:rPr>
              <a:t>-</a:t>
            </a:r>
            <a:r>
              <a:rPr lang="en-US" sz="3000" b="0" strike="noStrike" spc="-1" dirty="0">
                <a:solidFill>
                  <a:srgbClr val="050A19"/>
                </a:solidFill>
                <a:highlight>
                  <a:srgbClr val="FFFFFF"/>
                </a:highlight>
                <a:latin typeface="Arial"/>
                <a:ea typeface="Arial"/>
              </a:rPr>
              <a:t>  The term pull is used to receive data from GitHub. It fetches and merges changes from the remote server to your working directory. The git pull command is used to pull a repository.</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56000"/>
              </a:lnSpc>
              <a:spcBef>
                <a:spcPts val="300"/>
              </a:spcBef>
              <a:buClr>
                <a:srgbClr val="000000"/>
              </a:buClr>
              <a:buFont typeface="Roboto"/>
              <a:buAutoNum type="arabicPeriod"/>
              <a:tabLst>
                <a:tab pos="0" algn="l"/>
              </a:tabLst>
            </a:pPr>
            <a:r>
              <a:rPr lang="en-US" sz="3000" spc="-1" dirty="0">
                <a:solidFill>
                  <a:srgbClr val="000000"/>
                </a:solidFill>
                <a:latin typeface="Arial"/>
              </a:rPr>
              <a:t>To pull the file from the remote repo : -- </a:t>
            </a:r>
            <a:r>
              <a:rPr lang="en-US" sz="3000" spc="-1" dirty="0">
                <a:solidFill>
                  <a:srgbClr val="000000"/>
                </a:solidFill>
                <a:highlight>
                  <a:srgbClr val="FFFF00"/>
                </a:highlight>
                <a:latin typeface="Arial"/>
              </a:rPr>
              <a:t>git pull origin master</a:t>
            </a:r>
          </a:p>
          <a:p>
            <a:pPr marL="457200">
              <a:lnSpc>
                <a:spcPct val="156000"/>
              </a:lnSpc>
              <a:spcBef>
                <a:spcPts val="300"/>
              </a:spcBef>
              <a:tabLst>
                <a:tab pos="0" algn="l"/>
              </a:tabLst>
            </a:pPr>
            <a:r>
              <a:rPr lang="en-IN" sz="3000" spc="-1" dirty="0">
                <a:solidFill>
                  <a:srgbClr val="000000"/>
                </a:solidFill>
                <a:latin typeface="Arial"/>
              </a:rPr>
              <a:t>To perform the pull we created a file named “</a:t>
            </a:r>
            <a:r>
              <a:rPr lang="en-IN" sz="3000" spc="-1" dirty="0" err="1">
                <a:solidFill>
                  <a:srgbClr val="000000"/>
                </a:solidFill>
                <a:latin typeface="Arial"/>
              </a:rPr>
              <a:t>pullfile</a:t>
            </a:r>
            <a:r>
              <a:rPr lang="en-IN" sz="3000" spc="-1" dirty="0">
                <a:solidFill>
                  <a:srgbClr val="000000"/>
                </a:solidFill>
                <a:latin typeface="Arial"/>
              </a:rPr>
              <a:t>” using the GitHub GUI </a:t>
            </a:r>
            <a:endParaRPr lang="en-IN" sz="3000" b="0" strike="noStrike" spc="-1" dirty="0">
              <a:solidFill>
                <a:srgbClr val="000000"/>
              </a:solidFill>
              <a:latin typeface="Arial"/>
            </a:endParaRPr>
          </a:p>
          <a:p>
            <a:pPr algn="just">
              <a:lnSpc>
                <a:spcPct val="130000"/>
              </a:lnSpc>
              <a:spcBef>
                <a:spcPts val="1800"/>
              </a:spcBef>
              <a:tabLst>
                <a:tab pos="0" algn="l"/>
              </a:tabLst>
            </a:pPr>
            <a:endParaRPr lang="en-IN" sz="3000" b="0" strike="noStrike" spc="-1" dirty="0">
              <a:solidFill>
                <a:srgbClr val="000000"/>
              </a:solidFill>
              <a:latin typeface="Arial"/>
            </a:endParaRPr>
          </a:p>
          <a:p>
            <a:pPr>
              <a:lnSpc>
                <a:spcPct val="156000"/>
              </a:lnSpc>
              <a:spcBef>
                <a:spcPts val="4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gn="just">
              <a:lnSpc>
                <a:spcPct val="115000"/>
              </a:lnSpc>
              <a:spcBef>
                <a:spcPts val="1199"/>
              </a:spcBef>
              <a:tabLst>
                <a:tab pos="0" algn="l"/>
              </a:tabLst>
            </a:pPr>
            <a:endParaRPr lang="en-IN" sz="3000" b="0" strike="noStrike" spc="-1" dirty="0">
              <a:solidFill>
                <a:srgbClr val="000000"/>
              </a:solidFill>
              <a:latin typeface="Arial"/>
            </a:endParaRPr>
          </a:p>
          <a:p>
            <a:pPr>
              <a:lnSpc>
                <a:spcPct val="115000"/>
              </a:lnSpc>
              <a:spcBef>
                <a:spcPts val="1199"/>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marL="457200">
              <a:lnSpc>
                <a:spcPct val="156000"/>
              </a:lnSpc>
              <a:spcBef>
                <a:spcPts val="300"/>
              </a:spcBef>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r>
              <a:rPr lang="en-US" sz="3000" b="0" strike="noStrike" spc="-1" dirty="0">
                <a:solidFill>
                  <a:srgbClr val="000000"/>
                </a:solidFill>
                <a:highlight>
                  <a:srgbClr val="FFFFFF"/>
                </a:highlight>
                <a:latin typeface="Arial"/>
                <a:ea typeface="Arial"/>
              </a:rPr>
              <a:t>  </a:t>
            </a: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72C8D793-CC70-48BD-A55F-4CECAD072F2E}"/>
              </a:ext>
            </a:extLst>
          </p:cNvPr>
          <p:cNvSpPr/>
          <p:nvPr/>
        </p:nvSpPr>
        <p:spPr>
          <a:xfrm>
            <a:off x="2127380" y="5822302"/>
            <a:ext cx="14555755" cy="701662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1676520" y="2520000"/>
            <a:ext cx="22191840" cy="11082240"/>
          </a:xfrm>
          <a:prstGeom prst="rect">
            <a:avLst/>
          </a:prstGeom>
          <a:noFill/>
          <a:ln>
            <a:noFill/>
          </a:ln>
        </p:spPr>
        <p:txBody>
          <a:bodyPr lIns="0" tIns="0" rIns="0" bIns="0">
            <a:noAutofit/>
          </a:bodyPr>
          <a:lstStyle/>
          <a:p>
            <a:pPr>
              <a:lnSpc>
                <a:spcPct val="156000"/>
              </a:lnSpc>
              <a:spcBef>
                <a:spcPts val="300"/>
              </a:spcBef>
              <a:tabLst>
                <a:tab pos="0" algn="l"/>
              </a:tabLst>
            </a:pPr>
            <a:r>
              <a:rPr lang="en-IN" sz="3000" spc="-1" dirty="0">
                <a:solidFill>
                  <a:srgbClr val="000000"/>
                </a:solidFill>
                <a:latin typeface="Arial"/>
              </a:rPr>
              <a:t>Now we pulled the file from the remote repository:</a:t>
            </a: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nSpc>
                <a:spcPct val="156000"/>
              </a:lnSpc>
              <a:spcBef>
                <a:spcPts val="300"/>
              </a:spcBef>
              <a:tabLst>
                <a:tab pos="0" algn="l"/>
              </a:tabLst>
            </a:pPr>
            <a:endParaRPr lang="en-IN" sz="3000" b="0" strike="noStrike" spc="-1" dirty="0">
              <a:solidFill>
                <a:srgbClr val="000000"/>
              </a:solidFill>
              <a:latin typeface="Arial"/>
            </a:endParaRPr>
          </a:p>
          <a:p>
            <a:pPr algn="ctr">
              <a:lnSpc>
                <a:spcPct val="100000"/>
              </a:lnSpc>
              <a:tabLst>
                <a:tab pos="0" algn="l"/>
              </a:tabLst>
            </a:pPr>
            <a:endParaRPr lang="en-IN" sz="3000" b="0" strike="noStrike" spc="-1" dirty="0">
              <a:solidFill>
                <a:srgbClr val="000000"/>
              </a:solidFill>
              <a:latin typeface="Arial"/>
            </a:endParaRPr>
          </a:p>
        </p:txBody>
      </p:sp>
      <p:sp>
        <p:nvSpPr>
          <p:cNvPr id="205" name="TextShape 2"/>
          <p:cNvSpPr txBox="1"/>
          <p:nvPr/>
        </p:nvSpPr>
        <p:spPr>
          <a:xfrm>
            <a:off x="1676880" y="0"/>
            <a:ext cx="21030840" cy="182664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Arial"/>
              </a:rPr>
              <a:t>Pull Snapshot</a:t>
            </a:r>
            <a:endParaRPr lang="en-IN" sz="7400" b="0" strike="noStrike" spc="-1" dirty="0">
              <a:solidFill>
                <a:srgbClr val="000000"/>
              </a:solidFill>
              <a:latin typeface="Arial"/>
            </a:endParaRPr>
          </a:p>
        </p:txBody>
      </p:sp>
      <p:sp>
        <p:nvSpPr>
          <p:cNvPr id="2" name="Rectangle 1">
            <a:extLst>
              <a:ext uri="{FF2B5EF4-FFF2-40B4-BE49-F238E27FC236}">
                <a16:creationId xmlns:a16="http://schemas.microsoft.com/office/drawing/2014/main" id="{A5D0CF2A-D041-413B-A617-FACEA874E865}"/>
              </a:ext>
            </a:extLst>
          </p:cNvPr>
          <p:cNvSpPr/>
          <p:nvPr/>
        </p:nvSpPr>
        <p:spPr>
          <a:xfrm>
            <a:off x="1676280" y="3881535"/>
            <a:ext cx="10515720" cy="8304245"/>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07CCF26-1B4D-4FF3-88F5-9E13C69ACBAC}"/>
              </a:ext>
            </a:extLst>
          </p:cNvPr>
          <p:cNvSpPr/>
          <p:nvPr/>
        </p:nvSpPr>
        <p:spPr>
          <a:xfrm>
            <a:off x="12782939" y="3881535"/>
            <a:ext cx="10515720" cy="8304245"/>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494040" y="1373400"/>
            <a:ext cx="11395800" cy="816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50000"/>
              </a:lnSpc>
              <a:tabLst>
                <a:tab pos="0" algn="l"/>
              </a:tabLst>
            </a:pPr>
            <a:r>
              <a:rPr lang="en-US" sz="10000" b="0" strike="noStrike" spc="-1" dirty="0">
                <a:solidFill>
                  <a:srgbClr val="FFFFFF"/>
                </a:solidFill>
                <a:latin typeface="Poppins Medium"/>
                <a:ea typeface="Poppins Medium"/>
              </a:rPr>
              <a:t>References</a:t>
            </a:r>
            <a:endParaRPr lang="en-IN" sz="10000" b="0" strike="noStrike" spc="-1" dirty="0">
              <a:latin typeface="Arial"/>
            </a:endParaRPr>
          </a:p>
          <a:p>
            <a:pPr algn="ctr">
              <a:lnSpc>
                <a:spcPct val="150000"/>
              </a:lnSpc>
              <a:tabLst>
                <a:tab pos="0" algn="l"/>
              </a:tabLst>
            </a:pPr>
            <a:r>
              <a:rPr lang="en-IN" sz="3600" spc="-1" dirty="0">
                <a:solidFill>
                  <a:schemeClr val="bg1"/>
                </a:solidFill>
                <a:latin typeface="Arial"/>
              </a:rPr>
              <a:t>https://www.freecodecamp.org/news/what-is-git-and-how-to-use-it-c341b049ae61</a:t>
            </a:r>
            <a:r>
              <a:rPr lang="en-IN" sz="2500" spc="-1" dirty="0">
                <a:latin typeface="Arial"/>
              </a:rPr>
              <a:t>/</a:t>
            </a:r>
            <a:endParaRPr lang="en-IN" sz="2500" b="0" strike="noStrike" spc="-1" dirty="0">
              <a:latin typeface="Arial"/>
            </a:endParaRPr>
          </a:p>
          <a:p>
            <a:pPr algn="ctr">
              <a:lnSpc>
                <a:spcPct val="120000"/>
              </a:lnSpc>
              <a:tabLst>
                <a:tab pos="0" algn="l"/>
              </a:tabLst>
            </a:pPr>
            <a:endParaRPr lang="en-IN" sz="2500" spc="-1" dirty="0">
              <a:latin typeface="Arial"/>
            </a:endParaRPr>
          </a:p>
          <a:p>
            <a:pPr algn="ctr">
              <a:lnSpc>
                <a:spcPct val="120000"/>
              </a:lnSpc>
              <a:tabLst>
                <a:tab pos="0" algn="l"/>
              </a:tabLst>
            </a:pPr>
            <a:endParaRPr lang="en-IN" sz="2500" b="0" strike="noStrike" spc="-1" dirty="0">
              <a:latin typeface="Arial"/>
            </a:endParaRPr>
          </a:p>
          <a:p>
            <a:pPr algn="ctr">
              <a:lnSpc>
                <a:spcPct val="120000"/>
              </a:lnSpc>
              <a:tabLst>
                <a:tab pos="0" algn="l"/>
              </a:tabLst>
            </a:pPr>
            <a:r>
              <a:rPr lang="en-IN" sz="3600" spc="-1" dirty="0">
                <a:solidFill>
                  <a:schemeClr val="bg1"/>
                </a:solidFill>
                <a:latin typeface="Arial"/>
              </a:rPr>
              <a:t>https://www.datacamp.com/community/tutorials/git-push-pull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494040" y="4435920"/>
            <a:ext cx="11395800" cy="3397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13800" b="0" strike="noStrike" spc="-1">
                <a:solidFill>
                  <a:srgbClr val="FFFFFF"/>
                </a:solidFill>
                <a:latin typeface="Poppins Medium"/>
                <a:ea typeface="Poppins Medium"/>
              </a:rPr>
              <a:t>Thank You !</a:t>
            </a:r>
            <a:endParaRPr lang="en-IN" sz="13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11500" b="1" strike="noStrike" spc="-1">
                <a:solidFill>
                  <a:srgbClr val="050A19"/>
                </a:solidFill>
                <a:latin typeface="Source Sans Pro"/>
                <a:ea typeface="Source Sans Pro"/>
              </a:rPr>
              <a:t>Our Agenda</a:t>
            </a:r>
            <a:endParaRPr lang="en-IN" sz="11500" b="0" strike="noStrike" spc="-1">
              <a:solidFill>
                <a:srgbClr val="000000"/>
              </a:solidFill>
              <a:latin typeface="Arial"/>
            </a:endParaRPr>
          </a:p>
        </p:txBody>
      </p:sp>
      <p:sp>
        <p:nvSpPr>
          <p:cNvPr id="133" name="CustomShape 2"/>
          <p:cNvSpPr/>
          <p:nvPr/>
        </p:nvSpPr>
        <p:spPr>
          <a:xfrm>
            <a:off x="11592000" y="4195080"/>
            <a:ext cx="1199520" cy="1199520"/>
          </a:xfrm>
          <a:prstGeom prst="ellipse">
            <a:avLst/>
          </a:prstGeom>
          <a:solidFill>
            <a:schemeClr val="accent1"/>
          </a:solidFill>
          <a:ln>
            <a:noFill/>
          </a:ln>
        </p:spPr>
        <p:style>
          <a:lnRef idx="0">
            <a:scrgbClr r="0" g="0" b="0"/>
          </a:lnRef>
          <a:fillRef idx="0">
            <a:scrgbClr r="0" g="0" b="0"/>
          </a:fillRef>
          <a:effectRef idx="0">
            <a:scrgbClr r="0" g="0" b="0"/>
          </a:effectRef>
          <a:fontRef idx="minor"/>
        </p:style>
      </p:sp>
      <p:sp>
        <p:nvSpPr>
          <p:cNvPr id="134" name="CustomShape 3"/>
          <p:cNvSpPr/>
          <p:nvPr/>
        </p:nvSpPr>
        <p:spPr>
          <a:xfrm>
            <a:off x="9795960" y="4794840"/>
            <a:ext cx="1795680" cy="360"/>
          </a:xfrm>
          <a:custGeom>
            <a:avLst/>
            <a:gdLst/>
            <a:ahLst/>
            <a:cxnLst/>
            <a:rect l="l" t="t" r="r" b="b"/>
            <a:pathLst>
              <a:path w="21600" h="21600">
                <a:moveTo>
                  <a:pt x="0" y="0"/>
                </a:moveTo>
                <a:lnTo>
                  <a:pt x="21600" y="21600"/>
                </a:lnTo>
              </a:path>
            </a:pathLst>
          </a:custGeom>
          <a:noFill/>
          <a:ln w="28440">
            <a:solidFill>
              <a:schemeClr val="accent1"/>
            </a:solidFill>
            <a:miter/>
          </a:ln>
        </p:spPr>
        <p:style>
          <a:lnRef idx="0">
            <a:scrgbClr r="0" g="0" b="0"/>
          </a:lnRef>
          <a:fillRef idx="0">
            <a:scrgbClr r="0" g="0" b="0"/>
          </a:fillRef>
          <a:effectRef idx="0">
            <a:scrgbClr r="0" g="0" b="0"/>
          </a:effectRef>
          <a:fontRef idx="minor"/>
        </p:style>
      </p:sp>
      <p:sp>
        <p:nvSpPr>
          <p:cNvPr id="135" name="CustomShape 4"/>
          <p:cNvSpPr/>
          <p:nvPr/>
        </p:nvSpPr>
        <p:spPr>
          <a:xfrm>
            <a:off x="11721960" y="4383000"/>
            <a:ext cx="939600" cy="823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01</a:t>
            </a:r>
            <a:endParaRPr lang="en-IN" sz="4800" b="0" strike="noStrike" spc="-1">
              <a:latin typeface="Arial"/>
            </a:endParaRPr>
          </a:p>
        </p:txBody>
      </p:sp>
      <p:sp>
        <p:nvSpPr>
          <p:cNvPr id="136" name="CustomShape 5"/>
          <p:cNvSpPr/>
          <p:nvPr/>
        </p:nvSpPr>
        <p:spPr>
          <a:xfrm>
            <a:off x="13799880" y="450252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Git Introduction</a:t>
            </a:r>
            <a:endParaRPr lang="en-IN" sz="3800" b="0" strike="noStrike" spc="-1" dirty="0">
              <a:latin typeface="Arial"/>
            </a:endParaRPr>
          </a:p>
        </p:txBody>
      </p:sp>
      <p:sp>
        <p:nvSpPr>
          <p:cNvPr id="137" name="CustomShape 6"/>
          <p:cNvSpPr/>
          <p:nvPr/>
        </p:nvSpPr>
        <p:spPr>
          <a:xfrm>
            <a:off x="11592000" y="5833800"/>
            <a:ext cx="1199520" cy="119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8" name="CustomShape 7"/>
          <p:cNvSpPr/>
          <p:nvPr/>
        </p:nvSpPr>
        <p:spPr>
          <a:xfrm>
            <a:off x="9795960" y="6433560"/>
            <a:ext cx="1795680" cy="360"/>
          </a:xfrm>
          <a:custGeom>
            <a:avLst/>
            <a:gdLst/>
            <a:ahLst/>
            <a:cxnLst/>
            <a:rect l="l" t="t" r="r" b="b"/>
            <a:pathLst>
              <a:path w="21600" h="21600">
                <a:moveTo>
                  <a:pt x="0" y="0"/>
                </a:moveTo>
                <a:lnTo>
                  <a:pt x="21600" y="21600"/>
                </a:lnTo>
              </a:path>
            </a:pathLst>
          </a:custGeom>
          <a:noFill/>
          <a:ln w="28440">
            <a:solidFill>
              <a:schemeClr val="accent2"/>
            </a:solidFill>
            <a:miter/>
          </a:ln>
        </p:spPr>
        <p:style>
          <a:lnRef idx="0">
            <a:scrgbClr r="0" g="0" b="0"/>
          </a:lnRef>
          <a:fillRef idx="0">
            <a:scrgbClr r="0" g="0" b="0"/>
          </a:fillRef>
          <a:effectRef idx="0">
            <a:scrgbClr r="0" g="0" b="0"/>
          </a:effectRef>
          <a:fontRef idx="minor"/>
        </p:style>
      </p:sp>
      <p:sp>
        <p:nvSpPr>
          <p:cNvPr id="139" name="CustomShape 8"/>
          <p:cNvSpPr/>
          <p:nvPr/>
        </p:nvSpPr>
        <p:spPr>
          <a:xfrm>
            <a:off x="11721960" y="602172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02</a:t>
            </a:r>
            <a:endParaRPr lang="en-IN" sz="4800" b="0" strike="noStrike" spc="-1">
              <a:latin typeface="Arial"/>
            </a:endParaRPr>
          </a:p>
        </p:txBody>
      </p:sp>
      <p:sp>
        <p:nvSpPr>
          <p:cNvPr id="140" name="CustomShape 9"/>
          <p:cNvSpPr/>
          <p:nvPr/>
        </p:nvSpPr>
        <p:spPr>
          <a:xfrm>
            <a:off x="13799880" y="614124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Working of </a:t>
            </a:r>
            <a:r>
              <a:rPr lang="en-US" sz="3800" b="1" spc="-1" dirty="0">
                <a:solidFill>
                  <a:srgbClr val="050A19"/>
                </a:solidFill>
                <a:latin typeface="Arial"/>
              </a:rPr>
              <a:t>Git</a:t>
            </a:r>
            <a:endParaRPr lang="en-IN" sz="3800" b="0" strike="noStrike" spc="-1" dirty="0">
              <a:latin typeface="Arial"/>
            </a:endParaRPr>
          </a:p>
        </p:txBody>
      </p:sp>
      <p:sp>
        <p:nvSpPr>
          <p:cNvPr id="141" name="CustomShape 10"/>
          <p:cNvSpPr/>
          <p:nvPr/>
        </p:nvSpPr>
        <p:spPr>
          <a:xfrm>
            <a:off x="11592000" y="7472160"/>
            <a:ext cx="1199520" cy="11995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42" name="CustomShape 11"/>
          <p:cNvSpPr/>
          <p:nvPr/>
        </p:nvSpPr>
        <p:spPr>
          <a:xfrm>
            <a:off x="9795960" y="8072280"/>
            <a:ext cx="1795680" cy="360"/>
          </a:xfrm>
          <a:custGeom>
            <a:avLst/>
            <a:gdLst/>
            <a:ahLst/>
            <a:cxnLst/>
            <a:rect l="l" t="t" r="r" b="b"/>
            <a:pathLst>
              <a:path w="21600" h="21600">
                <a:moveTo>
                  <a:pt x="0" y="0"/>
                </a:moveTo>
                <a:lnTo>
                  <a:pt x="21600" y="21600"/>
                </a:lnTo>
              </a:path>
            </a:pathLst>
          </a:custGeom>
          <a:noFill/>
          <a:ln w="28440">
            <a:solidFill>
              <a:schemeClr val="accent3"/>
            </a:solidFill>
            <a:miter/>
          </a:ln>
        </p:spPr>
        <p:style>
          <a:lnRef idx="0">
            <a:scrgbClr r="0" g="0" b="0"/>
          </a:lnRef>
          <a:fillRef idx="0">
            <a:scrgbClr r="0" g="0" b="0"/>
          </a:fillRef>
          <a:effectRef idx="0">
            <a:scrgbClr r="0" g="0" b="0"/>
          </a:effectRef>
          <a:fontRef idx="minor"/>
        </p:style>
      </p:sp>
      <p:sp>
        <p:nvSpPr>
          <p:cNvPr id="143" name="CustomShape 12"/>
          <p:cNvSpPr/>
          <p:nvPr/>
        </p:nvSpPr>
        <p:spPr>
          <a:xfrm>
            <a:off x="11721960" y="766044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03</a:t>
            </a:r>
            <a:endParaRPr lang="en-IN" sz="4800" b="0" strike="noStrike" spc="-1">
              <a:latin typeface="Arial"/>
            </a:endParaRPr>
          </a:p>
        </p:txBody>
      </p:sp>
      <p:sp>
        <p:nvSpPr>
          <p:cNvPr id="144" name="CustomShape 13"/>
          <p:cNvSpPr/>
          <p:nvPr/>
        </p:nvSpPr>
        <p:spPr>
          <a:xfrm>
            <a:off x="13799880" y="7779959"/>
            <a:ext cx="6849720" cy="84924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Git </a:t>
            </a:r>
            <a:r>
              <a:rPr lang="en-US" sz="3800" b="1" spc="-1" dirty="0">
                <a:solidFill>
                  <a:srgbClr val="050A19"/>
                </a:solidFill>
                <a:latin typeface="Arial"/>
              </a:rPr>
              <a:t>command and snapshots</a:t>
            </a:r>
            <a:endParaRPr lang="en-IN" sz="3800" b="0" strike="noStrike" spc="-1" dirty="0">
              <a:latin typeface="Arial"/>
            </a:endParaRPr>
          </a:p>
        </p:txBody>
      </p:sp>
      <p:sp>
        <p:nvSpPr>
          <p:cNvPr id="145" name="CustomShape 14"/>
          <p:cNvSpPr/>
          <p:nvPr/>
        </p:nvSpPr>
        <p:spPr>
          <a:xfrm>
            <a:off x="11592000" y="9110880"/>
            <a:ext cx="1199520" cy="1199520"/>
          </a:xfrm>
          <a:prstGeom prst="ellipse">
            <a:avLst/>
          </a:prstGeom>
          <a:solidFill>
            <a:schemeClr val="accent4"/>
          </a:solidFill>
          <a:ln>
            <a:noFill/>
          </a:ln>
        </p:spPr>
        <p:style>
          <a:lnRef idx="0">
            <a:scrgbClr r="0" g="0" b="0"/>
          </a:lnRef>
          <a:fillRef idx="0">
            <a:scrgbClr r="0" g="0" b="0"/>
          </a:fillRef>
          <a:effectRef idx="0">
            <a:scrgbClr r="0" g="0" b="0"/>
          </a:effectRef>
          <a:fontRef idx="minor"/>
        </p:style>
      </p:sp>
      <p:sp>
        <p:nvSpPr>
          <p:cNvPr id="146" name="CustomShape 15"/>
          <p:cNvSpPr/>
          <p:nvPr/>
        </p:nvSpPr>
        <p:spPr>
          <a:xfrm>
            <a:off x="9795960" y="9711000"/>
            <a:ext cx="1795680" cy="360"/>
          </a:xfrm>
          <a:custGeom>
            <a:avLst/>
            <a:gdLst/>
            <a:ahLst/>
            <a:cxnLst/>
            <a:rect l="l" t="t" r="r" b="b"/>
            <a:pathLst>
              <a:path w="21600" h="21600">
                <a:moveTo>
                  <a:pt x="0" y="0"/>
                </a:moveTo>
                <a:lnTo>
                  <a:pt x="21600" y="21600"/>
                </a:lnTo>
              </a:path>
            </a:pathLst>
          </a:custGeom>
          <a:noFill/>
          <a:ln w="28440">
            <a:solidFill>
              <a:schemeClr val="accent4"/>
            </a:solidFill>
            <a:miter/>
          </a:ln>
        </p:spPr>
        <p:style>
          <a:lnRef idx="0">
            <a:scrgbClr r="0" g="0" b="0"/>
          </a:lnRef>
          <a:fillRef idx="0">
            <a:scrgbClr r="0" g="0" b="0"/>
          </a:fillRef>
          <a:effectRef idx="0">
            <a:scrgbClr r="0" g="0" b="0"/>
          </a:effectRef>
          <a:fontRef idx="minor"/>
        </p:style>
      </p:sp>
      <p:sp>
        <p:nvSpPr>
          <p:cNvPr id="147" name="CustomShape 16"/>
          <p:cNvSpPr/>
          <p:nvPr/>
        </p:nvSpPr>
        <p:spPr>
          <a:xfrm>
            <a:off x="11721960" y="929916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04</a:t>
            </a:r>
            <a:endParaRPr lang="en-IN" sz="4800" b="0" strike="noStrike" spc="-1">
              <a:latin typeface="Arial"/>
            </a:endParaRPr>
          </a:p>
        </p:txBody>
      </p:sp>
      <p:sp>
        <p:nvSpPr>
          <p:cNvPr id="148" name="CustomShape 17"/>
          <p:cNvSpPr/>
          <p:nvPr/>
        </p:nvSpPr>
        <p:spPr>
          <a:xfrm>
            <a:off x="13799880" y="941868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Push &amp; Pull Definition and working</a:t>
            </a:r>
            <a:endParaRPr lang="en-IN" sz="3800" b="0" strike="noStrike" spc="-1" dirty="0">
              <a:latin typeface="Arial"/>
            </a:endParaRPr>
          </a:p>
        </p:txBody>
      </p:sp>
      <p:sp>
        <p:nvSpPr>
          <p:cNvPr id="149" name="CustomShape 18"/>
          <p:cNvSpPr/>
          <p:nvPr/>
        </p:nvSpPr>
        <p:spPr>
          <a:xfrm>
            <a:off x="11592000" y="10749600"/>
            <a:ext cx="1199520" cy="1199520"/>
          </a:xfrm>
          <a:prstGeom prst="ellipse">
            <a:avLst/>
          </a:prstGeom>
          <a:solidFill>
            <a:schemeClr val="accent5"/>
          </a:solidFill>
          <a:ln>
            <a:noFill/>
          </a:ln>
        </p:spPr>
        <p:style>
          <a:lnRef idx="0">
            <a:scrgbClr r="0" g="0" b="0"/>
          </a:lnRef>
          <a:fillRef idx="0">
            <a:scrgbClr r="0" g="0" b="0"/>
          </a:fillRef>
          <a:effectRef idx="0">
            <a:scrgbClr r="0" g="0" b="0"/>
          </a:effectRef>
          <a:fontRef idx="minor"/>
        </p:style>
      </p:sp>
      <p:sp>
        <p:nvSpPr>
          <p:cNvPr id="150" name="CustomShape 19"/>
          <p:cNvSpPr/>
          <p:nvPr/>
        </p:nvSpPr>
        <p:spPr>
          <a:xfrm>
            <a:off x="9795960" y="11349720"/>
            <a:ext cx="1795680" cy="360"/>
          </a:xfrm>
          <a:custGeom>
            <a:avLst/>
            <a:gdLst/>
            <a:ahLst/>
            <a:cxnLst/>
            <a:rect l="l" t="t" r="r" b="b"/>
            <a:pathLst>
              <a:path w="21600" h="21600">
                <a:moveTo>
                  <a:pt x="0" y="0"/>
                </a:moveTo>
                <a:lnTo>
                  <a:pt x="21600" y="21600"/>
                </a:lnTo>
              </a:path>
            </a:pathLst>
          </a:custGeom>
          <a:noFill/>
          <a:ln w="28440">
            <a:solidFill>
              <a:schemeClr val="accent5"/>
            </a:solidFill>
            <a:miter/>
          </a:ln>
        </p:spPr>
        <p:style>
          <a:lnRef idx="0">
            <a:scrgbClr r="0" g="0" b="0"/>
          </a:lnRef>
          <a:fillRef idx="0">
            <a:scrgbClr r="0" g="0" b="0"/>
          </a:fillRef>
          <a:effectRef idx="0">
            <a:scrgbClr r="0" g="0" b="0"/>
          </a:effectRef>
          <a:fontRef idx="minor"/>
        </p:style>
      </p:sp>
      <p:sp>
        <p:nvSpPr>
          <p:cNvPr id="151" name="CustomShape 20"/>
          <p:cNvSpPr/>
          <p:nvPr/>
        </p:nvSpPr>
        <p:spPr>
          <a:xfrm>
            <a:off x="11721960" y="1093788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a:solidFill>
                  <a:srgbClr val="FFFFFF"/>
                </a:solidFill>
                <a:latin typeface="Open Sans Light"/>
                <a:ea typeface="Open Sans Light"/>
              </a:rPr>
              <a:t>05</a:t>
            </a:r>
            <a:endParaRPr lang="en-IN" sz="4800" b="0" strike="noStrike" spc="-1">
              <a:latin typeface="Arial"/>
            </a:endParaRPr>
          </a:p>
        </p:txBody>
      </p:sp>
      <p:sp>
        <p:nvSpPr>
          <p:cNvPr id="152" name="CustomShape 21"/>
          <p:cNvSpPr/>
          <p:nvPr/>
        </p:nvSpPr>
        <p:spPr>
          <a:xfrm>
            <a:off x="13799880" y="1105740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ea typeface="Arial"/>
              </a:rPr>
              <a:t>References</a:t>
            </a:r>
            <a:endParaRPr lang="en-IN" sz="3800" b="0" strike="noStrike" spc="-1" dirty="0">
              <a:latin typeface="Arial"/>
            </a:endParaRPr>
          </a:p>
        </p:txBody>
      </p:sp>
      <p:pic>
        <p:nvPicPr>
          <p:cNvPr id="153" name="Google Shape;130;p18"/>
          <p:cNvPicPr/>
          <p:nvPr/>
        </p:nvPicPr>
        <p:blipFill>
          <a:blip r:embed="rId2"/>
          <a:stretch/>
        </p:blipFill>
        <p:spPr>
          <a:xfrm>
            <a:off x="20649600" y="416520"/>
            <a:ext cx="3240360" cy="76536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Source Sans Pro"/>
                <a:cs typeface="Times New Roman" panose="02020603050405020304" pitchFamily="18" charset="0"/>
              </a:rPr>
              <a:t>Introduction of Git</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3B0F47-FA48-46B0-8895-7B260B292A40}"/>
              </a:ext>
            </a:extLst>
          </p:cNvPr>
          <p:cNvSpPr txBox="1"/>
          <p:nvPr/>
        </p:nvSpPr>
        <p:spPr>
          <a:xfrm>
            <a:off x="2514600" y="2586526"/>
            <a:ext cx="20192760" cy="707886"/>
          </a:xfrm>
          <a:prstGeom prst="rect">
            <a:avLst/>
          </a:prstGeom>
          <a:noFill/>
        </p:spPr>
        <p:txBody>
          <a:bodyPr wrap="square">
            <a:spAutoFit/>
          </a:bodyPr>
          <a:lstStyle/>
          <a:p>
            <a:r>
              <a:rPr lang="en-US" sz="4000" b="0" i="0" dirty="0">
                <a:solidFill>
                  <a:srgbClr val="0A0A23"/>
                </a:solidFill>
                <a:effectLst/>
                <a:latin typeface="Times New Roman" panose="02020603050405020304" pitchFamily="18" charset="0"/>
                <a:cs typeface="Times New Roman" panose="02020603050405020304" pitchFamily="18" charset="0"/>
              </a:rPr>
              <a:t>Git is an </a:t>
            </a:r>
            <a:r>
              <a:rPr lang="en-US" sz="4000" b="1" i="0" dirty="0">
                <a:effectLst/>
                <a:latin typeface="Times New Roman" panose="02020603050405020304" pitchFamily="18" charset="0"/>
                <a:cs typeface="Times New Roman" panose="02020603050405020304" pitchFamily="18" charset="0"/>
              </a:rPr>
              <a:t>Open Source Distributed Version Control System</a:t>
            </a:r>
            <a:r>
              <a:rPr lang="en-US" sz="4000" b="0" i="0" dirty="0">
                <a:solidFill>
                  <a:srgbClr val="0A0A23"/>
                </a:solidFill>
                <a:effectLs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CDB4FA7-C42A-4114-A776-D04F964DE82F}"/>
              </a:ext>
            </a:extLst>
          </p:cNvPr>
          <p:cNvSpPr txBox="1"/>
          <p:nvPr/>
        </p:nvSpPr>
        <p:spPr>
          <a:xfrm>
            <a:off x="2514600" y="4054299"/>
            <a:ext cx="17695506" cy="7512684"/>
          </a:xfrm>
          <a:prstGeom prst="rect">
            <a:avLst/>
          </a:prstGeom>
          <a:noFill/>
        </p:spPr>
        <p:txBody>
          <a:bodyPr wrap="square">
            <a:spAutoFit/>
          </a:bodyPr>
          <a:lstStyle/>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Control System:</a:t>
            </a:r>
            <a:r>
              <a:rPr lang="en-US" sz="3600" b="0" i="0" dirty="0">
                <a:solidFill>
                  <a:srgbClr val="0A0A23"/>
                </a:solidFill>
                <a:effectLst/>
                <a:latin typeface="Times New Roman" panose="02020603050405020304" pitchFamily="18" charset="0"/>
                <a:cs typeface="Times New Roman" panose="02020603050405020304" pitchFamily="18" charset="0"/>
              </a:rPr>
              <a:t> This basically means that Git is a content tracker. So Git can be used to store content — it is mostly used to store code due to the other features it provides.</a:t>
            </a: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p>
          <a:p>
            <a:pPr algn="l" fontAlgn="base"/>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Distributed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Source Sans Pro"/>
                <a:ea typeface="Source Sans Pro"/>
              </a:rPr>
              <a:t>Working of Git</a:t>
            </a:r>
            <a:endParaRPr lang="en-IN" sz="7400" b="0" strike="noStrike" spc="-1" dirty="0">
              <a:solidFill>
                <a:srgbClr val="000000"/>
              </a:solidFill>
              <a:latin typeface="Arial"/>
            </a:endParaRPr>
          </a:p>
        </p:txBody>
      </p:sp>
      <p:sp>
        <p:nvSpPr>
          <p:cNvPr id="169" name="CustomShape 2"/>
          <p:cNvSpPr/>
          <p:nvPr/>
        </p:nvSpPr>
        <p:spPr>
          <a:xfrm>
            <a:off x="1676519" y="4207680"/>
            <a:ext cx="6870321" cy="730629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5560" algn="just">
              <a:lnSpc>
                <a:spcPct val="115000"/>
              </a:lnSpc>
              <a:spcBef>
                <a:spcPts val="601"/>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1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modify a file from the working directory.</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2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add these files to the staging area.</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3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You perform commit operation that moves the files from the staging area. After push operation, it stores the changes permanently to the Git repository.</a:t>
            </a:r>
            <a:endParaRPr lang="en-IN" sz="3600" b="0" strike="noStrike" spc="-1" dirty="0">
              <a:latin typeface="Times New Roman" panose="02020603050405020304" pitchFamily="18" charset="0"/>
              <a:cs typeface="Times New Roman" panose="02020603050405020304" pitchFamily="18" charset="0"/>
            </a:endParaRPr>
          </a:p>
          <a:p>
            <a:pPr marL="457200">
              <a:lnSpc>
                <a:spcPct val="140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p:txBody>
      </p:sp>
      <p:sp>
        <p:nvSpPr>
          <p:cNvPr id="170" name="CustomShape 3"/>
          <p:cNvSpPr/>
          <p:nvPr/>
        </p:nvSpPr>
        <p:spPr>
          <a:xfrm>
            <a:off x="1676519" y="3048759"/>
            <a:ext cx="5750280" cy="645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4200" b="0" strike="noStrike" spc="-1">
                <a:solidFill>
                  <a:srgbClr val="050A19"/>
                </a:solidFill>
                <a:latin typeface="Arial"/>
                <a:ea typeface="Arial"/>
              </a:rPr>
              <a:t>Steps to Follow</a:t>
            </a:r>
            <a:endParaRPr lang="en-IN" sz="4200" b="0" strike="noStrike" spc="-1">
              <a:latin typeface="Arial"/>
            </a:endParaRPr>
          </a:p>
        </p:txBody>
      </p:sp>
      <p:sp>
        <p:nvSpPr>
          <p:cNvPr id="2" name="Rectangle 1">
            <a:extLst>
              <a:ext uri="{FF2B5EF4-FFF2-40B4-BE49-F238E27FC236}">
                <a16:creationId xmlns:a16="http://schemas.microsoft.com/office/drawing/2014/main" id="{8559D3F2-4102-4DD3-8C2E-E4353323E0E2}"/>
              </a:ext>
            </a:extLst>
          </p:cNvPr>
          <p:cNvSpPr/>
          <p:nvPr/>
        </p:nvSpPr>
        <p:spPr>
          <a:xfrm>
            <a:off x="10991462" y="3048759"/>
            <a:ext cx="12073812" cy="86518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pc="-1" dirty="0">
                <a:solidFill>
                  <a:srgbClr val="050A19"/>
                </a:solidFill>
                <a:latin typeface="Times New Roman" panose="02020603050405020304" pitchFamily="18" charset="0"/>
                <a:ea typeface="Open Sans"/>
                <a:cs typeface="Times New Roman" panose="02020603050405020304" pitchFamily="18" charset="0"/>
              </a:rPr>
              <a:t>Basic Git Commands</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73" name="TextShape 2"/>
          <p:cNvSpPr txBox="1"/>
          <p:nvPr/>
        </p:nvSpPr>
        <p:spPr>
          <a:xfrm>
            <a:off x="1676520" y="2205000"/>
            <a:ext cx="22295880" cy="10762200"/>
          </a:xfrm>
          <a:prstGeom prst="rect">
            <a:avLst/>
          </a:prstGeom>
          <a:noFill/>
          <a:ln>
            <a:noFill/>
          </a:ln>
        </p:spPr>
        <p:txBody>
          <a:bodyPr lIns="0" tIns="0" rIns="0" bIns="0">
            <a:noAutofit/>
          </a:bodyPr>
          <a:lstStyle/>
          <a:p>
            <a:pPr marL="457200" indent="-418680">
              <a:lnSpc>
                <a:spcPct val="100000"/>
              </a:lnSpc>
              <a:buClr>
                <a:srgbClr val="050A19"/>
              </a:buClr>
              <a:buFont typeface="Arial"/>
              <a:buChar char="●"/>
            </a:pP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git </a:t>
            </a:r>
            <a:r>
              <a:rPr lang="en-US" sz="3000" b="1" strike="noStrike" spc="-1" dirty="0" err="1">
                <a:solidFill>
                  <a:srgbClr val="050A19"/>
                </a:solidFill>
                <a:latin typeface="Times New Roman" panose="02020603050405020304" pitchFamily="18" charset="0"/>
                <a:ea typeface="Arial"/>
                <a:cs typeface="Times New Roman" panose="02020603050405020304" pitchFamily="18" charset="0"/>
              </a:rPr>
              <a:t>init</a:t>
            </a: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a:t>
            </a:r>
            <a:r>
              <a:rPr lang="en-US" sz="3000" b="0" strike="noStrike" spc="-1" dirty="0" err="1">
                <a:solidFill>
                  <a:srgbClr val="202124"/>
                </a:solidFill>
                <a:highlight>
                  <a:srgbClr val="FFFFFF"/>
                </a:highlight>
                <a:latin typeface="Times New Roman" panose="02020603050405020304" pitchFamily="18" charset="0"/>
                <a:ea typeface="Arial"/>
                <a:cs typeface="Times New Roman" panose="02020603050405020304" pitchFamily="18" charset="0"/>
              </a:rPr>
              <a:t>init</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command creates a new Git repository. It can be used to convert an existing, </a:t>
            </a:r>
            <a:r>
              <a:rPr lang="en-US" sz="3000" spc="-1" dirty="0">
                <a:solidFill>
                  <a:srgbClr val="202124"/>
                </a:solidFill>
                <a:highlight>
                  <a:srgbClr val="FFFFFF"/>
                </a:highlight>
                <a:latin typeface="Times New Roman" panose="02020603050405020304" pitchFamily="18" charset="0"/>
                <a:ea typeface="Arial"/>
                <a:cs typeface="Times New Roman" panose="02020603050405020304" pitchFamily="18" charset="0"/>
              </a:rPr>
              <a:t>or a new</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project to a Git repository or initialize a new, empty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git add </a:t>
            </a:r>
            <a:r>
              <a:rPr lang="en-US" sz="3000" b="0"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add is the first command in a chain of operations that directs Git to "save" a snapshot of the current project state, into the commit history.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status</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 The git status command displays the state of the working directory and the staging area.</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commit -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commit command captures a snapshot of the project’s currently staged changes.</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branch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push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git push is a command used to add all committed files in the local repository to the remote repository. So in the remote repository, all files and changes will be visible to anyone with access to the remote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fetch</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  fetch command used to get files from the remote repository to the local repository but not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merge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merge command used to get the files from the local repository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pull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pull command used to get files from the remote repository directly into the working directory. It is equivalent to a git fetch and a git merge .</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5" name="TextShape 2"/>
          <p:cNvSpPr txBox="1"/>
          <p:nvPr/>
        </p:nvSpPr>
        <p:spPr>
          <a:xfrm>
            <a:off x="1676520" y="2205000"/>
            <a:ext cx="22295880" cy="10762200"/>
          </a:xfrm>
          <a:prstGeom prst="rect">
            <a:avLst/>
          </a:prstGeom>
          <a:noFill/>
          <a:ln>
            <a:noFill/>
          </a:ln>
        </p:spPr>
        <p:txBody>
          <a:bodyPr lIns="0" tIns="0" rIns="0" bIns="0">
            <a:noAutofit/>
          </a:bodyPr>
          <a:lstStyle/>
          <a:p>
            <a:pPr marL="457200" indent="-418680">
              <a:lnSpc>
                <a:spcPct val="100000"/>
              </a:lnSpc>
              <a:buClr>
                <a:srgbClr val="050A19"/>
              </a:buClr>
              <a:buFont typeface="Arial"/>
              <a:buChar char="●"/>
            </a:pPr>
            <a:r>
              <a:rPr lang="en-US" sz="3000" b="0" strike="noStrike" spc="-1" dirty="0">
                <a:solidFill>
                  <a:srgbClr val="050A19"/>
                </a:solidFill>
                <a:latin typeface="Arial"/>
              </a:rPr>
              <a:t>Create a GitHub Account first.</a:t>
            </a:r>
          </a:p>
          <a:p>
            <a:pPr marL="457200" indent="-418680">
              <a:lnSpc>
                <a:spcPct val="100000"/>
              </a:lnSpc>
              <a:buClr>
                <a:srgbClr val="050A19"/>
              </a:buClr>
              <a:buFont typeface="Arial"/>
              <a:buChar char="●"/>
            </a:pPr>
            <a:r>
              <a:rPr lang="en-US" sz="3000" b="0" strike="noStrike" spc="-1" dirty="0">
                <a:solidFill>
                  <a:srgbClr val="050A19"/>
                </a:solidFill>
                <a:latin typeface="Arial"/>
              </a:rPr>
              <a:t>Install Git in your machine</a:t>
            </a:r>
          </a:p>
          <a:p>
            <a:pPr marL="457200" indent="-418680">
              <a:lnSpc>
                <a:spcPct val="100000"/>
              </a:lnSpc>
              <a:buClr>
                <a:srgbClr val="050A19"/>
              </a:buClr>
              <a:buFont typeface="Arial"/>
              <a:buChar char="●"/>
            </a:pPr>
            <a:r>
              <a:rPr lang="en-US" sz="3000" spc="-1" dirty="0">
                <a:solidFill>
                  <a:srgbClr val="050A19"/>
                </a:solidFill>
                <a:latin typeface="Arial"/>
              </a:rPr>
              <a:t>To check the git is installed or not use the command : </a:t>
            </a:r>
            <a:r>
              <a:rPr lang="en-US" sz="3000" b="1" spc="-1" dirty="0">
                <a:solidFill>
                  <a:srgbClr val="050A19"/>
                </a:solidFill>
                <a:highlight>
                  <a:srgbClr val="FFFF00"/>
                </a:highlight>
                <a:latin typeface="Arial"/>
              </a:rPr>
              <a:t>git --version</a:t>
            </a:r>
            <a:endParaRPr lang="en-IN" sz="3000" b="1" strike="noStrike" spc="-1" dirty="0">
              <a:solidFill>
                <a:srgbClr val="000000"/>
              </a:solidFill>
              <a:highlight>
                <a:srgbClr val="FFFF00"/>
              </a:highlight>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r>
              <a:rPr lang="en-US" sz="3000" b="1" strike="noStrike" spc="-1" dirty="0">
                <a:solidFill>
                  <a:srgbClr val="050A19"/>
                </a:solidFill>
                <a:highlight>
                  <a:srgbClr val="999999"/>
                </a:highlight>
                <a:latin typeface="Arial"/>
                <a:ea typeface="Arial"/>
              </a:rPr>
              <a:t> </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00E0C8E0-9D48-4F17-9374-1E16D9FD05F2}"/>
              </a:ext>
            </a:extLst>
          </p:cNvPr>
          <p:cNvSpPr/>
          <p:nvPr/>
        </p:nvSpPr>
        <p:spPr>
          <a:xfrm>
            <a:off x="1810139" y="4366727"/>
            <a:ext cx="12372392" cy="772574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8" name="TextShape 2"/>
          <p:cNvSpPr txBox="1"/>
          <p:nvPr/>
        </p:nvSpPr>
        <p:spPr>
          <a:xfrm>
            <a:off x="1676520" y="2289960"/>
            <a:ext cx="22295880" cy="10762200"/>
          </a:xfrm>
          <a:prstGeom prst="rect">
            <a:avLst/>
          </a:prstGeom>
          <a:noFill/>
          <a:ln>
            <a:noFill/>
          </a:ln>
        </p:spPr>
        <p:txBody>
          <a:bodyPr lIns="0" tIns="0" rIns="0" bIns="0">
            <a:noAutofit/>
          </a:bodyPr>
          <a:lstStyle/>
          <a:p>
            <a:pPr marL="457200" indent="-418680">
              <a:lnSpc>
                <a:spcPct val="150000"/>
              </a:lnSpc>
              <a:buClr>
                <a:srgbClr val="000000"/>
              </a:buClr>
              <a:buFont typeface="Arial"/>
              <a:buChar char="●"/>
            </a:pPr>
            <a:r>
              <a:rPr lang="en-US" sz="3200" spc="-1" dirty="0">
                <a:solidFill>
                  <a:srgbClr val="050A19"/>
                </a:solidFill>
                <a:latin typeface="Times New Roman" panose="02020603050405020304" pitchFamily="18" charset="0"/>
                <a:cs typeface="Times New Roman" panose="02020603050405020304" pitchFamily="18" charset="0"/>
              </a:rPr>
              <a:t>Configure the git by entering your user.name and </a:t>
            </a:r>
            <a:r>
              <a:rPr lang="en-US" sz="3200" spc="-1" dirty="0" err="1">
                <a:solidFill>
                  <a:srgbClr val="050A19"/>
                </a:solidFill>
                <a:latin typeface="Times New Roman" panose="02020603050405020304" pitchFamily="18" charset="0"/>
                <a:cs typeface="Times New Roman" panose="02020603050405020304" pitchFamily="18" charset="0"/>
              </a:rPr>
              <a:t>user.email</a:t>
            </a:r>
            <a:r>
              <a:rPr lang="en-US" sz="3000" spc="-1" dirty="0">
                <a:solidFill>
                  <a:srgbClr val="050A19"/>
                </a:solidFill>
                <a:latin typeface="Arial"/>
              </a:rPr>
              <a:t>.</a:t>
            </a:r>
          </a:p>
          <a:p>
            <a:pPr marL="457200" indent="-418680">
              <a:lnSpc>
                <a:spcPct val="150000"/>
              </a:lnSpc>
              <a:buClr>
                <a:srgbClr val="000000"/>
              </a:buClr>
              <a:buFont typeface="Arial"/>
              <a:buChar char="●"/>
            </a:pPr>
            <a:r>
              <a:rPr lang="en-US" sz="3000" b="0" strike="noStrike" spc="-1" dirty="0">
                <a:solidFill>
                  <a:srgbClr val="050A19"/>
                </a:solidFill>
                <a:latin typeface="Arial"/>
              </a:rPr>
              <a:t>To configure use command : </a:t>
            </a:r>
            <a:r>
              <a:rPr lang="en-US" sz="3000" b="0" strike="noStrike" spc="-1" dirty="0">
                <a:solidFill>
                  <a:srgbClr val="050A19"/>
                </a:solidFill>
                <a:highlight>
                  <a:srgbClr val="FFFF00"/>
                </a:highlight>
                <a:latin typeface="Arial"/>
              </a:rPr>
              <a:t>git config –global user.name (for username) &amp; git –global </a:t>
            </a:r>
            <a:r>
              <a:rPr lang="en-US" sz="3000" b="0" strike="noStrike" spc="-1" dirty="0" err="1">
                <a:solidFill>
                  <a:srgbClr val="050A19"/>
                </a:solidFill>
                <a:highlight>
                  <a:srgbClr val="FFFF00"/>
                </a:highlight>
                <a:latin typeface="Arial"/>
              </a:rPr>
              <a:t>user.email</a:t>
            </a:r>
            <a:r>
              <a:rPr lang="en-US" sz="3000" b="0" strike="noStrike" spc="-1" dirty="0">
                <a:solidFill>
                  <a:srgbClr val="050A19"/>
                </a:solidFill>
                <a:highlight>
                  <a:srgbClr val="FFFF00"/>
                </a:highlight>
                <a:latin typeface="Arial"/>
              </a:rPr>
              <a:t> (for email)</a:t>
            </a:r>
          </a:p>
          <a:p>
            <a:pPr marL="457200" indent="-418680">
              <a:lnSpc>
                <a:spcPct val="150000"/>
              </a:lnSpc>
              <a:buClr>
                <a:srgbClr val="000000"/>
              </a:buClr>
              <a:buFont typeface="Arial"/>
              <a:buChar char="●"/>
            </a:pPr>
            <a:r>
              <a:rPr lang="en-US" sz="3000" spc="-1" dirty="0">
                <a:solidFill>
                  <a:srgbClr val="050A19"/>
                </a:solidFill>
                <a:latin typeface="Arial"/>
              </a:rPr>
              <a:t>To check the filled details use : git config –global –list.</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B496CE60-7070-4C1C-AA05-EB72C4F1F11E}"/>
              </a:ext>
            </a:extLst>
          </p:cNvPr>
          <p:cNvSpPr/>
          <p:nvPr/>
        </p:nvSpPr>
        <p:spPr>
          <a:xfrm>
            <a:off x="2239347" y="4926563"/>
            <a:ext cx="13212147" cy="712858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1" name="TextShape 2"/>
          <p:cNvSpPr txBox="1"/>
          <p:nvPr/>
        </p:nvSpPr>
        <p:spPr>
          <a:xfrm>
            <a:off x="1676520" y="2205000"/>
            <a:ext cx="22295880" cy="10762200"/>
          </a:xfrm>
          <a:prstGeom prst="rect">
            <a:avLst/>
          </a:prstGeom>
          <a:noFill/>
          <a:ln>
            <a:noFill/>
          </a:ln>
        </p:spPr>
        <p:txBody>
          <a:bodyPr lIns="0" tIns="0" rIns="0" bIns="0">
            <a:noAutofit/>
          </a:bodyPr>
          <a:lstStyle/>
          <a:p>
            <a:pPr>
              <a:lnSpc>
                <a:spcPct val="100000"/>
              </a:lnSpc>
              <a:tabLst>
                <a:tab pos="0" algn="l"/>
              </a:tabLst>
            </a:pPr>
            <a:r>
              <a:rPr lang="en-US" sz="3000" spc="-1" dirty="0">
                <a:solidFill>
                  <a:srgbClr val="050A19"/>
                </a:solidFill>
                <a:highlight>
                  <a:srgbClr val="FFFFFF"/>
                </a:highlight>
                <a:latin typeface="Arial"/>
              </a:rPr>
              <a:t>Now start working with git:--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b="0" strike="noStrike" spc="-1" dirty="0">
                <a:solidFill>
                  <a:srgbClr val="050A19"/>
                </a:solidFill>
                <a:highlight>
                  <a:srgbClr val="FFFFFF"/>
                </a:highlight>
                <a:latin typeface="Arial"/>
                <a:ea typeface="Arial"/>
              </a:rPr>
              <a:t>Create a new repository on GitHub</a:t>
            </a: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Now, navigate to the folder where you want to use git.</a:t>
            </a:r>
            <a:endParaRPr lang="en-IN" sz="3000" b="0" strike="noStrike" spc="-1" dirty="0">
              <a:solidFill>
                <a:srgbClr val="000000"/>
              </a:solidFill>
              <a:latin typeface="Arial"/>
            </a:endParaRPr>
          </a:p>
          <a:p>
            <a:pPr marL="457200" indent="-418680">
              <a:lnSpc>
                <a:spcPct val="100000"/>
              </a:lnSpc>
              <a:buClr>
                <a:srgbClr val="050A19"/>
              </a:buClr>
              <a:buFont typeface="Arial"/>
              <a:buChar char="●"/>
              <a:tabLst>
                <a:tab pos="0" algn="l"/>
              </a:tabLst>
            </a:pPr>
            <a:r>
              <a:rPr lang="en-US" sz="3000" b="0" strike="noStrike" spc="-1" dirty="0">
                <a:solidFill>
                  <a:srgbClr val="050A19"/>
                </a:solidFill>
                <a:highlight>
                  <a:srgbClr val="FFFF00"/>
                </a:highlight>
                <a:latin typeface="Arial"/>
                <a:ea typeface="Arial"/>
              </a:rPr>
              <a:t>cd </a:t>
            </a:r>
            <a:r>
              <a:rPr lang="en-US" sz="3000" spc="-1" dirty="0">
                <a:solidFill>
                  <a:srgbClr val="050A19"/>
                </a:solidFill>
                <a:highlight>
                  <a:srgbClr val="FFFF00"/>
                </a:highlight>
                <a:latin typeface="Arial"/>
                <a:ea typeface="Arial"/>
              </a:rPr>
              <a:t>desktop</a:t>
            </a:r>
            <a:endParaRPr lang="en-IN" sz="3000" b="0" strike="noStrike"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Make a directory if you want : - </a:t>
            </a:r>
            <a:r>
              <a:rPr lang="en-US" sz="3000" spc="-1" dirty="0" err="1">
                <a:solidFill>
                  <a:srgbClr val="050A19"/>
                </a:solidFill>
                <a:highlight>
                  <a:srgbClr val="FFFF00"/>
                </a:highlight>
                <a:latin typeface="Arial"/>
              </a:rPr>
              <a:t>mkdir</a:t>
            </a:r>
            <a:r>
              <a:rPr lang="en-US" sz="3000" spc="-1" dirty="0">
                <a:solidFill>
                  <a:srgbClr val="050A19"/>
                </a:solidFill>
                <a:highlight>
                  <a:srgbClr val="FFFF00"/>
                </a:highlight>
                <a:latin typeface="Arial"/>
              </a:rPr>
              <a:t> </a:t>
            </a:r>
            <a:r>
              <a:rPr lang="en-US" sz="3000" spc="-1" dirty="0" err="1">
                <a:solidFill>
                  <a:srgbClr val="050A19"/>
                </a:solidFill>
                <a:highlight>
                  <a:srgbClr val="FFFF00"/>
                </a:highlight>
                <a:latin typeface="Arial"/>
              </a:rPr>
              <a:t>foldername</a:t>
            </a:r>
            <a:endParaRPr lang="en-IN" sz="3000" b="0" strike="noStrike"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US" sz="3000" spc="-1" dirty="0">
                <a:solidFill>
                  <a:srgbClr val="050A19"/>
                </a:solidFill>
                <a:highlight>
                  <a:srgbClr val="FFFFFF"/>
                </a:highlight>
                <a:latin typeface="Arial"/>
              </a:rPr>
              <a:t>Initialize the git in the directory: - </a:t>
            </a:r>
            <a:r>
              <a:rPr lang="en-US" sz="3000" spc="-1" dirty="0">
                <a:solidFill>
                  <a:srgbClr val="050A19"/>
                </a:solidFill>
                <a:highlight>
                  <a:srgbClr val="FFFF00"/>
                </a:highlight>
                <a:latin typeface="Arial"/>
              </a:rPr>
              <a:t>git </a:t>
            </a:r>
            <a:r>
              <a:rPr lang="en-US" sz="3000" spc="-1" dirty="0" err="1">
                <a:solidFill>
                  <a:srgbClr val="050A19"/>
                </a:solidFill>
                <a:highlight>
                  <a:srgbClr val="FFFF00"/>
                </a:highlight>
                <a:latin typeface="Arial"/>
              </a:rPr>
              <a:t>init</a:t>
            </a:r>
            <a:endParaRPr lang="en-IN" sz="3000" spc="-1" dirty="0">
              <a:solidFill>
                <a:srgbClr val="000000"/>
              </a:solidFill>
              <a:highlight>
                <a:srgbClr val="FFFF00"/>
              </a:highlight>
              <a:latin typeface="Arial"/>
            </a:endParaRPr>
          </a:p>
          <a:p>
            <a:pPr marL="457200" indent="-418680">
              <a:lnSpc>
                <a:spcPct val="100000"/>
              </a:lnSpc>
              <a:buClr>
                <a:srgbClr val="050A19"/>
              </a:buClr>
              <a:buFont typeface="Arial"/>
              <a:buChar char="●"/>
              <a:tabLst>
                <a:tab pos="0" algn="l"/>
              </a:tabLst>
            </a:pPr>
            <a:r>
              <a:rPr lang="en-IN" sz="3000" b="0" strike="noStrike" spc="-1" dirty="0">
                <a:solidFill>
                  <a:srgbClr val="000000"/>
                </a:solidFill>
                <a:latin typeface="Arial"/>
              </a:rPr>
              <a:t>Create a file using : -- </a:t>
            </a:r>
            <a:r>
              <a:rPr lang="en-IN" sz="3000" b="0" strike="noStrike" spc="-1" dirty="0">
                <a:solidFill>
                  <a:srgbClr val="000000"/>
                </a:solidFill>
                <a:highlight>
                  <a:srgbClr val="FFFF00"/>
                </a:highlight>
                <a:latin typeface="Arial"/>
              </a:rPr>
              <a:t>touch </a:t>
            </a:r>
            <a:r>
              <a:rPr lang="en-IN" sz="3000" b="0" strike="noStrike" spc="-1" dirty="0" err="1">
                <a:solidFill>
                  <a:srgbClr val="000000"/>
                </a:solidFill>
                <a:highlight>
                  <a:srgbClr val="FFFF00"/>
                </a:highlight>
                <a:latin typeface="Arial"/>
              </a:rPr>
              <a:t>filename.file</a:t>
            </a:r>
            <a:r>
              <a:rPr lang="en-IN" sz="3000" b="0" strike="noStrike" spc="-1" dirty="0">
                <a:solidFill>
                  <a:srgbClr val="000000"/>
                </a:solidFill>
                <a:highlight>
                  <a:srgbClr val="FFFF00"/>
                </a:highlight>
                <a:latin typeface="Arial"/>
              </a:rPr>
              <a:t>-extension</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D09850D1-3CE1-4689-BED6-5EB2483032FA}"/>
              </a:ext>
            </a:extLst>
          </p:cNvPr>
          <p:cNvSpPr/>
          <p:nvPr/>
        </p:nvSpPr>
        <p:spPr>
          <a:xfrm>
            <a:off x="1866122" y="6326155"/>
            <a:ext cx="11775233" cy="615820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Working with Git Commands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84" name="TextShape 2"/>
          <p:cNvSpPr txBox="1"/>
          <p:nvPr/>
        </p:nvSpPr>
        <p:spPr>
          <a:xfrm>
            <a:off x="1676520" y="1855440"/>
            <a:ext cx="21030840" cy="9763200"/>
          </a:xfrm>
          <a:prstGeom prst="rect">
            <a:avLst/>
          </a:prstGeom>
          <a:noFill/>
          <a:ln>
            <a:noFill/>
          </a:ln>
        </p:spPr>
        <p:txBody>
          <a:bodyPr lIns="0" tIns="0" rIns="0" bIns="0">
            <a:noAutofit/>
          </a:bodyPr>
          <a:lstStyle/>
          <a:p>
            <a:pPr>
              <a:lnSpc>
                <a:spcPct val="100000"/>
              </a:lnSpc>
              <a:tabLst>
                <a:tab pos="0" algn="l"/>
              </a:tabLst>
            </a:pPr>
            <a:r>
              <a:rPr lang="en-US" sz="3000" b="1" strike="noStrike" spc="-1" dirty="0">
                <a:solidFill>
                  <a:srgbClr val="050A19"/>
                </a:solidFill>
                <a:latin typeface="Arial"/>
                <a:ea typeface="Arial"/>
              </a:rPr>
              <a:t>Add files to the Staging Area for commit:</a:t>
            </a: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a:p>
            <a:pPr marL="457200" indent="-418680">
              <a:lnSpc>
                <a:spcPct val="150000"/>
              </a:lnSpc>
              <a:buClr>
                <a:srgbClr val="050A19"/>
              </a:buClr>
              <a:buFont typeface="Arial"/>
              <a:buChar char="●"/>
              <a:tabLst>
                <a:tab pos="0" algn="l"/>
              </a:tabLst>
            </a:pPr>
            <a:r>
              <a:rPr lang="en-US" sz="3000" b="0" strike="noStrike" spc="-1" dirty="0">
                <a:solidFill>
                  <a:srgbClr val="050A19"/>
                </a:solidFill>
                <a:latin typeface="Arial"/>
                <a:ea typeface="Arial"/>
              </a:rPr>
              <a:t>Now to add the files to the git repository for commit : -- </a:t>
            </a:r>
            <a:r>
              <a:rPr lang="en-US" sz="3000" b="0" strike="noStrike" spc="-1" dirty="0">
                <a:solidFill>
                  <a:srgbClr val="050A19"/>
                </a:solidFill>
                <a:highlight>
                  <a:srgbClr val="FFFF00"/>
                </a:highlight>
                <a:latin typeface="Arial"/>
                <a:ea typeface="Arial"/>
              </a:rPr>
              <a:t>git add .</a:t>
            </a:r>
            <a:endParaRPr lang="en-IN" sz="3000" spc="-1" dirty="0">
              <a:solidFill>
                <a:srgbClr val="000000"/>
              </a:solidFill>
              <a:highlight>
                <a:srgbClr val="FFFF00"/>
              </a:highlight>
              <a:latin typeface="Arial"/>
              <a:ea typeface="Arial"/>
            </a:endParaRPr>
          </a:p>
          <a:p>
            <a:pPr marL="457200" indent="-418680">
              <a:lnSpc>
                <a:spcPct val="150000"/>
              </a:lnSpc>
              <a:buClr>
                <a:srgbClr val="050A19"/>
              </a:buClr>
              <a:buFont typeface="Arial"/>
              <a:buChar char="●"/>
              <a:tabLst>
                <a:tab pos="0" algn="l"/>
              </a:tabLst>
            </a:pPr>
            <a:r>
              <a:rPr lang="en-IN" sz="3000" b="0" strike="noStrike" spc="-1" dirty="0">
                <a:solidFill>
                  <a:srgbClr val="000000"/>
                </a:solidFill>
                <a:latin typeface="Arial"/>
              </a:rPr>
              <a:t>To add a speci</a:t>
            </a:r>
            <a:r>
              <a:rPr lang="en-IN" sz="3000" spc="-1" dirty="0">
                <a:solidFill>
                  <a:srgbClr val="000000"/>
                </a:solidFill>
                <a:latin typeface="Arial"/>
              </a:rPr>
              <a:t>fic file to git :-- </a:t>
            </a:r>
            <a:r>
              <a:rPr lang="en-IN" sz="3000" spc="-1" dirty="0">
                <a:solidFill>
                  <a:srgbClr val="000000"/>
                </a:solidFill>
                <a:highlight>
                  <a:srgbClr val="FFFF00"/>
                </a:highlight>
                <a:latin typeface="Arial"/>
              </a:rPr>
              <a:t>git add </a:t>
            </a:r>
            <a:r>
              <a:rPr lang="en-IN" sz="3000" spc="-1" dirty="0" err="1">
                <a:solidFill>
                  <a:srgbClr val="000000"/>
                </a:solidFill>
                <a:highlight>
                  <a:srgbClr val="FFFF00"/>
                </a:highlight>
                <a:latin typeface="Arial"/>
              </a:rPr>
              <a:t>filename.file</a:t>
            </a:r>
            <a:r>
              <a:rPr lang="en-IN" sz="3000" spc="-1" dirty="0">
                <a:solidFill>
                  <a:srgbClr val="000000"/>
                </a:solidFill>
                <a:highlight>
                  <a:srgbClr val="FFFF00"/>
                </a:highlight>
                <a:latin typeface="Arial"/>
              </a:rPr>
              <a:t>-extension</a:t>
            </a:r>
          </a:p>
          <a:p>
            <a:pPr marL="457200" indent="-418680">
              <a:lnSpc>
                <a:spcPct val="150000"/>
              </a:lnSpc>
              <a:buClr>
                <a:srgbClr val="050A19"/>
              </a:buClr>
              <a:buFont typeface="Arial"/>
              <a:buChar char="●"/>
              <a:tabLst>
                <a:tab pos="0" algn="l"/>
              </a:tabLst>
            </a:pPr>
            <a:r>
              <a:rPr lang="en-IN" sz="3000" b="0" strike="noStrike" spc="-1" dirty="0">
                <a:solidFill>
                  <a:srgbClr val="000000"/>
                </a:solidFill>
                <a:latin typeface="Arial"/>
              </a:rPr>
              <a:t>To see the stage</a:t>
            </a:r>
            <a:r>
              <a:rPr lang="en-IN" sz="3000" spc="-1" dirty="0">
                <a:solidFill>
                  <a:srgbClr val="000000"/>
                </a:solidFill>
                <a:latin typeface="Arial"/>
              </a:rPr>
              <a:t>d file :-- </a:t>
            </a:r>
            <a:r>
              <a:rPr lang="en-IN" sz="3000" spc="-1" dirty="0">
                <a:solidFill>
                  <a:srgbClr val="000000"/>
                </a:solidFill>
                <a:highlight>
                  <a:srgbClr val="FFFF00"/>
                </a:highlight>
                <a:latin typeface="Arial"/>
              </a:rPr>
              <a:t>git status</a:t>
            </a:r>
            <a:endParaRPr lang="en-IN" sz="3000" b="0" strike="noStrike" spc="-1" dirty="0">
              <a:solidFill>
                <a:srgbClr val="000000"/>
              </a:solidFill>
              <a:latin typeface="Arial"/>
            </a:endParaRPr>
          </a:p>
          <a:p>
            <a:pPr>
              <a:lnSpc>
                <a:spcPct val="150000"/>
              </a:lnSpc>
              <a:tabLst>
                <a:tab pos="0" algn="l"/>
              </a:tabLst>
            </a:pPr>
            <a:endParaRPr lang="en-IN" sz="3000" b="0" strike="noStrike" spc="-1" dirty="0">
              <a:solidFill>
                <a:srgbClr val="000000"/>
              </a:solidFill>
              <a:latin typeface="Arial"/>
            </a:endParaRPr>
          </a:p>
          <a:p>
            <a:pPr>
              <a:lnSpc>
                <a:spcPct val="100000"/>
              </a:lnSpc>
              <a:tabLst>
                <a:tab pos="0" algn="l"/>
              </a:tabLst>
            </a:pPr>
            <a:endParaRPr lang="en-IN" sz="3000" b="0" strike="noStrike" spc="-1" dirty="0">
              <a:solidFill>
                <a:srgbClr val="000000"/>
              </a:solidFill>
              <a:latin typeface="Arial"/>
            </a:endParaRPr>
          </a:p>
        </p:txBody>
      </p:sp>
      <p:sp>
        <p:nvSpPr>
          <p:cNvPr id="2" name="Rectangle 1">
            <a:extLst>
              <a:ext uri="{FF2B5EF4-FFF2-40B4-BE49-F238E27FC236}">
                <a16:creationId xmlns:a16="http://schemas.microsoft.com/office/drawing/2014/main" id="{A5944584-7337-454D-B7DE-6957CD5A7633}"/>
              </a:ext>
            </a:extLst>
          </p:cNvPr>
          <p:cNvSpPr/>
          <p:nvPr/>
        </p:nvSpPr>
        <p:spPr>
          <a:xfrm>
            <a:off x="1676520" y="5579706"/>
            <a:ext cx="13103170" cy="690465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1119</Words>
  <Application>Microsoft Office PowerPoint</Application>
  <PresentationFormat>Custom</PresentationFormat>
  <Paragraphs>149</Paragraphs>
  <Slides>17</Slides>
  <Notes>14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Calibri</vt:lpstr>
      <vt:lpstr>Open Sans</vt:lpstr>
      <vt:lpstr>Open Sans Light</vt:lpstr>
      <vt:lpstr>Poppins</vt:lpstr>
      <vt:lpstr>Poppins Medium</vt:lpstr>
      <vt:lpstr>Roboto</vt:lpstr>
      <vt:lpstr>Source Sans Pro</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SAURABH KR CHOUDHARY</cp:lastModifiedBy>
  <cp:revision>26</cp:revision>
  <dcterms:modified xsi:type="dcterms:W3CDTF">2021-08-14T13:17:55Z</dcterms:modified>
  <dc:language>en-IN</dc:language>
</cp:coreProperties>
</file>