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02D869-EBF0-493E-A639-F27BC18C9C06}" type="datetimeFigureOut">
              <a:rPr lang="en-US" smtClean="0"/>
              <a:pPr/>
              <a:t>10/11/2018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E97162-36F9-48EE-9841-357B835BEE4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Innovaccer </a:t>
            </a:r>
            <a:r>
              <a:rPr lang="en-GB" dirty="0" smtClean="0"/>
              <a:t>Assignment </a:t>
            </a:r>
            <a:r>
              <a:rPr lang="en-GB" dirty="0" smtClean="0"/>
              <a:t>for </a:t>
            </a:r>
            <a:r>
              <a:rPr lang="en-GB" dirty="0" smtClean="0"/>
              <a:t>Data </a:t>
            </a:r>
            <a:r>
              <a:rPr lang="en-GB" dirty="0" smtClean="0"/>
              <a:t>S</a:t>
            </a:r>
            <a:r>
              <a:rPr lang="en-GB" dirty="0" smtClean="0"/>
              <a:t>cience Intern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714620"/>
            <a:ext cx="8786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Topic- A)Build </a:t>
            </a:r>
            <a:r>
              <a:rPr lang="en-GB" sz="2800" dirty="0" smtClean="0"/>
              <a:t>a classifier to identify patients with benign or malignant tumour based on the tumour </a:t>
            </a:r>
            <a:r>
              <a:rPr lang="en-GB" sz="2800" dirty="0" smtClean="0"/>
              <a:t>characteristics </a:t>
            </a:r>
          </a:p>
          <a:p>
            <a:r>
              <a:rPr lang="en-GB" sz="2800" dirty="0" smtClean="0"/>
              <a:t>B)Its false positives and negatives and improving the model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15074" y="5357826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Submitted by-</a:t>
            </a:r>
          </a:p>
          <a:p>
            <a:r>
              <a:rPr lang="en-GB" dirty="0" smtClean="0"/>
              <a:t>Sourav Jaiswal</a:t>
            </a:r>
          </a:p>
          <a:p>
            <a:r>
              <a:rPr lang="en-GB" dirty="0" smtClean="0"/>
              <a:t>IIT(BHU),Varanasi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643314"/>
            <a:ext cx="8229600" cy="42862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Augmentation of dataset</a:t>
            </a:r>
            <a:endParaRPr lang="en-GB" sz="2800" dirty="0"/>
          </a:p>
        </p:txBody>
      </p:sp>
      <p:pic>
        <p:nvPicPr>
          <p:cNvPr id="7" name="Content Placeholder 6" descr="Screenshot (360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422" t="22266" r="13684" b="64465"/>
          <a:stretch>
            <a:fillRect/>
          </a:stretch>
        </p:blipFill>
        <p:spPr>
          <a:xfrm>
            <a:off x="0" y="4071942"/>
            <a:ext cx="9001156" cy="1143008"/>
          </a:xfrm>
        </p:spPr>
      </p:pic>
      <p:sp>
        <p:nvSpPr>
          <p:cNvPr id="8" name="TextBox 7"/>
          <p:cNvSpPr txBox="1"/>
          <p:nvPr/>
        </p:nvSpPr>
        <p:spPr>
          <a:xfrm>
            <a:off x="1071538" y="5286388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[Benign, Malignant] denoted by[2,4] is changed to [0,1] for binary classification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14810" y="435769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7818" y="41433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1(re  encoding)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3438" y="492919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8" y="471488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2(data imputation)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6072206"/>
            <a:ext cx="809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There were ‘ ? ’</a:t>
            </a:r>
            <a:r>
              <a:rPr lang="en-GB" dirty="0"/>
              <a:t> </a:t>
            </a:r>
            <a:r>
              <a:rPr lang="en-GB" dirty="0" smtClean="0"/>
              <a:t>in the column “Bare Nuclei” ,that is replaced by mean value of all</a:t>
            </a:r>
          </a:p>
          <a:p>
            <a:r>
              <a:rPr lang="en-GB" dirty="0" smtClean="0"/>
              <a:t>Data present in  that column 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5429264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From  1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6072206"/>
            <a:ext cx="64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From 2</a:t>
            </a:r>
            <a:endParaRPr lang="en-GB" sz="1200" dirty="0"/>
          </a:p>
        </p:txBody>
      </p:sp>
      <p:pic>
        <p:nvPicPr>
          <p:cNvPr id="13" name="Content Placeholder 5" descr="Screenshot (345).png"/>
          <p:cNvPicPr>
            <a:picLocks noChangeAspect="1"/>
          </p:cNvPicPr>
          <p:nvPr/>
        </p:nvPicPr>
        <p:blipFill>
          <a:blip r:embed="rId3"/>
          <a:srcRect l="12537" t="24141" r="12889" b="51630"/>
          <a:stretch>
            <a:fillRect/>
          </a:stretch>
        </p:blipFill>
        <p:spPr>
          <a:xfrm>
            <a:off x="0" y="1214422"/>
            <a:ext cx="9144000" cy="1714512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357158" y="428604"/>
            <a:ext cx="4929222" cy="785810"/>
          </a:xfrm>
          <a:prstGeom prst="rect">
            <a:avLst/>
          </a:prstGeom>
        </p:spPr>
        <p:txBody>
          <a:bodyPr vert="horz" lIns="0" rIns="0" bIns="0" anchor="b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Input of dataset using pandas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9124" y="157161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itchFamily="2" charset="2"/>
              </a:rPr>
              <a:t> Import libraries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500562" y="24288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itchFamily="2" charset="2"/>
              </a:rPr>
              <a:t>read </a:t>
            </a:r>
            <a:r>
              <a:rPr lang="en-GB" dirty="0" err="1" smtClean="0">
                <a:sym typeface="Wingdings" pitchFamily="2" charset="2"/>
              </a:rPr>
              <a:t>csv</a:t>
            </a:r>
            <a:r>
              <a:rPr lang="en-GB" dirty="0" smtClean="0">
                <a:sym typeface="Wingdings" pitchFamily="2" charset="2"/>
              </a:rPr>
              <a:t> file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292893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Through data. drop (),we remove the ‘sample code number’ column, as it does not determine whether a person is having cancer or not 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 smtClean="0"/>
              <a:t>Training the Model</a:t>
            </a:r>
            <a:endParaRPr lang="en-GB" dirty="0"/>
          </a:p>
        </p:txBody>
      </p:sp>
      <p:pic>
        <p:nvPicPr>
          <p:cNvPr id="7" name="Content Placeholder 6" descr="Screenshot (35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466" t="32530" r="13381" b="42380"/>
          <a:stretch>
            <a:fillRect/>
          </a:stretch>
        </p:blipFill>
        <p:spPr>
          <a:xfrm>
            <a:off x="214282" y="1643049"/>
            <a:ext cx="8929718" cy="1683471"/>
          </a:xfrm>
        </p:spPr>
      </p:pic>
      <p:sp>
        <p:nvSpPr>
          <p:cNvPr id="8" name="TextBox 7"/>
          <p:cNvSpPr txBox="1"/>
          <p:nvPr/>
        </p:nvSpPr>
        <p:spPr>
          <a:xfrm>
            <a:off x="500034" y="128586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Making  X test ,X_train,y_train,y_test  from data set.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28612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Trained the neural network and accuracy  came </a:t>
            </a:r>
            <a:r>
              <a:rPr lang="en-GB" dirty="0"/>
              <a:t>a</a:t>
            </a:r>
            <a:r>
              <a:rPr lang="en-GB" dirty="0" smtClean="0"/>
              <a:t>s 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929322" y="328612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95.71%</a:t>
            </a:r>
            <a:endParaRPr lang="en-GB" dirty="0">
              <a:latin typeface="+mj-lt"/>
            </a:endParaRPr>
          </a:p>
          <a:p>
            <a:endParaRPr lang="en-GB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0496" y="2071678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</a:t>
            </a:r>
            <a:r>
              <a:rPr lang="en-GB" sz="1200" dirty="0" smtClean="0">
                <a:sym typeface="Wingdings" pitchFamily="2" charset="2"/>
              </a:rPr>
              <a:t></a:t>
            </a:r>
            <a:r>
              <a:rPr lang="en-GB" sz="1200" dirty="0" smtClean="0"/>
              <a:t>One hot encoding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2066" y="250030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ym typeface="Wingdings" pitchFamily="2" charset="2"/>
              </a:rPr>
              <a:t> Train test split set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3306" y="285749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ym typeface="Wingdings" pitchFamily="2" charset="2"/>
              </a:rPr>
              <a:t></a:t>
            </a:r>
            <a:r>
              <a:rPr lang="en-GB" sz="1200" dirty="0" smtClean="0"/>
              <a:t>Import models and layers</a:t>
            </a:r>
            <a:endParaRPr lang="en-GB" sz="1200" dirty="0"/>
          </a:p>
        </p:txBody>
      </p:sp>
      <p:pic>
        <p:nvPicPr>
          <p:cNvPr id="16" name="Picture 15" descr="Screenshot (361).png"/>
          <p:cNvPicPr>
            <a:picLocks noChangeAspect="1"/>
          </p:cNvPicPr>
          <p:nvPr/>
        </p:nvPicPr>
        <p:blipFill>
          <a:blip r:embed="rId3"/>
          <a:srcRect l="12500" t="26389" r="15032" b="52266"/>
          <a:stretch>
            <a:fillRect/>
          </a:stretch>
        </p:blipFill>
        <p:spPr>
          <a:xfrm>
            <a:off x="63854" y="5000636"/>
            <a:ext cx="8865864" cy="16430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8662" y="378619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sequential model is called and a 3 layered dense neural network is made ,loss function used is ‘binary_crossentropy’  as we have to classify between benign and malignant cancer, Then we train the model with </a:t>
            </a:r>
            <a:r>
              <a:rPr lang="en-GB" dirty="0"/>
              <a:t>(100 </a:t>
            </a:r>
            <a:r>
              <a:rPr lang="en-GB" dirty="0" smtClean="0"/>
              <a:t>epochs,batch_size=10)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GB" dirty="0" smtClean="0"/>
              <a:t> Results:-</a:t>
            </a:r>
            <a:endParaRPr lang="en-GB" dirty="0"/>
          </a:p>
        </p:txBody>
      </p:sp>
      <p:pic>
        <p:nvPicPr>
          <p:cNvPr id="11" name="Content Placeholder 10" descr="Screenshot (36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466" t="21013" r="52342" b="9005"/>
          <a:stretch>
            <a:fillRect/>
          </a:stretch>
        </p:blipFill>
        <p:spPr>
          <a:xfrm>
            <a:off x="142844" y="1428736"/>
            <a:ext cx="4500594" cy="5303724"/>
          </a:xfrm>
        </p:spPr>
      </p:pic>
      <p:sp>
        <p:nvSpPr>
          <p:cNvPr id="8" name="TextBox 7"/>
          <p:cNvSpPr txBox="1"/>
          <p:nvPr/>
        </p:nvSpPr>
        <p:spPr>
          <a:xfrm>
            <a:off x="4857752" y="2214554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Validation and training accuracy plot ,which knees at 20 epochs  and saturates after 60 epochs   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57752" y="4929198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loss of validation and training data tends to zero with increasing epochs.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sz="4400" dirty="0" smtClean="0"/>
              <a:t>False positives and False negatives</a:t>
            </a:r>
            <a:endParaRPr lang="en-GB" sz="4400" dirty="0"/>
          </a:p>
        </p:txBody>
      </p:sp>
      <p:pic>
        <p:nvPicPr>
          <p:cNvPr id="6" name="Content Placeholder 5" descr="Screenshot (36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817" t="37975" r="13946" b="31645"/>
          <a:stretch>
            <a:fillRect/>
          </a:stretch>
        </p:blipFill>
        <p:spPr>
          <a:xfrm>
            <a:off x="47593" y="1714488"/>
            <a:ext cx="8810687" cy="2643206"/>
          </a:xfrm>
        </p:spPr>
      </p:pic>
      <p:sp>
        <p:nvSpPr>
          <p:cNvPr id="7" name="TextBox 6"/>
          <p:cNvSpPr txBox="1"/>
          <p:nvPr/>
        </p:nvSpPr>
        <p:spPr>
          <a:xfrm>
            <a:off x="428596" y="4214818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make the confusion matrix and take all values from it and we print false positive and false negative ,the threshold used here is 0.6 which gives the </a:t>
            </a:r>
          </a:p>
          <a:p>
            <a:r>
              <a:rPr lang="en-GB" dirty="0" smtClean="0"/>
              <a:t>minimum number of false negatives that is 2.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43914" cy="1143000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 Algorithm to minimize false negative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142984"/>
            <a:ext cx="850112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 smtClean="0"/>
          </a:p>
          <a:p>
            <a:r>
              <a:rPr lang="en-GB" sz="1600" dirty="0" smtClean="0"/>
              <a:t>threshold is a function which takes parameters as y_pred and a value(like 0.5) above which we define the tumour is malignant.</a:t>
            </a:r>
          </a:p>
          <a:p>
            <a:endParaRPr lang="en-GB" sz="1600" dirty="0" smtClean="0"/>
          </a:p>
          <a:p>
            <a:r>
              <a:rPr lang="en-GB" sz="1600" dirty="0" smtClean="0"/>
              <a:t>We vary the threshold for predicting the malignant tumour and plot the respective false negatives and positives.</a:t>
            </a:r>
          </a:p>
          <a:p>
            <a:endParaRPr lang="en-GB" sz="1600" dirty="0" smtClean="0"/>
          </a:p>
          <a:p>
            <a:r>
              <a:rPr lang="en-GB" sz="1600" dirty="0" smtClean="0"/>
              <a:t> Then we  inspect the optimal threshold at which the false negative rate is appreciably low and false positive rate is not noticeably high.</a:t>
            </a:r>
          </a:p>
          <a:p>
            <a:endParaRPr lang="en-GB" sz="1600" dirty="0" smtClean="0"/>
          </a:p>
          <a:p>
            <a:r>
              <a:rPr lang="en-GB" sz="1600" dirty="0" smtClean="0"/>
              <a:t>In this problem we find that, when threshold is 0.6 we get minimum number of false negatives.</a:t>
            </a:r>
            <a:endParaRPr lang="en-GB" sz="1600" dirty="0"/>
          </a:p>
        </p:txBody>
      </p:sp>
      <p:pic>
        <p:nvPicPr>
          <p:cNvPr id="5" name="Picture 4" descr="Screenshot (364).png"/>
          <p:cNvPicPr>
            <a:picLocks noChangeAspect="1"/>
          </p:cNvPicPr>
          <p:nvPr/>
        </p:nvPicPr>
        <p:blipFill>
          <a:blip r:embed="rId2"/>
          <a:srcRect l="20313" t="33334" r="54687" b="34722"/>
          <a:stretch>
            <a:fillRect/>
          </a:stretch>
        </p:blipFill>
        <p:spPr>
          <a:xfrm>
            <a:off x="142844" y="3929066"/>
            <a:ext cx="3571900" cy="2361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4810" y="4286256"/>
            <a:ext cx="38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 axis-count ,  y axis-thresholds</a:t>
            </a:r>
          </a:p>
          <a:p>
            <a:endParaRPr lang="en-GB" dirty="0" smtClean="0"/>
          </a:p>
          <a:p>
            <a:r>
              <a:rPr lang="en-GB" dirty="0" smtClean="0"/>
              <a:t>So we can see that when threshold is </a:t>
            </a:r>
          </a:p>
          <a:p>
            <a:r>
              <a:rPr lang="en-GB" dirty="0" smtClean="0"/>
              <a:t>0.6 we get minimum number of false </a:t>
            </a:r>
          </a:p>
          <a:p>
            <a:r>
              <a:rPr lang="en-GB" dirty="0" smtClean="0"/>
              <a:t>Negative count (that is 2).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2903</TotalTime>
  <Words>414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Innovaccer Assignment for Data Science Intern.</vt:lpstr>
      <vt:lpstr>Augmentation of dataset</vt:lpstr>
      <vt:lpstr>Training the Model</vt:lpstr>
      <vt:lpstr> Results:-</vt:lpstr>
      <vt:lpstr> False positives and False negatives</vt:lpstr>
      <vt:lpstr> Algorithm to minimize false negative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66</cp:revision>
  <dcterms:created xsi:type="dcterms:W3CDTF">2018-10-07T08:42:43Z</dcterms:created>
  <dcterms:modified xsi:type="dcterms:W3CDTF">2018-10-10T19:55:50Z</dcterms:modified>
</cp:coreProperties>
</file>